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42"/>
  </p:notesMasterIdLst>
  <p:sldIdLst>
    <p:sldId id="256" r:id="rId2"/>
    <p:sldId id="257" r:id="rId3"/>
    <p:sldId id="260" r:id="rId4"/>
    <p:sldId id="368" r:id="rId5"/>
    <p:sldId id="259" r:id="rId6"/>
    <p:sldId id="261" r:id="rId7"/>
    <p:sldId id="324" r:id="rId8"/>
    <p:sldId id="325" r:id="rId9"/>
    <p:sldId id="326" r:id="rId10"/>
    <p:sldId id="267" r:id="rId11"/>
    <p:sldId id="272" r:id="rId12"/>
    <p:sldId id="373" r:id="rId13"/>
    <p:sldId id="330" r:id="rId14"/>
    <p:sldId id="374" r:id="rId15"/>
    <p:sldId id="375" r:id="rId16"/>
    <p:sldId id="336" r:id="rId17"/>
    <p:sldId id="284" r:id="rId18"/>
    <p:sldId id="337" r:id="rId19"/>
    <p:sldId id="376" r:id="rId20"/>
    <p:sldId id="378" r:id="rId21"/>
    <p:sldId id="377" r:id="rId22"/>
    <p:sldId id="258" r:id="rId23"/>
    <p:sldId id="295" r:id="rId24"/>
    <p:sldId id="301" r:id="rId25"/>
    <p:sldId id="380" r:id="rId26"/>
    <p:sldId id="307" r:id="rId27"/>
    <p:sldId id="353" r:id="rId28"/>
    <p:sldId id="381" r:id="rId29"/>
    <p:sldId id="382" r:id="rId30"/>
    <p:sldId id="383" r:id="rId31"/>
    <p:sldId id="384" r:id="rId32"/>
    <p:sldId id="348" r:id="rId33"/>
    <p:sldId id="347" r:id="rId34"/>
    <p:sldId id="385" r:id="rId35"/>
    <p:sldId id="386" r:id="rId36"/>
    <p:sldId id="387" r:id="rId37"/>
    <p:sldId id="388" r:id="rId38"/>
    <p:sldId id="356" r:id="rId39"/>
    <p:sldId id="363" r:id="rId40"/>
    <p:sldId id="389" r:id="rId4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54" autoAdjust="0"/>
    <p:restoredTop sz="94660"/>
  </p:normalViewPr>
  <p:slideViewPr>
    <p:cSldViewPr snapToGrid="0">
      <p:cViewPr>
        <p:scale>
          <a:sx n="60" d="100"/>
          <a:sy n="60" d="100"/>
        </p:scale>
        <p:origin x="-936" y="-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05DE8C5-D8A3-4027-B01A-42E1C3D7A423}" type="datetimeFigureOut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F6A7635-E151-4485-8210-5D7F5BD45A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0422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7635-E151-4485-8210-5D7F5BD45A42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80627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A6477262-BF29-4B17-967C-F2BB695872C2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3D5D-48A9-4109-B343-5A1E884E891B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CD61-DAFA-4A65-9C0E-AA26F80E33EC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7E42-667E-4332-A643-8DA6D9B84477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15E46199-EE4B-4328-8EF4-13ADB72E5023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A555-8F5D-4F7F-93ED-38DA56BBDBC1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04DE-7A3F-463D-AD63-13C80FD795EC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0059-A9C7-407E-9DE2-7281E22C5FB1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C7F7-10C0-4912-957F-1DB4CA2084C9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455B-B121-4267-B1A7-E000184CBAB0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35A5-E73B-41EE-B671-CEB027C36510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E741832-18F6-4F21-AE34-81829521E8AF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Linked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CSD-202 </a:t>
            </a:r>
            <a:r>
              <a:rPr lang="en-GB" dirty="0"/>
              <a:t>Data Structure and Algorithms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566991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						Print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8A3-8D54-49D0-9B89-7B1F4C42E121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640198" cy="493776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Algorithm: SEARCH(head, V)</a:t>
            </a:r>
          </a:p>
          <a:p>
            <a:pPr lvl="1"/>
            <a:r>
              <a:rPr lang="en-US" dirty="0"/>
              <a:t>Input: reference to first node of list and value to be searched</a:t>
            </a:r>
          </a:p>
          <a:p>
            <a:pPr lvl="1"/>
            <a:r>
              <a:rPr lang="en-US" dirty="0"/>
              <a:t>Output: return node if value is found other wise null</a:t>
            </a:r>
          </a:p>
          <a:p>
            <a:pPr lvl="1"/>
            <a:r>
              <a:rPr lang="en-US" b="1" dirty="0"/>
              <a:t>Steps:</a:t>
            </a:r>
          </a:p>
          <a:p>
            <a:pPr marL="0" indent="0">
              <a:buNone/>
            </a:pPr>
            <a:r>
              <a:rPr lang="en-US" b="1" dirty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Set</a:t>
            </a:r>
            <a:r>
              <a:rPr lang="en-US" dirty="0"/>
              <a:t> </a:t>
            </a:r>
            <a:r>
              <a:rPr lang="en-US" dirty="0" err="1"/>
              <a:t>ptr</a:t>
            </a:r>
            <a:r>
              <a:rPr lang="en-US" dirty="0"/>
              <a:t>=head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While</a:t>
            </a:r>
            <a:r>
              <a:rPr lang="en-US" dirty="0"/>
              <a:t> (</a:t>
            </a:r>
            <a:r>
              <a:rPr lang="en-US" dirty="0" err="1"/>
              <a:t>ptr</a:t>
            </a:r>
            <a:r>
              <a:rPr lang="en-US" dirty="0"/>
              <a:t> != NULL)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if </a:t>
            </a:r>
            <a:r>
              <a:rPr lang="en-US" sz="2400" dirty="0" err="1"/>
              <a:t>ptr.data</a:t>
            </a:r>
            <a:r>
              <a:rPr lang="en-US" sz="2400" dirty="0"/>
              <a:t>==V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           return </a:t>
            </a:r>
            <a:r>
              <a:rPr lang="en-US" sz="2400" dirty="0" err="1"/>
              <a:t>ptr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C00000"/>
                </a:solidFill>
              </a:rPr>
              <a:t>end if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	</a:t>
            </a:r>
            <a:r>
              <a:rPr lang="en-US" sz="2400" dirty="0" err="1"/>
              <a:t>ptr</a:t>
            </a:r>
            <a:r>
              <a:rPr lang="en-US" sz="2400" dirty="0"/>
              <a:t>=</a:t>
            </a:r>
            <a:r>
              <a:rPr lang="en-US" sz="2400" dirty="0" err="1"/>
              <a:t>ptr.next</a:t>
            </a:r>
            <a:r>
              <a:rPr lang="en-US" sz="2400" dirty="0"/>
              <a:t>  </a:t>
            </a:r>
            <a:r>
              <a:rPr lang="en-US" sz="2100" dirty="0">
                <a:solidFill>
                  <a:srgbClr val="00B050"/>
                </a:solidFill>
              </a:rPr>
              <a:t>// update </a:t>
            </a:r>
            <a:r>
              <a:rPr lang="en-US" sz="2100" dirty="0" err="1">
                <a:solidFill>
                  <a:srgbClr val="00B050"/>
                </a:solidFill>
              </a:rPr>
              <a:t>ptr</a:t>
            </a:r>
            <a:r>
              <a:rPr lang="en-US" sz="2100" dirty="0">
                <a:solidFill>
                  <a:srgbClr val="00B050"/>
                </a:solidFill>
              </a:rPr>
              <a:t> so it can  refer to next node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While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return NULL</a:t>
            </a:r>
          </a:p>
          <a:p>
            <a:pPr marL="0" indent="0">
              <a:buNone/>
            </a:pPr>
            <a:r>
              <a:rPr lang="en-US" b="1" dirty="0"/>
              <a:t>end</a:t>
            </a:r>
          </a:p>
          <a:p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795084" y="1219200"/>
            <a:ext cx="4787316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Algorithm: PRINT(head)</a:t>
            </a:r>
          </a:p>
          <a:p>
            <a:pPr lvl="1"/>
            <a:r>
              <a:rPr lang="en-US" sz="2000" dirty="0"/>
              <a:t>Input: reference to first node of list</a:t>
            </a:r>
          </a:p>
          <a:p>
            <a:pPr lvl="1"/>
            <a:r>
              <a:rPr lang="en-US" sz="2000" dirty="0"/>
              <a:t>Output: print all nodes</a:t>
            </a:r>
          </a:p>
          <a:p>
            <a:pPr lvl="1"/>
            <a:r>
              <a:rPr lang="en-US" sz="2000" b="1" dirty="0"/>
              <a:t>Steps:</a:t>
            </a:r>
          </a:p>
          <a:p>
            <a:pPr marL="0" indent="0">
              <a:buFont typeface="Wingdings 3"/>
              <a:buNone/>
            </a:pPr>
            <a:r>
              <a:rPr lang="en-US" sz="2000" b="1" dirty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Set</a:t>
            </a:r>
            <a:r>
              <a:rPr lang="en-US" sz="2000" dirty="0"/>
              <a:t> </a:t>
            </a:r>
            <a:r>
              <a:rPr lang="en-US" sz="2000" dirty="0" err="1" smtClean="0"/>
              <a:t>ptr</a:t>
            </a:r>
            <a:r>
              <a:rPr lang="en-US" sz="2000" dirty="0" smtClean="0"/>
              <a:t>=head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While</a:t>
            </a:r>
            <a:r>
              <a:rPr lang="en-US" sz="2000" dirty="0"/>
              <a:t> (</a:t>
            </a:r>
            <a:r>
              <a:rPr lang="en-US" sz="2000" dirty="0" err="1"/>
              <a:t>ptr</a:t>
            </a:r>
            <a:r>
              <a:rPr lang="en-US" sz="2000" dirty="0"/>
              <a:t> != NULL)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C00000"/>
                </a:solidFill>
              </a:rPr>
              <a:t>print </a:t>
            </a:r>
            <a:r>
              <a:rPr lang="en-US" sz="2000" dirty="0" err="1"/>
              <a:t>ptr.data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   </a:t>
            </a:r>
            <a:r>
              <a:rPr lang="en-US" sz="2000" dirty="0" err="1"/>
              <a:t>ptr</a:t>
            </a:r>
            <a:r>
              <a:rPr lang="en-US" sz="2000" dirty="0"/>
              <a:t>=</a:t>
            </a:r>
            <a:r>
              <a:rPr lang="en-US" sz="2000" dirty="0" err="1"/>
              <a:t>ptr.next</a:t>
            </a:r>
            <a:r>
              <a:rPr lang="en-US" sz="2000" dirty="0"/>
              <a:t> 	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End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While</a:t>
            </a:r>
          </a:p>
          <a:p>
            <a:pPr marL="0" indent="0">
              <a:buFont typeface="Wingdings 3"/>
              <a:buNone/>
            </a:pPr>
            <a:r>
              <a:rPr lang="en-US" sz="2000" b="1" dirty="0"/>
              <a:t>end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931757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2D0E-84F9-4B1E-BC36-ABB965CD1650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Inserting a new node involves linking:</a:t>
            </a:r>
          </a:p>
          <a:p>
            <a:pPr lvl="1"/>
            <a:r>
              <a:rPr lang="en-US" dirty="0"/>
              <a:t>Linking this node to its logical predecessor and successor node, so all nodes still remain linked</a:t>
            </a:r>
          </a:p>
          <a:p>
            <a:r>
              <a:rPr lang="en-US" dirty="0"/>
              <a:t>There can be various scenarios to insert a new node</a:t>
            </a:r>
          </a:p>
          <a:p>
            <a:pPr lvl="1"/>
            <a:r>
              <a:rPr lang="en-US" dirty="0"/>
              <a:t>Insertion at start</a:t>
            </a:r>
          </a:p>
          <a:p>
            <a:pPr lvl="1"/>
            <a:r>
              <a:rPr lang="en-US" dirty="0"/>
              <a:t>Insertion at end </a:t>
            </a:r>
          </a:p>
          <a:p>
            <a:pPr lvl="1"/>
            <a:r>
              <a:rPr lang="en-US" dirty="0"/>
              <a:t>Insertion at given location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7167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Insertion at Start				Insertion at End	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EAAD-15C8-441B-B631-F277FA26F41A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475024" cy="4937760"/>
          </a:xfrm>
        </p:spPr>
        <p:txBody>
          <a:bodyPr/>
          <a:lstStyle/>
          <a:p>
            <a:pPr lvl="1"/>
            <a:r>
              <a:rPr lang="en-US" dirty="0"/>
              <a:t>Special case: list is empty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General Case: list is not empty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7" name="Content Placeholder 5"/>
          <p:cNvSpPr txBox="1">
            <a:spLocks/>
          </p:cNvSpPr>
          <p:nvPr/>
        </p:nvSpPr>
        <p:spPr>
          <a:xfrm>
            <a:off x="5824855" y="1221472"/>
            <a:ext cx="5746169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1692328" y="1972169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982648" y="1842567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899378" y="2613646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093179" y="4347211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916547" y="4347210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3117525" y="4606516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3586140" y="4335010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409508" y="4335009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1642816" y="4606516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1055968" y="4469356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484075" y="5645131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26" name="Freeform 125"/>
          <p:cNvSpPr/>
          <p:nvPr/>
        </p:nvSpPr>
        <p:spPr>
          <a:xfrm rot="591269">
            <a:off x="1077635" y="4762899"/>
            <a:ext cx="499241" cy="1153042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1316977" y="2114237"/>
            <a:ext cx="549348" cy="709681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722338" y="261364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303519" y="564513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221606" y="173608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66" name="Freeform 65"/>
          <p:cNvSpPr/>
          <p:nvPr/>
        </p:nvSpPr>
        <p:spPr>
          <a:xfrm rot="13698956">
            <a:off x="1992567" y="5098333"/>
            <a:ext cx="1150286" cy="783938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5"/>
          <p:cNvSpPr txBox="1">
            <a:spLocks/>
          </p:cNvSpPr>
          <p:nvPr/>
        </p:nvSpPr>
        <p:spPr>
          <a:xfrm>
            <a:off x="6156655" y="1219200"/>
            <a:ext cx="5409063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Special case: list is empty</a:t>
            </a:r>
          </a:p>
          <a:p>
            <a:pPr marL="0" indent="0">
              <a:buFont typeface="Wingdings 3"/>
              <a:buNone/>
            </a:pPr>
            <a:r>
              <a:rPr lang="en-US" dirty="0"/>
              <a:t>	</a:t>
            </a:r>
            <a:endParaRPr lang="en-US" b="1" dirty="0"/>
          </a:p>
          <a:p>
            <a:pPr marL="0" indent="0">
              <a:buFont typeface="Wingdings 3"/>
              <a:buNone/>
            </a:pPr>
            <a:endParaRPr lang="en-US" dirty="0"/>
          </a:p>
          <a:p>
            <a:pPr marL="0" indent="0">
              <a:buFont typeface="Wingdings 3"/>
              <a:buNone/>
            </a:pPr>
            <a:endParaRPr lang="en-US" dirty="0"/>
          </a:p>
          <a:p>
            <a:pPr marL="0" indent="0">
              <a:buFont typeface="Wingdings 3"/>
              <a:buNone/>
            </a:pPr>
            <a:endParaRPr lang="en-US" dirty="0"/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General case: list is not empty</a:t>
            </a:r>
          </a:p>
          <a:p>
            <a:pPr marL="0" indent="0">
              <a:buFont typeface="Wingdings 3"/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486440" y="1972169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776760" y="1842567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833724" y="5662521"/>
            <a:ext cx="822960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693490" y="2613646"/>
            <a:ext cx="822960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8" name="Freeform 47"/>
          <p:cNvSpPr/>
          <p:nvPr/>
        </p:nvSpPr>
        <p:spPr>
          <a:xfrm>
            <a:off x="8111089" y="2114237"/>
            <a:ext cx="549348" cy="709681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273233" y="4347210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516450" y="261364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51" name="Rectangle 50"/>
          <p:cNvSpPr/>
          <p:nvPr/>
        </p:nvSpPr>
        <p:spPr>
          <a:xfrm>
            <a:off x="9015718" y="173608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451354" y="4347211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9475700" y="4606516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9944315" y="4335010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0767683" y="4335009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00991" y="4606516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414143" y="4469356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60" name="Freeform 59"/>
          <p:cNvSpPr/>
          <p:nvPr/>
        </p:nvSpPr>
        <p:spPr>
          <a:xfrm>
            <a:off x="9339198" y="4692693"/>
            <a:ext cx="1910369" cy="1218094"/>
          </a:xfrm>
          <a:custGeom>
            <a:avLst/>
            <a:gdLst>
              <a:gd name="connsiteX0" fmla="*/ 2341988 w 2805706"/>
              <a:gd name="connsiteY0" fmla="*/ 0 h 1528549"/>
              <a:gd name="connsiteX1" fmla="*/ 2642238 w 2805706"/>
              <a:gd name="connsiteY1" fmla="*/ 641445 h 1528549"/>
              <a:gd name="connsiteX2" fmla="*/ 103755 w 2805706"/>
              <a:gd name="connsiteY2" fmla="*/ 928048 h 1528549"/>
              <a:gd name="connsiteX3" fmla="*/ 731552 w 2805706"/>
              <a:gd name="connsiteY3" fmla="*/ 1528549 h 1528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5706" h="1528549">
                <a:moveTo>
                  <a:pt x="2341988" y="0"/>
                </a:moveTo>
                <a:cubicBezTo>
                  <a:pt x="2678632" y="243385"/>
                  <a:pt x="3015277" y="486770"/>
                  <a:pt x="2642238" y="641445"/>
                </a:cubicBezTo>
                <a:cubicBezTo>
                  <a:pt x="2269199" y="796120"/>
                  <a:pt x="422203" y="780197"/>
                  <a:pt x="103755" y="928048"/>
                </a:cubicBezTo>
                <a:cubicBezTo>
                  <a:pt x="-214693" y="1075899"/>
                  <a:pt x="258429" y="1302224"/>
                  <a:pt x="731552" y="1528549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0656404" y="5662520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xmlns="" val="2982617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at Start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FBA8-ABA9-434F-8DEE-313D30E5A97E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440326" cy="4937760"/>
          </a:xfrm>
        </p:spPr>
        <p:txBody>
          <a:bodyPr>
            <a:normAutofit/>
          </a:bodyPr>
          <a:lstStyle/>
          <a:p>
            <a:r>
              <a:rPr lang="en-US" sz="1800" b="1" dirty="0"/>
              <a:t>Algorithm: INSERT_START(head, </a:t>
            </a:r>
            <a:r>
              <a:rPr lang="en-US" sz="1800" b="1" dirty="0" err="1"/>
              <a:t>newestNode</a:t>
            </a:r>
            <a:r>
              <a:rPr lang="en-US" sz="1800" b="1" dirty="0"/>
              <a:t>)</a:t>
            </a:r>
          </a:p>
          <a:p>
            <a:pPr lvl="1"/>
            <a:r>
              <a:rPr lang="en-US" sz="1600" dirty="0"/>
              <a:t>Input: head and new node</a:t>
            </a:r>
          </a:p>
          <a:p>
            <a:pPr lvl="1"/>
            <a:r>
              <a:rPr lang="en-US" sz="1600" dirty="0"/>
              <a:t>Output: list with new node inserted</a:t>
            </a:r>
          </a:p>
          <a:p>
            <a:pPr lvl="1"/>
            <a:r>
              <a:rPr lang="en-US" sz="1600" dirty="0"/>
              <a:t>Steps:</a:t>
            </a:r>
          </a:p>
          <a:p>
            <a:pPr marL="0" indent="0">
              <a:buNone/>
            </a:pPr>
            <a:r>
              <a:rPr lang="en-US" sz="1800" dirty="0"/>
              <a:t>Start </a:t>
            </a:r>
            <a:endParaRPr lang="en-US" sz="1800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 err="1"/>
              <a:t>newestNode.next</a:t>
            </a:r>
            <a:r>
              <a:rPr lang="en-US" sz="1800" dirty="0"/>
              <a:t>=head  </a:t>
            </a:r>
            <a:r>
              <a:rPr lang="en-US" sz="1800" dirty="0">
                <a:solidFill>
                  <a:srgbClr val="00B050"/>
                </a:solidFill>
              </a:rPr>
              <a:t> //link to head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head=</a:t>
            </a:r>
            <a:r>
              <a:rPr lang="en-US" sz="1800" dirty="0" err="1"/>
              <a:t>newestNode</a:t>
            </a:r>
            <a:r>
              <a:rPr lang="en-US" sz="1800" dirty="0"/>
              <a:t> 	</a:t>
            </a:r>
            <a:r>
              <a:rPr lang="en-US" sz="1800" dirty="0">
                <a:solidFill>
                  <a:srgbClr val="00B050"/>
                </a:solidFill>
              </a:rPr>
              <a:t> //update head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End 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315740" y="1270932"/>
            <a:ext cx="5268057" cy="493776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Algorithm: INSERT_END(head, </a:t>
            </a:r>
            <a:r>
              <a:rPr lang="en-US" sz="1600" b="1" dirty="0" err="1"/>
              <a:t>newestNode</a:t>
            </a:r>
            <a:r>
              <a:rPr lang="en-US" sz="1600" b="1" dirty="0"/>
              <a:t>)</a:t>
            </a:r>
          </a:p>
          <a:p>
            <a:pPr lvl="1"/>
            <a:r>
              <a:rPr lang="en-US" sz="1400" b="1" dirty="0"/>
              <a:t>Input: head node and node to be inserted</a:t>
            </a:r>
          </a:p>
          <a:p>
            <a:pPr lvl="1"/>
            <a:r>
              <a:rPr lang="en-US" sz="1400" b="1" dirty="0"/>
              <a:t>Output: list with new node inserted</a:t>
            </a:r>
          </a:p>
          <a:p>
            <a:pPr lvl="1"/>
            <a:r>
              <a:rPr lang="en-US" sz="1400" b="1" dirty="0"/>
              <a:t>Steps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600" dirty="0"/>
              <a:t>Start: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rgbClr val="C00000"/>
                </a:solidFill>
              </a:rPr>
              <a:t>If</a:t>
            </a:r>
            <a:r>
              <a:rPr lang="en-US" sz="1600" dirty="0"/>
              <a:t> head==NULL		</a:t>
            </a:r>
            <a:r>
              <a:rPr lang="en-US" sz="1400" dirty="0">
                <a:solidFill>
                  <a:srgbClr val="00B050"/>
                </a:solidFill>
              </a:rPr>
              <a:t>// list is empty</a:t>
            </a:r>
            <a:endParaRPr lang="en-US" sz="1600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   head=</a:t>
            </a:r>
            <a:r>
              <a:rPr lang="en-US" sz="1600" dirty="0" err="1"/>
              <a:t>newestNode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rgbClr val="C00000"/>
                </a:solidFill>
              </a:rPr>
              <a:t>Else		</a:t>
            </a:r>
            <a:r>
              <a:rPr lang="en-US" sz="1400" dirty="0">
                <a:solidFill>
                  <a:srgbClr val="00B050"/>
                </a:solidFill>
              </a:rPr>
              <a:t>//list is not empty. Search last node</a:t>
            </a:r>
            <a:endParaRPr lang="en-US" sz="1600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  </a:t>
            </a:r>
            <a:r>
              <a:rPr lang="en-US" sz="1600" dirty="0">
                <a:solidFill>
                  <a:srgbClr val="C00000"/>
                </a:solidFill>
              </a:rPr>
              <a:t>Set</a:t>
            </a:r>
            <a:r>
              <a:rPr lang="en-US" sz="1600" dirty="0"/>
              <a:t> </a:t>
            </a:r>
            <a:r>
              <a:rPr lang="en-US" sz="1600" dirty="0" err="1"/>
              <a:t>curr</a:t>
            </a:r>
            <a:r>
              <a:rPr lang="en-US" sz="1600" dirty="0"/>
              <a:t>=head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   </a:t>
            </a:r>
            <a:r>
              <a:rPr lang="en-US" sz="1600" dirty="0">
                <a:solidFill>
                  <a:srgbClr val="C00000"/>
                </a:solidFill>
              </a:rPr>
              <a:t>While(</a:t>
            </a:r>
            <a:r>
              <a:rPr lang="en-US" sz="1600" dirty="0" err="1"/>
              <a:t>curr.next</a:t>
            </a:r>
            <a:r>
              <a:rPr lang="en-US" sz="1600" dirty="0"/>
              <a:t>!= NULL)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	</a:t>
            </a:r>
            <a:r>
              <a:rPr lang="en-US" sz="1600" dirty="0" err="1"/>
              <a:t>curr</a:t>
            </a:r>
            <a:r>
              <a:rPr lang="en-US" sz="1600" dirty="0"/>
              <a:t>=</a:t>
            </a:r>
            <a:r>
              <a:rPr lang="en-US" sz="1600" dirty="0" err="1"/>
              <a:t>curr.next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    </a:t>
            </a:r>
            <a:r>
              <a:rPr lang="en-US" sz="1600" dirty="0">
                <a:solidFill>
                  <a:srgbClr val="C00000"/>
                </a:solidFill>
              </a:rPr>
              <a:t>End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While	</a:t>
            </a:r>
            <a:r>
              <a:rPr lang="en-US" sz="1400" dirty="0">
                <a:solidFill>
                  <a:srgbClr val="00B050"/>
                </a:solidFill>
              </a:rPr>
              <a:t>// loop will terminate when reached to last node</a:t>
            </a:r>
            <a:endParaRPr lang="en-US" sz="1600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    </a:t>
            </a:r>
            <a:r>
              <a:rPr lang="en-US" sz="1600" dirty="0" err="1"/>
              <a:t>curr.next</a:t>
            </a:r>
            <a:r>
              <a:rPr lang="en-US" sz="1600" dirty="0"/>
              <a:t>=</a:t>
            </a:r>
            <a:r>
              <a:rPr lang="en-US" sz="1600" dirty="0" err="1"/>
              <a:t>newestNode</a:t>
            </a:r>
            <a:r>
              <a:rPr lang="en-US" sz="1600" dirty="0"/>
              <a:t>  </a:t>
            </a:r>
            <a:r>
              <a:rPr lang="en-US" sz="1400" dirty="0">
                <a:solidFill>
                  <a:srgbClr val="00B050"/>
                </a:solidFill>
              </a:rPr>
              <a:t>// update the next link of last node</a:t>
            </a:r>
            <a:endParaRPr lang="en-US" sz="1600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rgbClr val="C00000"/>
                </a:solidFill>
              </a:rPr>
              <a:t>End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If</a:t>
            </a:r>
          </a:p>
          <a:p>
            <a:pPr marL="0" indent="0">
              <a:buNone/>
            </a:pPr>
            <a:r>
              <a:rPr lang="en-US" sz="16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xmlns="" val="1330370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at Location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9C7B-9307-45CC-809C-735F7B8680DD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696777" cy="4937760"/>
          </a:xfrm>
        </p:spPr>
        <p:txBody>
          <a:bodyPr>
            <a:normAutofit/>
          </a:bodyPr>
          <a:lstStyle/>
          <a:p>
            <a:r>
              <a:rPr lang="en-US" dirty="0"/>
              <a:t>Location must be valid: 	</a:t>
            </a:r>
          </a:p>
          <a:p>
            <a:pPr lvl="2"/>
            <a:r>
              <a:rPr lang="en-US" dirty="0"/>
              <a:t>&gt;=0 and &lt;=size, assume index of first node=0</a:t>
            </a:r>
          </a:p>
          <a:p>
            <a:pPr lvl="1"/>
            <a:r>
              <a:rPr lang="en-US" dirty="0"/>
              <a:t>Case 1: index =0 </a:t>
            </a:r>
            <a:r>
              <a:rPr lang="en-US" sz="1600" dirty="0">
                <a:solidFill>
                  <a:srgbClr val="C00000"/>
                </a:solidFill>
              </a:rPr>
              <a:t>(Insertion at start)</a:t>
            </a:r>
          </a:p>
          <a:p>
            <a:pPr lvl="2"/>
            <a:r>
              <a:rPr lang="en-US" dirty="0"/>
              <a:t>List can be empty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List can be non-empty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173049" y="3208507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463369" y="3078905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41" name="Content Placeholder 5"/>
          <p:cNvSpPr txBox="1">
            <a:spLocks/>
          </p:cNvSpPr>
          <p:nvPr/>
        </p:nvSpPr>
        <p:spPr>
          <a:xfrm>
            <a:off x="5718412" y="1219200"/>
            <a:ext cx="5863988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718547" y="3592909"/>
            <a:ext cx="822960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4" name="Freeform 53"/>
          <p:cNvSpPr/>
          <p:nvPr/>
        </p:nvSpPr>
        <p:spPr>
          <a:xfrm>
            <a:off x="1666695" y="3350575"/>
            <a:ext cx="1046935" cy="550203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536641" y="3592909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02327" y="2972424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25" name="Content Placeholder 5"/>
          <p:cNvSpPr txBox="1">
            <a:spLocks/>
          </p:cNvSpPr>
          <p:nvPr/>
        </p:nvSpPr>
        <p:spPr>
          <a:xfrm>
            <a:off x="6311294" y="1219200"/>
            <a:ext cx="5266189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Case 2:  in middle</a:t>
            </a:r>
          </a:p>
          <a:p>
            <a:pPr lvl="2"/>
            <a:r>
              <a:rPr lang="en-US" dirty="0"/>
              <a:t>Let say 2</a:t>
            </a:r>
          </a:p>
          <a:p>
            <a:pPr marL="0" indent="0">
              <a:buFont typeface="Wingdings 3"/>
              <a:buNone/>
            </a:pPr>
            <a:endParaRPr lang="en-US" b="1" dirty="0"/>
          </a:p>
          <a:p>
            <a:pPr marL="0" indent="0">
              <a:buFont typeface="Wingdings 3"/>
              <a:buNone/>
            </a:pPr>
            <a:endParaRPr lang="en-US" dirty="0"/>
          </a:p>
          <a:p>
            <a:pPr marL="0" indent="0">
              <a:buFont typeface="Wingdings 3"/>
              <a:buNone/>
            </a:pP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Case 3: index =size </a:t>
            </a:r>
            <a:r>
              <a:rPr lang="en-US" sz="1600" dirty="0">
                <a:solidFill>
                  <a:srgbClr val="C00000"/>
                </a:solidFill>
              </a:rPr>
              <a:t>(Insertion at end)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708054" y="3011781"/>
            <a:ext cx="822960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116279" y="232052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294400" y="2320522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8318746" y="2579827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787361" y="2308321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10729" y="2308320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844037" y="2579827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257189" y="2442667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521590" y="3011780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9843338" y="2572271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0311953" y="2300765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1135321" y="2300764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505181" y="4762969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28549" y="4762968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529527" y="5022274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998142" y="4750768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821510" y="475076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054818" y="5022274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467970" y="4885114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896077" y="5510281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8" name="Freeform 67"/>
          <p:cNvSpPr/>
          <p:nvPr/>
        </p:nvSpPr>
        <p:spPr>
          <a:xfrm rot="591269">
            <a:off x="1440031" y="5203460"/>
            <a:ext cx="499241" cy="573354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715521" y="551028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0" name="Freeform 69"/>
          <p:cNvSpPr/>
          <p:nvPr/>
        </p:nvSpPr>
        <p:spPr>
          <a:xfrm rot="13698956">
            <a:off x="2928751" y="5281208"/>
            <a:ext cx="348418" cy="640695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 rot="1168889">
            <a:off x="9519028" y="2655131"/>
            <a:ext cx="309802" cy="687605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 rot="13698956">
            <a:off x="10653051" y="2780758"/>
            <a:ext cx="348418" cy="640695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0186224" y="2013029"/>
            <a:ext cx="1463040" cy="279323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node at target index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675878" y="2021311"/>
            <a:ext cx="1280160" cy="279323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previous node 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3780" y="5972294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  <a:r>
              <a:rPr lang="en-US" sz="1600" dirty="0"/>
              <a:t>: Remaining list is not shown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11318961" y="2572271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1499223" y="236445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*</a:t>
            </a:r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5017192" y="4998094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197454" y="479027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*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9807614" y="5659877"/>
            <a:ext cx="822960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0" name="Rectangle 79"/>
          <p:cNvSpPr/>
          <p:nvPr/>
        </p:nvSpPr>
        <p:spPr>
          <a:xfrm>
            <a:off x="9137613" y="477255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305101" y="4772558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9329447" y="5031863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9798062" y="4760357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0621430" y="476035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7854738" y="5031863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267890" y="4894703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88" name="Freeform 87"/>
          <p:cNvSpPr/>
          <p:nvPr/>
        </p:nvSpPr>
        <p:spPr>
          <a:xfrm>
            <a:off x="9362079" y="5118040"/>
            <a:ext cx="1741235" cy="770437"/>
          </a:xfrm>
          <a:custGeom>
            <a:avLst/>
            <a:gdLst>
              <a:gd name="connsiteX0" fmla="*/ 2341988 w 2805706"/>
              <a:gd name="connsiteY0" fmla="*/ 0 h 1528549"/>
              <a:gd name="connsiteX1" fmla="*/ 2642238 w 2805706"/>
              <a:gd name="connsiteY1" fmla="*/ 641445 h 1528549"/>
              <a:gd name="connsiteX2" fmla="*/ 103755 w 2805706"/>
              <a:gd name="connsiteY2" fmla="*/ 928048 h 1528549"/>
              <a:gd name="connsiteX3" fmla="*/ 731552 w 2805706"/>
              <a:gd name="connsiteY3" fmla="*/ 1528549 h 1528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5706" h="1528549">
                <a:moveTo>
                  <a:pt x="2341988" y="0"/>
                </a:moveTo>
                <a:cubicBezTo>
                  <a:pt x="2678632" y="243385"/>
                  <a:pt x="3015277" y="486770"/>
                  <a:pt x="2642238" y="641445"/>
                </a:cubicBezTo>
                <a:cubicBezTo>
                  <a:pt x="2269199" y="796120"/>
                  <a:pt x="422203" y="780197"/>
                  <a:pt x="103755" y="928048"/>
                </a:cubicBezTo>
                <a:cubicBezTo>
                  <a:pt x="-214693" y="1075899"/>
                  <a:pt x="258429" y="1302224"/>
                  <a:pt x="731552" y="1528549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0630294" y="565987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xmlns="" val="362034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at Location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DFB4-6443-42E6-B675-E6FA17121854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Algorithm: INSERT_LOCATION(head, </a:t>
            </a:r>
            <a:r>
              <a:rPr lang="en-US" sz="2400" b="1" dirty="0" err="1"/>
              <a:t>newestNode</a:t>
            </a:r>
            <a:r>
              <a:rPr lang="en-US" sz="2400" b="1" dirty="0"/>
              <a:t>)</a:t>
            </a:r>
          </a:p>
          <a:p>
            <a:pPr lvl="1"/>
            <a:r>
              <a:rPr lang="en-US" sz="2000" b="1" dirty="0"/>
              <a:t>Input: head node and node to be inserted</a:t>
            </a:r>
          </a:p>
          <a:p>
            <a:pPr lvl="1"/>
            <a:r>
              <a:rPr lang="en-US" sz="2000" b="1" dirty="0"/>
              <a:t>Output: list with new node inserted</a:t>
            </a:r>
          </a:p>
          <a:p>
            <a:pPr lvl="1"/>
            <a:r>
              <a:rPr lang="en-US" sz="2000" b="1" dirty="0"/>
              <a:t>Steps</a:t>
            </a:r>
            <a:r>
              <a:rPr lang="en-US" sz="2000" dirty="0"/>
              <a:t>: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b="1" dirty="0"/>
              <a:t>Discussed in class</a:t>
            </a:r>
          </a:p>
        </p:txBody>
      </p:sp>
    </p:spTree>
    <p:extLst>
      <p:ext uri="{BB962C8B-B14F-4D97-AF65-F5344CB8AC3E}">
        <p14:creationId xmlns:p14="http://schemas.microsoft.com/office/powerpoint/2010/main" xmlns="" val="889842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8B73-C855-4186-8095-A695B741ABDA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Deleting a new node involves unlinking:</a:t>
            </a:r>
          </a:p>
          <a:p>
            <a:pPr lvl="1"/>
            <a:r>
              <a:rPr lang="en-US" dirty="0"/>
              <a:t>Unlinking the node in a way that its logical predecessor gets connected to next node of list to maintain linking</a:t>
            </a:r>
          </a:p>
          <a:p>
            <a:r>
              <a:rPr lang="en-US" dirty="0"/>
              <a:t>There can be various scenarios to delete a node</a:t>
            </a:r>
          </a:p>
          <a:p>
            <a:pPr lvl="1"/>
            <a:r>
              <a:rPr lang="en-US" dirty="0"/>
              <a:t>Deletion </a:t>
            </a:r>
            <a:r>
              <a:rPr lang="en-US" dirty="0" smtClean="0"/>
              <a:t>at start</a:t>
            </a:r>
            <a:endParaRPr lang="en-US" dirty="0"/>
          </a:p>
          <a:p>
            <a:pPr lvl="1"/>
            <a:r>
              <a:rPr lang="en-US" dirty="0"/>
              <a:t>Deletion </a:t>
            </a:r>
            <a:r>
              <a:rPr lang="en-US" dirty="0" smtClean="0"/>
              <a:t>at </a:t>
            </a:r>
            <a:r>
              <a:rPr lang="en-US" dirty="0"/>
              <a:t>end </a:t>
            </a:r>
          </a:p>
          <a:p>
            <a:pPr lvl="1"/>
            <a:r>
              <a:rPr lang="en-US" dirty="0"/>
              <a:t>Deletion of a node, data is given</a:t>
            </a:r>
          </a:p>
          <a:p>
            <a:pPr lvl="1"/>
            <a:r>
              <a:rPr lang="en-US" dirty="0"/>
              <a:t>Deletion of a node, </a:t>
            </a:r>
            <a:r>
              <a:rPr lang="en-US" dirty="0" smtClean="0"/>
              <a:t>node number(index) </a:t>
            </a:r>
            <a:r>
              <a:rPr lang="en-US" dirty="0"/>
              <a:t>is given</a:t>
            </a:r>
          </a:p>
          <a:p>
            <a:pPr marL="59436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2517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65E1-E836-4840-959F-5CD3F8007E5E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Deletion From Start</a:t>
            </a:r>
          </a:p>
          <a:p>
            <a:pPr lvl="2"/>
            <a:r>
              <a:rPr lang="en-US" dirty="0" smtClean="0"/>
              <a:t>Special case: list is empty, no deletion</a:t>
            </a:r>
            <a:endParaRPr lang="en-US" dirty="0"/>
          </a:p>
          <a:p>
            <a:pPr lvl="2"/>
            <a:r>
              <a:rPr lang="en-US" dirty="0" smtClean="0"/>
              <a:t>General case: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 lvl="1"/>
            <a:r>
              <a:rPr lang="en-US" dirty="0" smtClean="0"/>
              <a:t>Deletion </a:t>
            </a:r>
            <a:r>
              <a:rPr lang="en-US" dirty="0"/>
              <a:t>From </a:t>
            </a:r>
            <a:r>
              <a:rPr lang="en-US" dirty="0" smtClean="0"/>
              <a:t>End</a:t>
            </a:r>
          </a:p>
          <a:p>
            <a:pPr lvl="2"/>
            <a:r>
              <a:rPr lang="en-US" dirty="0" smtClean="0"/>
              <a:t>Special case: list is empty, no deletion</a:t>
            </a:r>
          </a:p>
          <a:p>
            <a:pPr lvl="2"/>
            <a:r>
              <a:rPr lang="en-US" dirty="0" smtClean="0"/>
              <a:t>Special case: only one node</a:t>
            </a:r>
          </a:p>
          <a:p>
            <a:pPr lvl="2">
              <a:buNone/>
            </a:pPr>
            <a:endParaRPr lang="en-US" dirty="0" smtClean="0"/>
          </a:p>
          <a:p>
            <a:pPr lvl="2"/>
            <a:r>
              <a:rPr lang="en-US" dirty="0" smtClean="0"/>
              <a:t>General case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65" name="Rectangle 64"/>
          <p:cNvSpPr/>
          <p:nvPr/>
        </p:nvSpPr>
        <p:spPr>
          <a:xfrm>
            <a:off x="3153848" y="2843750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331969" y="2843751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3356315" y="3103056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3824930" y="2831550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648298" y="2831549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881606" y="3103056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1294758" y="2965896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4880907" y="3095500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5349522" y="2823994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172890" y="2823993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08" name="Multiply 107"/>
          <p:cNvSpPr/>
          <p:nvPr/>
        </p:nvSpPr>
        <p:spPr>
          <a:xfrm>
            <a:off x="2296274" y="2622256"/>
            <a:ext cx="914400" cy="914400"/>
          </a:xfrm>
          <a:prstGeom prst="mathMultiply">
            <a:avLst>
              <a:gd name="adj1" fmla="val 28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1660003" y="2506742"/>
            <a:ext cx="2153512" cy="498420"/>
          </a:xfrm>
          <a:custGeom>
            <a:avLst/>
            <a:gdLst>
              <a:gd name="connsiteX0" fmla="*/ 0 w 3957851"/>
              <a:gd name="connsiteY0" fmla="*/ 819702 h 819702"/>
              <a:gd name="connsiteX1" fmla="*/ 1091821 w 3957851"/>
              <a:gd name="connsiteY1" fmla="*/ 837 h 819702"/>
              <a:gd name="connsiteX2" fmla="*/ 3957851 w 3957851"/>
              <a:gd name="connsiteY2" fmla="*/ 696873 h 81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7851" h="819702">
                <a:moveTo>
                  <a:pt x="0" y="819702"/>
                </a:moveTo>
                <a:cubicBezTo>
                  <a:pt x="216089" y="420505"/>
                  <a:pt x="432179" y="21308"/>
                  <a:pt x="1091821" y="837"/>
                </a:cubicBezTo>
                <a:cubicBezTo>
                  <a:pt x="1751463" y="-19634"/>
                  <a:pt x="2854657" y="338619"/>
                  <a:pt x="3957851" y="696873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027724" y="5506838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205845" y="5506839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3230191" y="5766144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3698806" y="5494638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522174" y="549463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1755482" y="5766144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1058276" y="5628945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4754783" y="5758588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5223398" y="5487082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6031001" y="5487042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22" name="Freeform 121"/>
          <p:cNvSpPr/>
          <p:nvPr/>
        </p:nvSpPr>
        <p:spPr>
          <a:xfrm>
            <a:off x="4689485" y="5145732"/>
            <a:ext cx="1863949" cy="498420"/>
          </a:xfrm>
          <a:custGeom>
            <a:avLst/>
            <a:gdLst>
              <a:gd name="connsiteX0" fmla="*/ 0 w 3957851"/>
              <a:gd name="connsiteY0" fmla="*/ 819702 h 819702"/>
              <a:gd name="connsiteX1" fmla="*/ 1091821 w 3957851"/>
              <a:gd name="connsiteY1" fmla="*/ 837 h 819702"/>
              <a:gd name="connsiteX2" fmla="*/ 3957851 w 3957851"/>
              <a:gd name="connsiteY2" fmla="*/ 696873 h 81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7851" h="819702">
                <a:moveTo>
                  <a:pt x="0" y="819702"/>
                </a:moveTo>
                <a:cubicBezTo>
                  <a:pt x="216089" y="420505"/>
                  <a:pt x="432179" y="21308"/>
                  <a:pt x="1091821" y="837"/>
                </a:cubicBezTo>
                <a:cubicBezTo>
                  <a:pt x="1751463" y="-19634"/>
                  <a:pt x="2854657" y="338619"/>
                  <a:pt x="3957851" y="696873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6553434" y="548708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9501336" y="4215649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Ø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679457" y="4215650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8260626" y="4506487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7579185" y="4369327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10108369" y="424254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40" name="Freeform 139"/>
          <p:cNvSpPr/>
          <p:nvPr/>
        </p:nvSpPr>
        <p:spPr>
          <a:xfrm>
            <a:off x="8086382" y="3943891"/>
            <a:ext cx="2021987" cy="390104"/>
          </a:xfrm>
          <a:custGeom>
            <a:avLst/>
            <a:gdLst>
              <a:gd name="connsiteX0" fmla="*/ 0 w 3957851"/>
              <a:gd name="connsiteY0" fmla="*/ 819702 h 819702"/>
              <a:gd name="connsiteX1" fmla="*/ 1091821 w 3957851"/>
              <a:gd name="connsiteY1" fmla="*/ 837 h 819702"/>
              <a:gd name="connsiteX2" fmla="*/ 3957851 w 3957851"/>
              <a:gd name="connsiteY2" fmla="*/ 696873 h 81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7851" h="819702">
                <a:moveTo>
                  <a:pt x="0" y="819702"/>
                </a:moveTo>
                <a:cubicBezTo>
                  <a:pt x="216089" y="420505"/>
                  <a:pt x="432179" y="21308"/>
                  <a:pt x="1091821" y="837"/>
                </a:cubicBezTo>
                <a:cubicBezTo>
                  <a:pt x="1751463" y="-19634"/>
                  <a:pt x="2854657" y="338619"/>
                  <a:pt x="3957851" y="696873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Multiply 140"/>
          <p:cNvSpPr/>
          <p:nvPr/>
        </p:nvSpPr>
        <p:spPr>
          <a:xfrm>
            <a:off x="5204942" y="5266601"/>
            <a:ext cx="914400" cy="914400"/>
          </a:xfrm>
          <a:prstGeom prst="mathMultiply">
            <a:avLst>
              <a:gd name="adj1" fmla="val 28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Multiply 141"/>
          <p:cNvSpPr/>
          <p:nvPr/>
        </p:nvSpPr>
        <p:spPr>
          <a:xfrm>
            <a:off x="8658865" y="3982029"/>
            <a:ext cx="914400" cy="914400"/>
          </a:xfrm>
          <a:prstGeom prst="mathMultiply">
            <a:avLst>
              <a:gd name="adj1" fmla="val 28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4812414" y="5919055"/>
            <a:ext cx="1517816" cy="279323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last  node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3541295" y="5944037"/>
            <a:ext cx="1517816" cy="279323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previous  node</a:t>
            </a:r>
          </a:p>
        </p:txBody>
      </p:sp>
    </p:spTree>
    <p:extLst>
      <p:ext uri="{BB962C8B-B14F-4D97-AF65-F5344CB8AC3E}">
        <p14:creationId xmlns:p14="http://schemas.microsoft.com/office/powerpoint/2010/main" xmlns="" val="1745837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9680-A3B7-4DBD-A36F-A56960B26D2B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475024" cy="4937760"/>
          </a:xfrm>
        </p:spPr>
        <p:txBody>
          <a:bodyPr>
            <a:normAutofit/>
          </a:bodyPr>
          <a:lstStyle/>
          <a:p>
            <a:r>
              <a:rPr lang="en-US" sz="2000" b="1" dirty="0"/>
              <a:t>Algorithm: DELETE_START(head)</a:t>
            </a:r>
          </a:p>
          <a:p>
            <a:pPr lvl="1"/>
            <a:r>
              <a:rPr lang="en-US" sz="1800" dirty="0"/>
              <a:t>Input: reference to first node</a:t>
            </a:r>
          </a:p>
          <a:p>
            <a:pPr lvl="1"/>
            <a:r>
              <a:rPr lang="en-US" sz="1800" dirty="0"/>
              <a:t>Output: new list with first node deleted</a:t>
            </a:r>
          </a:p>
          <a:p>
            <a:pPr lvl="1"/>
            <a:r>
              <a:rPr lang="en-US" sz="1800" dirty="0"/>
              <a:t>Steps:</a:t>
            </a:r>
          </a:p>
          <a:p>
            <a:pPr marL="0" indent="0">
              <a:buNone/>
            </a:pPr>
            <a:r>
              <a:rPr lang="en-US" sz="2000" dirty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If</a:t>
            </a:r>
            <a:r>
              <a:rPr lang="en-US" sz="2000" dirty="0"/>
              <a:t> head!=NULL</a:t>
            </a:r>
            <a:r>
              <a:rPr lang="en-US" sz="1600" dirty="0">
                <a:solidFill>
                  <a:srgbClr val="00B050"/>
                </a:solidFill>
              </a:rPr>
              <a:t>// list is not empty</a:t>
            </a:r>
            <a:endParaRPr lang="en-US" sz="2000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   head=</a:t>
            </a:r>
            <a:r>
              <a:rPr lang="en-US" sz="2000" dirty="0" err="1"/>
              <a:t>head.next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End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If</a:t>
            </a:r>
          </a:p>
          <a:p>
            <a:pPr marL="0" indent="0">
              <a:buNone/>
            </a:pPr>
            <a:r>
              <a:rPr lang="en-US" sz="2000" dirty="0"/>
              <a:t>End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880683" y="1221472"/>
            <a:ext cx="5706265" cy="493776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Algorithm: DELETE_END(head)</a:t>
            </a:r>
          </a:p>
          <a:p>
            <a:pPr lvl="1"/>
            <a:r>
              <a:rPr lang="en-US" dirty="0"/>
              <a:t>Input: reference to first node</a:t>
            </a:r>
          </a:p>
          <a:p>
            <a:pPr lvl="1"/>
            <a:r>
              <a:rPr lang="en-US" dirty="0"/>
              <a:t>Output: new list with last node deleted</a:t>
            </a:r>
          </a:p>
          <a:p>
            <a:pPr lvl="1"/>
            <a:r>
              <a:rPr lang="en-US" dirty="0"/>
              <a:t>Steps: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Start: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head!=NULL	</a:t>
            </a:r>
            <a:r>
              <a:rPr lang="en-US" dirty="0">
                <a:solidFill>
                  <a:srgbClr val="00B050"/>
                </a:solidFill>
              </a:rPr>
              <a:t>// list is not empty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Set</a:t>
            </a:r>
            <a:r>
              <a:rPr lang="en-US" dirty="0"/>
              <a:t> </a:t>
            </a:r>
            <a:r>
              <a:rPr lang="en-US" dirty="0" err="1"/>
              <a:t>curr</a:t>
            </a:r>
            <a:r>
              <a:rPr lang="en-US" dirty="0"/>
              <a:t>=head, </a:t>
            </a:r>
            <a:r>
              <a:rPr lang="en-US" dirty="0" err="1"/>
              <a:t>prev</a:t>
            </a:r>
            <a:r>
              <a:rPr lang="en-US" dirty="0"/>
              <a:t>=NULL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</a:t>
            </a:r>
            <a:r>
              <a:rPr lang="en-US" dirty="0">
                <a:solidFill>
                  <a:srgbClr val="C00000"/>
                </a:solidFill>
              </a:rPr>
              <a:t>While</a:t>
            </a:r>
            <a:r>
              <a:rPr lang="en-US" dirty="0"/>
              <a:t> (</a:t>
            </a:r>
            <a:r>
              <a:rPr lang="en-US" dirty="0" err="1"/>
              <a:t>curr.next</a:t>
            </a:r>
            <a:r>
              <a:rPr lang="en-US" dirty="0"/>
              <a:t>!=NULL)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</a:t>
            </a:r>
            <a:r>
              <a:rPr lang="en-US" dirty="0" err="1"/>
              <a:t>prev</a:t>
            </a:r>
            <a:r>
              <a:rPr lang="en-US" dirty="0"/>
              <a:t>=</a:t>
            </a:r>
            <a:r>
              <a:rPr lang="en-US" dirty="0" err="1"/>
              <a:t>curr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</a:t>
            </a:r>
            <a:r>
              <a:rPr lang="en-US" dirty="0" err="1"/>
              <a:t>curr</a:t>
            </a:r>
            <a:r>
              <a:rPr lang="en-US" dirty="0"/>
              <a:t>=</a:t>
            </a:r>
            <a:r>
              <a:rPr lang="en-US" dirty="0" err="1"/>
              <a:t>curr.next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</a:t>
            </a: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While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 	If</a:t>
            </a:r>
            <a:r>
              <a:rPr lang="en-US" dirty="0"/>
              <a:t> </a:t>
            </a:r>
            <a:r>
              <a:rPr lang="en-US" dirty="0" err="1"/>
              <a:t>prev</a:t>
            </a:r>
            <a:r>
              <a:rPr lang="en-US" dirty="0"/>
              <a:t>==null		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en-US" dirty="0" err="1">
                <a:solidFill>
                  <a:srgbClr val="00B050"/>
                </a:solidFill>
              </a:rPr>
              <a:t>curr</a:t>
            </a:r>
            <a:r>
              <a:rPr lang="en-US" dirty="0">
                <a:solidFill>
                  <a:srgbClr val="00B050"/>
                </a:solidFill>
              </a:rPr>
              <a:t> is head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 	      </a:t>
            </a:r>
            <a:r>
              <a:rPr lang="en-US" dirty="0"/>
              <a:t>head=NULL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</a:t>
            </a:r>
            <a:r>
              <a:rPr lang="en-US" dirty="0">
                <a:solidFill>
                  <a:srgbClr val="C00000"/>
                </a:solidFill>
              </a:rPr>
              <a:t>Else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</a:t>
            </a:r>
            <a:r>
              <a:rPr lang="en-US" dirty="0" err="1"/>
              <a:t>prev.next</a:t>
            </a:r>
            <a:r>
              <a:rPr lang="en-US" dirty="0"/>
              <a:t>=NULL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	</a:t>
            </a: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5274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at Location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BDBD-57D0-4C45-8F4B-9F2A8D6E32AF}" type="datetime1">
              <a:rPr lang="en-GB" smtClean="0"/>
              <a:pPr/>
              <a:t>22/02/2018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184065" cy="4937760"/>
          </a:xfrm>
        </p:spPr>
        <p:txBody>
          <a:bodyPr>
            <a:normAutofit/>
          </a:bodyPr>
          <a:lstStyle/>
          <a:p>
            <a:r>
              <a:rPr lang="en-US" dirty="0"/>
              <a:t>Location must be valid: 	</a:t>
            </a:r>
          </a:p>
          <a:p>
            <a:pPr lvl="2"/>
            <a:r>
              <a:rPr lang="en-US" dirty="0"/>
              <a:t>&gt;=0 and &lt;size, assume index of first node=0</a:t>
            </a:r>
          </a:p>
          <a:p>
            <a:pPr lvl="1"/>
            <a:r>
              <a:rPr lang="en-US" dirty="0"/>
              <a:t>Special case: index =0 </a:t>
            </a:r>
            <a:r>
              <a:rPr lang="en-US" sz="1600" dirty="0">
                <a:solidFill>
                  <a:srgbClr val="C00000"/>
                </a:solidFill>
              </a:rPr>
              <a:t>(deletion at start)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General case: index is in middle</a:t>
            </a:r>
          </a:p>
          <a:p>
            <a:pPr lvl="2"/>
            <a:r>
              <a:rPr lang="en-US" sz="1300" dirty="0">
                <a:solidFill>
                  <a:srgbClr val="C00000"/>
                </a:solidFill>
              </a:rPr>
              <a:t>Let say 2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1" name="Content Placeholder 5"/>
          <p:cNvSpPr txBox="1">
            <a:spLocks/>
          </p:cNvSpPr>
          <p:nvPr/>
        </p:nvSpPr>
        <p:spPr>
          <a:xfrm>
            <a:off x="5718412" y="1219200"/>
            <a:ext cx="5863988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5" name="Content Placeholder 5"/>
          <p:cNvSpPr txBox="1">
            <a:spLocks/>
          </p:cNvSpPr>
          <p:nvPr/>
        </p:nvSpPr>
        <p:spPr>
          <a:xfrm>
            <a:off x="5723840" y="1219200"/>
            <a:ext cx="5853644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Special case: index is last </a:t>
            </a:r>
            <a:r>
              <a:rPr lang="en-US" sz="1600" dirty="0">
                <a:solidFill>
                  <a:srgbClr val="C00000"/>
                </a:solidFill>
              </a:rPr>
              <a:t>(deletion at end)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Having index in middle or at last have same effect as we only need to update previous node.</a:t>
            </a:r>
          </a:p>
          <a:p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896063" y="5292034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074184" y="5292035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098530" y="5551340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567145" y="5279834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390513" y="5279833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623821" y="5551340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036973" y="5414180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623122" y="5543784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091737" y="5272278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915105" y="527227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44086" y="5038352"/>
            <a:ext cx="1517816" cy="279323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target node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901490" y="3343463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079611" y="3343464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3103957" y="3602769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572572" y="3331263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395940" y="3331262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Ø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1629248" y="3602769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042400" y="3465609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86" name="Freeform 85"/>
          <p:cNvSpPr/>
          <p:nvPr/>
        </p:nvSpPr>
        <p:spPr>
          <a:xfrm>
            <a:off x="1407645" y="3006455"/>
            <a:ext cx="2153512" cy="498420"/>
          </a:xfrm>
          <a:custGeom>
            <a:avLst/>
            <a:gdLst>
              <a:gd name="connsiteX0" fmla="*/ 0 w 3957851"/>
              <a:gd name="connsiteY0" fmla="*/ 819702 h 819702"/>
              <a:gd name="connsiteX1" fmla="*/ 1091821 w 3957851"/>
              <a:gd name="connsiteY1" fmla="*/ 837 h 819702"/>
              <a:gd name="connsiteX2" fmla="*/ 3957851 w 3957851"/>
              <a:gd name="connsiteY2" fmla="*/ 696873 h 81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7851" h="819702">
                <a:moveTo>
                  <a:pt x="0" y="819702"/>
                </a:moveTo>
                <a:cubicBezTo>
                  <a:pt x="216089" y="420505"/>
                  <a:pt x="432179" y="21308"/>
                  <a:pt x="1091821" y="837"/>
                </a:cubicBezTo>
                <a:cubicBezTo>
                  <a:pt x="1751463" y="-19634"/>
                  <a:pt x="2854657" y="338619"/>
                  <a:pt x="3957851" y="696873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 rot="21439678">
            <a:off x="3096862" y="4876799"/>
            <a:ext cx="1989958" cy="504165"/>
          </a:xfrm>
          <a:custGeom>
            <a:avLst/>
            <a:gdLst>
              <a:gd name="connsiteX0" fmla="*/ 0 w 3957851"/>
              <a:gd name="connsiteY0" fmla="*/ 819702 h 819702"/>
              <a:gd name="connsiteX1" fmla="*/ 1091821 w 3957851"/>
              <a:gd name="connsiteY1" fmla="*/ 837 h 819702"/>
              <a:gd name="connsiteX2" fmla="*/ 3957851 w 3957851"/>
              <a:gd name="connsiteY2" fmla="*/ 696873 h 81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7851" h="819702">
                <a:moveTo>
                  <a:pt x="0" y="819702"/>
                </a:moveTo>
                <a:cubicBezTo>
                  <a:pt x="216089" y="420505"/>
                  <a:pt x="432179" y="21308"/>
                  <a:pt x="1091821" y="837"/>
                </a:cubicBezTo>
                <a:cubicBezTo>
                  <a:pt x="1751463" y="-19634"/>
                  <a:pt x="2854657" y="338619"/>
                  <a:pt x="3957851" y="696873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852421" y="5067272"/>
            <a:ext cx="1517816" cy="279323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previous  node</a:t>
            </a:r>
          </a:p>
        </p:txBody>
      </p:sp>
      <p:sp>
        <p:nvSpPr>
          <p:cNvPr id="89" name="Multiply 88"/>
          <p:cNvSpPr/>
          <p:nvPr/>
        </p:nvSpPr>
        <p:spPr>
          <a:xfrm>
            <a:off x="2105088" y="3119626"/>
            <a:ext cx="914400" cy="914400"/>
          </a:xfrm>
          <a:prstGeom prst="mathMultiply">
            <a:avLst>
              <a:gd name="adj1" fmla="val 28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y 89"/>
          <p:cNvSpPr/>
          <p:nvPr/>
        </p:nvSpPr>
        <p:spPr>
          <a:xfrm>
            <a:off x="3594923" y="5072889"/>
            <a:ext cx="914400" cy="914400"/>
          </a:xfrm>
          <a:prstGeom prst="mathMultiply">
            <a:avLst>
              <a:gd name="adj1" fmla="val 28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725737" y="2491143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893225" y="2491144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716593" y="2491143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7917571" y="2750449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8386186" y="2478943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9209554" y="2478942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6442862" y="2750449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5856014" y="2613289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9442163" y="2742893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9910778" y="2471387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734146" y="247138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02" name="Freeform 101"/>
          <p:cNvSpPr/>
          <p:nvPr/>
        </p:nvSpPr>
        <p:spPr>
          <a:xfrm>
            <a:off x="9381922" y="2112498"/>
            <a:ext cx="1863949" cy="498420"/>
          </a:xfrm>
          <a:custGeom>
            <a:avLst/>
            <a:gdLst>
              <a:gd name="connsiteX0" fmla="*/ 0 w 3957851"/>
              <a:gd name="connsiteY0" fmla="*/ 819702 h 819702"/>
              <a:gd name="connsiteX1" fmla="*/ 1091821 w 3957851"/>
              <a:gd name="connsiteY1" fmla="*/ 837 h 819702"/>
              <a:gd name="connsiteX2" fmla="*/ 3957851 w 3957851"/>
              <a:gd name="connsiteY2" fmla="*/ 696873 h 81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7851" h="819702">
                <a:moveTo>
                  <a:pt x="0" y="819702"/>
                </a:moveTo>
                <a:cubicBezTo>
                  <a:pt x="216089" y="420505"/>
                  <a:pt x="432179" y="21308"/>
                  <a:pt x="1091821" y="837"/>
                </a:cubicBezTo>
                <a:cubicBezTo>
                  <a:pt x="1751463" y="-19634"/>
                  <a:pt x="2854657" y="338619"/>
                  <a:pt x="3957851" y="696873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1240814" y="247138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9602338" y="2870339"/>
            <a:ext cx="1517816" cy="279323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target node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8110673" y="2899259"/>
            <a:ext cx="1517816" cy="279323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previous  node</a:t>
            </a:r>
          </a:p>
        </p:txBody>
      </p:sp>
      <p:sp>
        <p:nvSpPr>
          <p:cNvPr id="49" name="Multiply 48"/>
          <p:cNvSpPr/>
          <p:nvPr/>
        </p:nvSpPr>
        <p:spPr>
          <a:xfrm>
            <a:off x="9883186" y="2250342"/>
            <a:ext cx="914400" cy="914400"/>
          </a:xfrm>
          <a:prstGeom prst="mathMultiply">
            <a:avLst>
              <a:gd name="adj1" fmla="val 28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955988" y="5028647"/>
            <a:ext cx="1280160" cy="279323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next node</a:t>
            </a:r>
          </a:p>
        </p:txBody>
      </p:sp>
    </p:spTree>
    <p:extLst>
      <p:ext uri="{BB962C8B-B14F-4D97-AF65-F5344CB8AC3E}">
        <p14:creationId xmlns:p14="http://schemas.microsoft.com/office/powerpoint/2010/main" xmlns="" val="64236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Limitations of Array</a:t>
            </a:r>
          </a:p>
          <a:p>
            <a:r>
              <a:rPr lang="en-GB" dirty="0"/>
              <a:t>Linked List</a:t>
            </a:r>
          </a:p>
          <a:p>
            <a:pPr lvl="1"/>
            <a:r>
              <a:rPr lang="en-GB" dirty="0"/>
              <a:t>Operations</a:t>
            </a:r>
          </a:p>
          <a:p>
            <a:pPr lvl="1"/>
            <a:r>
              <a:rPr lang="en-GB" dirty="0"/>
              <a:t>Variations of Linked List</a:t>
            </a:r>
          </a:p>
          <a:p>
            <a:r>
              <a:rPr lang="en-GB" dirty="0"/>
              <a:t>Array vs Linked List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D3EB-01CF-4398-9033-F36D0BBE55D5}" type="datetime1">
              <a:rPr lang="en-GB" smtClean="0"/>
              <a:pPr/>
              <a:t>22/02/2018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08533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/>
            <a:r>
              <a:rPr lang="en-US" dirty="0"/>
              <a:t>Deletion at Location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8504-4EB8-4EED-9647-CE17256526B7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668741" y="1221472"/>
            <a:ext cx="5663233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Algorithm: DELETE_LOCATION(head, index)</a:t>
            </a:r>
          </a:p>
          <a:p>
            <a:pPr lvl="1"/>
            <a:r>
              <a:rPr lang="en-US" sz="1800" dirty="0"/>
              <a:t>Input: reference to first node and Index</a:t>
            </a:r>
          </a:p>
          <a:p>
            <a:pPr lvl="1"/>
            <a:r>
              <a:rPr lang="en-US" sz="1800" dirty="0"/>
              <a:t>Output: new list with node deleted</a:t>
            </a:r>
          </a:p>
          <a:p>
            <a:pPr lvl="1"/>
            <a:r>
              <a:rPr lang="en-US" sz="1800" dirty="0"/>
              <a:t>Steps:</a:t>
            </a:r>
            <a:endParaRPr lang="en-US" sz="1800" b="1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479459" y="1223744"/>
            <a:ext cx="5109762" cy="493776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Start: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Set </a:t>
            </a:r>
            <a:r>
              <a:rPr lang="en-US" sz="2000" dirty="0" err="1"/>
              <a:t>nodeCount</a:t>
            </a:r>
            <a:r>
              <a:rPr lang="en-US" sz="2000" dirty="0"/>
              <a:t>=0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If</a:t>
            </a:r>
            <a:r>
              <a:rPr lang="en-US" sz="2000" dirty="0"/>
              <a:t> head!=NULL	</a:t>
            </a:r>
            <a:r>
              <a:rPr lang="en-US" sz="2000" dirty="0">
                <a:solidFill>
                  <a:srgbClr val="00B050"/>
                </a:solidFill>
              </a:rPr>
              <a:t>// list is not empty</a:t>
            </a:r>
            <a:endParaRPr lang="en-US" sz="2000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   Set </a:t>
            </a:r>
            <a:r>
              <a:rPr lang="en-US" sz="2000" dirty="0" err="1"/>
              <a:t>curr</a:t>
            </a:r>
            <a:r>
              <a:rPr lang="en-US" sz="2000" dirty="0"/>
              <a:t>=head, </a:t>
            </a:r>
            <a:r>
              <a:rPr lang="en-US" sz="2000" dirty="0" err="1"/>
              <a:t>prev</a:t>
            </a:r>
            <a:r>
              <a:rPr lang="en-US" sz="2000" dirty="0"/>
              <a:t>=NULL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While </a:t>
            </a:r>
            <a:r>
              <a:rPr lang="en-US" sz="2000" dirty="0"/>
              <a:t>(</a:t>
            </a:r>
            <a:r>
              <a:rPr lang="en-US" sz="2000" dirty="0" err="1"/>
              <a:t>curr.next</a:t>
            </a:r>
            <a:r>
              <a:rPr lang="en-US" sz="2000" dirty="0"/>
              <a:t>!=NULL)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        </a:t>
            </a:r>
            <a:r>
              <a:rPr lang="en-US" sz="2000" dirty="0" err="1"/>
              <a:t>nodeCount</a:t>
            </a:r>
            <a:r>
              <a:rPr lang="en-US" sz="2000" dirty="0"/>
              <a:t>=nodeCount+1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         </a:t>
            </a:r>
            <a:r>
              <a:rPr lang="en-US" sz="2000" dirty="0">
                <a:solidFill>
                  <a:srgbClr val="C00000"/>
                </a:solidFill>
              </a:rPr>
              <a:t>If </a:t>
            </a:r>
            <a:r>
              <a:rPr lang="en-US" sz="2000" dirty="0"/>
              <a:t> index== nodeCount-1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               </a:t>
            </a:r>
            <a:r>
              <a:rPr lang="en-US" sz="2000" dirty="0">
                <a:solidFill>
                  <a:srgbClr val="C00000"/>
                </a:solidFill>
              </a:rPr>
              <a:t>If</a:t>
            </a:r>
            <a:r>
              <a:rPr lang="en-US" sz="2000" dirty="0"/>
              <a:t> </a:t>
            </a:r>
            <a:r>
              <a:rPr lang="en-US" sz="2000" dirty="0" err="1"/>
              <a:t>prev</a:t>
            </a:r>
            <a:r>
              <a:rPr lang="en-US" sz="2000" dirty="0"/>
              <a:t>==NULL </a:t>
            </a:r>
            <a:r>
              <a:rPr lang="en-US" sz="2000" dirty="0">
                <a:solidFill>
                  <a:srgbClr val="00B050"/>
                </a:solidFill>
              </a:rPr>
              <a:t>//</a:t>
            </a:r>
            <a:r>
              <a:rPr lang="en-US" sz="2000" dirty="0" err="1">
                <a:solidFill>
                  <a:srgbClr val="00B050"/>
                </a:solidFill>
              </a:rPr>
              <a:t>curr</a:t>
            </a:r>
            <a:r>
              <a:rPr lang="en-US" sz="2000" dirty="0">
                <a:solidFill>
                  <a:srgbClr val="00B050"/>
                </a:solidFill>
              </a:rPr>
              <a:t> is head, case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	          head=</a:t>
            </a:r>
            <a:r>
              <a:rPr lang="en-US" sz="2000" dirty="0" err="1"/>
              <a:t>head.next</a:t>
            </a:r>
            <a:r>
              <a:rPr lang="en-US" sz="2000" dirty="0"/>
              <a:t> 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 	       Else 	</a:t>
            </a:r>
            <a:r>
              <a:rPr lang="en-US" sz="2000" dirty="0">
                <a:solidFill>
                  <a:srgbClr val="00B050"/>
                </a:solidFill>
              </a:rPr>
              <a:t>//case 2 and 3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	          </a:t>
            </a:r>
            <a:r>
              <a:rPr lang="en-US" sz="2000" dirty="0" err="1"/>
              <a:t>prev.next</a:t>
            </a:r>
            <a:r>
              <a:rPr lang="en-US" sz="2000" dirty="0"/>
              <a:t>=</a:t>
            </a:r>
            <a:r>
              <a:rPr lang="en-US" sz="2000" dirty="0" err="1"/>
              <a:t>curr.next</a:t>
            </a:r>
            <a:endParaRPr lang="en-US" sz="2000" b="1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               </a:t>
            </a:r>
            <a:r>
              <a:rPr lang="en-US" sz="2000" dirty="0">
                <a:solidFill>
                  <a:srgbClr val="C00000"/>
                </a:solidFill>
              </a:rPr>
              <a:t>End If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 	</a:t>
            </a:r>
            <a:r>
              <a:rPr lang="en-US" sz="2000" b="1" dirty="0">
                <a:solidFill>
                  <a:srgbClr val="C00000"/>
                </a:solidFill>
              </a:rPr>
              <a:t>return</a:t>
            </a:r>
            <a:endParaRPr lang="en-US" sz="2000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        </a:t>
            </a:r>
            <a:r>
              <a:rPr lang="en-US" sz="2000" dirty="0">
                <a:solidFill>
                  <a:srgbClr val="C00000"/>
                </a:solidFill>
              </a:rPr>
              <a:t>End If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	</a:t>
            </a:r>
            <a:r>
              <a:rPr lang="en-US" sz="2000" dirty="0" err="1"/>
              <a:t>prev</a:t>
            </a:r>
            <a:r>
              <a:rPr lang="en-US" sz="2000" dirty="0"/>
              <a:t>=</a:t>
            </a:r>
            <a:r>
              <a:rPr lang="en-US" sz="2000" dirty="0" err="1"/>
              <a:t>curr</a:t>
            </a:r>
            <a:r>
              <a:rPr lang="en-US" sz="2000" dirty="0"/>
              <a:t>	</a:t>
            </a:r>
            <a:r>
              <a:rPr lang="en-US" sz="2000" dirty="0">
                <a:solidFill>
                  <a:srgbClr val="00B050"/>
                </a:solidFill>
              </a:rPr>
              <a:t>//go to next nodes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        </a:t>
            </a:r>
            <a:r>
              <a:rPr lang="en-US" sz="2000" dirty="0" err="1"/>
              <a:t>curr</a:t>
            </a:r>
            <a:r>
              <a:rPr lang="en-US" sz="2000" dirty="0"/>
              <a:t>=</a:t>
            </a:r>
            <a:r>
              <a:rPr lang="en-US" sz="2000" dirty="0" err="1"/>
              <a:t>curr.next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     </a:t>
            </a:r>
            <a:r>
              <a:rPr lang="en-US" sz="2000" dirty="0">
                <a:solidFill>
                  <a:srgbClr val="C00000"/>
                </a:solidFill>
              </a:rPr>
              <a:t>End While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End If</a:t>
            </a:r>
          </a:p>
          <a:p>
            <a:r>
              <a:rPr lang="en-US" sz="2400" dirty="0"/>
              <a:t>End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832928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 Node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9190-088F-4890-A896-CCEB116E54B6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Whenever we need to update last node, we need to search for it starting from first node. This process involves </a:t>
            </a:r>
            <a:r>
              <a:rPr lang="en-US" b="1" dirty="0"/>
              <a:t>loop</a:t>
            </a:r>
            <a:r>
              <a:rPr lang="en-US" dirty="0"/>
              <a:t> which can be avoided: </a:t>
            </a:r>
          </a:p>
          <a:p>
            <a:pPr lvl="1"/>
            <a:r>
              <a:rPr lang="en-US" dirty="0"/>
              <a:t>By maintaining a reference to last node just like we do for first node.</a:t>
            </a:r>
          </a:p>
          <a:p>
            <a:pPr lvl="1"/>
            <a:r>
              <a:rPr lang="en-US" dirty="0"/>
              <a:t>It will save time for insertion at end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Insertion at End</a:t>
            </a:r>
          </a:p>
          <a:p>
            <a:pPr lvl="2"/>
            <a:r>
              <a:rPr lang="en-US" dirty="0"/>
              <a:t>List is not empty</a:t>
            </a:r>
          </a:p>
          <a:p>
            <a:pPr lvl="3"/>
            <a:r>
              <a:rPr lang="en-US" dirty="0" err="1"/>
              <a:t>tail.next</a:t>
            </a:r>
            <a:r>
              <a:rPr lang="en-US" dirty="0"/>
              <a:t>=</a:t>
            </a:r>
            <a:r>
              <a:rPr lang="en-US" dirty="0" err="1"/>
              <a:t>newestNode</a:t>
            </a:r>
            <a:r>
              <a:rPr lang="en-US" dirty="0"/>
              <a:t>;</a:t>
            </a:r>
          </a:p>
          <a:p>
            <a:pPr lvl="3"/>
            <a:r>
              <a:rPr lang="en-US" dirty="0"/>
              <a:t>tail=</a:t>
            </a:r>
            <a:r>
              <a:rPr lang="en-US" dirty="0" err="1"/>
              <a:t>NewestNode</a:t>
            </a:r>
            <a:endParaRPr lang="en-US" dirty="0"/>
          </a:p>
          <a:p>
            <a:pPr lvl="2"/>
            <a:r>
              <a:rPr lang="en-US" dirty="0"/>
              <a:t>List is empty</a:t>
            </a:r>
          </a:p>
          <a:p>
            <a:pPr lvl="3"/>
            <a:r>
              <a:rPr lang="en-US" dirty="0"/>
              <a:t>head=</a:t>
            </a:r>
            <a:r>
              <a:rPr lang="en-US" dirty="0" err="1"/>
              <a:t>newestNode</a:t>
            </a:r>
            <a:endParaRPr lang="en-US" dirty="0"/>
          </a:p>
          <a:p>
            <a:pPr lvl="3"/>
            <a:r>
              <a:rPr lang="en-US" dirty="0"/>
              <a:t>tail=</a:t>
            </a:r>
            <a:r>
              <a:rPr lang="en-US" dirty="0" err="1"/>
              <a:t>newestNode</a:t>
            </a:r>
            <a:endParaRPr lang="en-US" dirty="0"/>
          </a:p>
          <a:p>
            <a:pPr lvl="1"/>
            <a:r>
              <a:rPr lang="en-US" dirty="0"/>
              <a:t>Deletion at End </a:t>
            </a:r>
          </a:p>
          <a:p>
            <a:pPr lvl="2"/>
            <a:r>
              <a:rPr lang="en-US" dirty="0"/>
              <a:t>Need to search for 2</a:t>
            </a:r>
            <a:r>
              <a:rPr lang="en-US" baseline="30000" dirty="0"/>
              <a:t>nd</a:t>
            </a:r>
            <a:r>
              <a:rPr lang="en-US" dirty="0"/>
              <a:t> last node, no going back from last to previous node</a:t>
            </a:r>
          </a:p>
          <a:p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0584299" y="3775146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0942320" y="3637986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38769" y="352339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16890" y="3523397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441236" y="3782702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909851" y="3511196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733219" y="3511195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66527" y="3782702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379679" y="3645542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965828" y="3775146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434443" y="3503640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257811" y="3503639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xmlns="" val="1884292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Linked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BDA3-F253-44C4-B120-B9C1F2113877}" type="datetime1">
              <a:rPr lang="en-GB" smtClean="0"/>
              <a:pPr/>
              <a:t>22/02/2018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Depending upon how links are maintained, there can be variations of linked list:</a:t>
            </a:r>
          </a:p>
          <a:p>
            <a:pPr lvl="1"/>
            <a:r>
              <a:rPr lang="en-US" dirty="0"/>
              <a:t>Singly Linked List 	</a:t>
            </a:r>
            <a:r>
              <a:rPr lang="en-US" sz="1800" dirty="0">
                <a:solidFill>
                  <a:schemeClr val="tx1"/>
                </a:solidFill>
              </a:rPr>
              <a:t>(Discussed is previous slides)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/>
              <a:t>Every node contains only one next link which points to next node in list</a:t>
            </a:r>
          </a:p>
          <a:p>
            <a:pPr lvl="2"/>
            <a:r>
              <a:rPr lang="en-US" dirty="0"/>
              <a:t>Last nodes points to NULL.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Doubly Linked List</a:t>
            </a:r>
          </a:p>
          <a:p>
            <a:pPr lvl="1"/>
            <a:r>
              <a:rPr lang="en-US" dirty="0"/>
              <a:t>Circular Linked List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713280" y="3681829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71301" y="3544669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9" name="Rectangle 8"/>
          <p:cNvSpPr/>
          <p:nvPr/>
        </p:nvSpPr>
        <p:spPr>
          <a:xfrm>
            <a:off x="4367750" y="3430079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45871" y="3430080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0217" y="3689385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38832" y="3417879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62200" y="3417878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095508" y="3689385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08660" y="3552225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094809" y="3681829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563424" y="3410323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86792" y="3410322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xmlns="" val="4058733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E7EA-2AF8-44FC-B796-038B0C47F642}" type="datetime1">
              <a:rPr lang="en-GB" smtClean="0"/>
              <a:pPr/>
              <a:t>22/02/2018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Every node contains two links, </a:t>
            </a:r>
            <a:r>
              <a:rPr lang="en-US" b="1" dirty="0"/>
              <a:t>next</a:t>
            </a:r>
            <a:r>
              <a:rPr lang="en-US" dirty="0"/>
              <a:t> which points to next node and </a:t>
            </a:r>
            <a:r>
              <a:rPr lang="en-US" b="1" dirty="0"/>
              <a:t>previous</a:t>
            </a:r>
            <a:r>
              <a:rPr lang="en-US" dirty="0"/>
              <a:t> which points to previous node in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Previous link of first node is NULL</a:t>
            </a:r>
          </a:p>
          <a:p>
            <a:pPr lvl="1"/>
            <a:r>
              <a:rPr lang="en-US" dirty="0"/>
              <a:t>Next link of last node is NULL</a:t>
            </a:r>
          </a:p>
          <a:p>
            <a:endParaRPr lang="en-US" dirty="0"/>
          </a:p>
          <a:p>
            <a:r>
              <a:rPr lang="en-US" dirty="0"/>
              <a:t>Doubly linked list can be traversed from start to end and from end to start.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58564" y="2697061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548353" y="2875271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206791" y="2924075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564812" y="2786915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381688" y="2665951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195912" y="2665950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252002" y="2668627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075370" y="266862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095439" y="2671917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918807" y="267191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106960" y="2665950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Ø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979183" y="266595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820588" y="2669640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487958" y="3015881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401138" y="2772163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361005" y="3030633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284017" y="2786915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82112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at Start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0217-94BF-4A77-8E4E-71D5F4CF383B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4603845" cy="4937760"/>
          </a:xfrm>
        </p:spPr>
        <p:txBody>
          <a:bodyPr/>
          <a:lstStyle/>
          <a:p>
            <a:pPr lvl="1"/>
            <a:r>
              <a:rPr lang="en-US" dirty="0"/>
              <a:t>List is empty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List is not empty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		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469526" y="2067507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77830" y="1937905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58" name="Freeform 57"/>
          <p:cNvSpPr/>
          <p:nvPr/>
        </p:nvSpPr>
        <p:spPr>
          <a:xfrm>
            <a:off x="984616" y="2189637"/>
            <a:ext cx="471493" cy="550203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564249" y="254255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998804" y="1831424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465253" y="2538044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737011" y="2542557"/>
            <a:ext cx="822960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76475" y="4135262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466264" y="4313472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2299599" y="4104152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113823" y="410415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081" y="4106828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983449" y="410682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Ø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024871" y="410415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886461" y="410335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 flipH="1">
            <a:off x="3405869" y="4454082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319049" y="4210364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119164" y="5023659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030000" y="501914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2301758" y="5023659"/>
            <a:ext cx="822960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15" name="Freeform 114"/>
          <p:cNvSpPr/>
          <p:nvPr/>
        </p:nvSpPr>
        <p:spPr>
          <a:xfrm>
            <a:off x="1039194" y="4457166"/>
            <a:ext cx="991001" cy="682304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 rot="19905996">
            <a:off x="2152115" y="4535603"/>
            <a:ext cx="178812" cy="504779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7"/>
          <p:cNvSpPr/>
          <p:nvPr/>
        </p:nvSpPr>
        <p:spPr>
          <a:xfrm rot="19821109" flipH="1" flipV="1">
            <a:off x="3061165" y="4525204"/>
            <a:ext cx="152564" cy="547883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ontent Placeholder 5"/>
          <p:cNvSpPr txBox="1">
            <a:spLocks/>
          </p:cNvSpPr>
          <p:nvPr/>
        </p:nvSpPr>
        <p:spPr>
          <a:xfrm>
            <a:off x="5913786" y="1219200"/>
            <a:ext cx="5668614" cy="493776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Algorithm: INSERT_START(head, tail, </a:t>
            </a:r>
            <a:r>
              <a:rPr lang="en-US" sz="1800" b="1" dirty="0" err="1"/>
              <a:t>newstNode</a:t>
            </a:r>
            <a:r>
              <a:rPr lang="en-US" sz="1800" b="1" dirty="0"/>
              <a:t>)</a:t>
            </a:r>
          </a:p>
          <a:p>
            <a:pPr lvl="1"/>
            <a:r>
              <a:rPr lang="en-US" sz="1800" dirty="0"/>
              <a:t>Input: head node and new node</a:t>
            </a:r>
          </a:p>
          <a:p>
            <a:pPr lvl="1"/>
            <a:r>
              <a:rPr lang="en-US" sz="1800" dirty="0"/>
              <a:t>Output: list with new node inserted</a:t>
            </a:r>
          </a:p>
          <a:p>
            <a:pPr lvl="1"/>
            <a:r>
              <a:rPr lang="en-US" sz="1800" dirty="0"/>
              <a:t>Steps:</a:t>
            </a:r>
          </a:p>
          <a:p>
            <a:pPr marL="0" indent="0">
              <a:buFont typeface="Wingdings 3"/>
              <a:buNone/>
            </a:pPr>
            <a:r>
              <a:rPr lang="en-US" sz="1600" dirty="0"/>
              <a:t>Start </a:t>
            </a:r>
            <a:endParaRPr lang="en-US" sz="1600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/>
              <a:t>newestNode.next</a:t>
            </a:r>
            <a:r>
              <a:rPr lang="en-US" sz="1600" dirty="0"/>
              <a:t>=head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If</a:t>
            </a:r>
            <a:r>
              <a:rPr lang="en-US" sz="1600" dirty="0"/>
              <a:t> head!=NULL	</a:t>
            </a:r>
            <a:r>
              <a:rPr lang="en-US" sz="1600" dirty="0">
                <a:solidFill>
                  <a:srgbClr val="00B050"/>
                </a:solidFill>
              </a:rPr>
              <a:t>// list was not empty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   </a:t>
            </a:r>
            <a:r>
              <a:rPr lang="en-US" sz="1600" dirty="0" err="1"/>
              <a:t>head.prev</a:t>
            </a:r>
            <a:r>
              <a:rPr lang="en-US" sz="1600" dirty="0"/>
              <a:t>=</a:t>
            </a:r>
            <a:r>
              <a:rPr lang="en-US" sz="1600" dirty="0" err="1"/>
              <a:t>newestNode</a:t>
            </a:r>
            <a:r>
              <a:rPr lang="en-US" sz="1800" dirty="0"/>
              <a:t> 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rgbClr val="C00000"/>
                </a:solidFill>
              </a:rPr>
              <a:t> Else	</a:t>
            </a:r>
            <a:r>
              <a:rPr lang="en-US" sz="1600" dirty="0">
                <a:solidFill>
                  <a:srgbClr val="00B050"/>
                </a:solidFill>
              </a:rPr>
              <a:t> // list was empty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   tail=</a:t>
            </a:r>
            <a:r>
              <a:rPr lang="en-US" sz="1600" dirty="0" err="1"/>
              <a:t>newestNode</a:t>
            </a:r>
            <a:r>
              <a:rPr lang="en-US" sz="1600" dirty="0"/>
              <a:t>	</a:t>
            </a:r>
            <a:r>
              <a:rPr lang="en-US" sz="1600" dirty="0">
                <a:solidFill>
                  <a:srgbClr val="00B050"/>
                </a:solidFill>
              </a:rPr>
              <a:t> // update tail, as this is first node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rgbClr val="C00000"/>
                </a:solidFill>
              </a:rPr>
              <a:t>End If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head=</a:t>
            </a:r>
            <a:r>
              <a:rPr lang="en-US" sz="1600" dirty="0" err="1"/>
              <a:t>newestNode</a:t>
            </a:r>
            <a:r>
              <a:rPr lang="en-US" sz="1600" dirty="0"/>
              <a:t>	</a:t>
            </a:r>
            <a:r>
              <a:rPr lang="en-US" sz="1600" dirty="0">
                <a:solidFill>
                  <a:srgbClr val="00B050"/>
                </a:solidFill>
              </a:rPr>
              <a:t> // head would always be updated </a:t>
            </a:r>
            <a:endParaRPr lang="en-US" sz="1600" dirty="0">
              <a:solidFill>
                <a:srgbClr val="C00000"/>
              </a:solidFill>
            </a:endParaRPr>
          </a:p>
          <a:p>
            <a:pPr marL="0" indent="0">
              <a:buFont typeface="Wingdings 3"/>
              <a:buNone/>
            </a:pPr>
            <a:r>
              <a:rPr lang="en-US" sz="1600" dirty="0"/>
              <a:t>End 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2301758" y="2067507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2659779" y="1930347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122" name="Freeform 121"/>
          <p:cNvSpPr/>
          <p:nvPr/>
        </p:nvSpPr>
        <p:spPr>
          <a:xfrm rot="21084072" flipH="1">
            <a:off x="2846329" y="2211294"/>
            <a:ext cx="358503" cy="550203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/>
          <p:nvPr/>
        </p:nvCxnSpPr>
        <p:spPr>
          <a:xfrm rot="5400000" flipH="1">
            <a:off x="4694098" y="4789951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4720172" y="5025539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xmlns="" val="4255748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at End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B474-AEB5-4112-A8BE-201BA601744C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4603845" cy="4937760"/>
          </a:xfrm>
        </p:spPr>
        <p:txBody>
          <a:bodyPr/>
          <a:lstStyle/>
          <a:p>
            <a:pPr lvl="1"/>
            <a:r>
              <a:rPr lang="en-US" dirty="0"/>
              <a:t>List is empty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List is not empty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		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469526" y="2067507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77830" y="1937905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58" name="Freeform 57"/>
          <p:cNvSpPr/>
          <p:nvPr/>
        </p:nvSpPr>
        <p:spPr>
          <a:xfrm>
            <a:off x="984616" y="2189637"/>
            <a:ext cx="471493" cy="550203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556298" y="254255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998804" y="1831424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464060" y="2538044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737011" y="2542557"/>
            <a:ext cx="822960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76475" y="4135262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466264" y="4313472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2299599" y="4104152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124160" y="410415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081" y="4106828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984642" y="410682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Ø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023678" y="410415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Ø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885268" y="410335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 flipH="1">
            <a:off x="3405869" y="4454082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319049" y="4210364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5018304" y="496316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930629" y="4961335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200898" y="4963166"/>
            <a:ext cx="822960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16" name="Freeform 115"/>
          <p:cNvSpPr/>
          <p:nvPr/>
        </p:nvSpPr>
        <p:spPr>
          <a:xfrm rot="418638" flipH="1">
            <a:off x="5111940" y="4511080"/>
            <a:ext cx="178351" cy="460109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7"/>
          <p:cNvSpPr/>
          <p:nvPr/>
        </p:nvSpPr>
        <p:spPr>
          <a:xfrm rot="489732" flipV="1">
            <a:off x="4002714" y="4562938"/>
            <a:ext cx="129076" cy="484131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ontent Placeholder 5"/>
          <p:cNvSpPr txBox="1">
            <a:spLocks/>
          </p:cNvSpPr>
          <p:nvPr/>
        </p:nvSpPr>
        <p:spPr>
          <a:xfrm>
            <a:off x="6452744" y="1219200"/>
            <a:ext cx="5129655" cy="493776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Algorithm: INSERT_END(head, tail, </a:t>
            </a:r>
            <a:r>
              <a:rPr lang="en-US" sz="1600" b="1" dirty="0" err="1"/>
              <a:t>newestNode</a:t>
            </a:r>
            <a:r>
              <a:rPr lang="en-US" sz="1600" b="1" dirty="0"/>
              <a:t>)</a:t>
            </a:r>
          </a:p>
          <a:p>
            <a:pPr lvl="1"/>
            <a:r>
              <a:rPr lang="en-US" sz="1400" b="1" dirty="0"/>
              <a:t>Input: head node and node to be inserted</a:t>
            </a:r>
          </a:p>
          <a:p>
            <a:pPr lvl="1"/>
            <a:r>
              <a:rPr lang="en-US" sz="1400" b="1" dirty="0"/>
              <a:t>Output: list with new node inserted</a:t>
            </a:r>
          </a:p>
          <a:p>
            <a:pPr lvl="1"/>
            <a:r>
              <a:rPr lang="en-US" sz="1400" b="1" dirty="0"/>
              <a:t>Steps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600" dirty="0"/>
              <a:t>Start: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rgbClr val="C00000"/>
                </a:solidFill>
              </a:rPr>
              <a:t>If</a:t>
            </a:r>
            <a:r>
              <a:rPr lang="en-US" sz="1600" dirty="0"/>
              <a:t> head!=NULL	</a:t>
            </a:r>
            <a:r>
              <a:rPr lang="en-US" sz="1200" dirty="0">
                <a:solidFill>
                  <a:srgbClr val="00B050"/>
                </a:solidFill>
              </a:rPr>
              <a:t>// list not empty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   </a:t>
            </a:r>
            <a:r>
              <a:rPr lang="en-US" sz="1600" dirty="0" err="1"/>
              <a:t>tail.next</a:t>
            </a:r>
            <a:r>
              <a:rPr lang="en-US" sz="1600" dirty="0"/>
              <a:t>=</a:t>
            </a:r>
            <a:r>
              <a:rPr lang="en-US" sz="1600" dirty="0" err="1"/>
              <a:t>newestNode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   </a:t>
            </a:r>
            <a:r>
              <a:rPr lang="en-US" sz="1600" dirty="0" err="1"/>
              <a:t>newestNode.prev</a:t>
            </a:r>
            <a:r>
              <a:rPr lang="en-US" sz="1600" dirty="0"/>
              <a:t>=tail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   tail=</a:t>
            </a:r>
            <a:r>
              <a:rPr lang="en-US" sz="1600" dirty="0" err="1"/>
              <a:t>newestNode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rgbClr val="C00000"/>
                </a:solidFill>
              </a:rPr>
              <a:t>Else			</a:t>
            </a:r>
            <a:r>
              <a:rPr lang="en-US" sz="1200" dirty="0">
                <a:solidFill>
                  <a:srgbClr val="00B050"/>
                </a:solidFill>
              </a:rPr>
              <a:t>//list </a:t>
            </a:r>
            <a:r>
              <a:rPr lang="en-US" sz="1200" dirty="0" smtClean="0">
                <a:solidFill>
                  <a:srgbClr val="00B050"/>
                </a:solidFill>
              </a:rPr>
              <a:t>is </a:t>
            </a:r>
            <a:r>
              <a:rPr lang="en-US" sz="1200" dirty="0">
                <a:solidFill>
                  <a:srgbClr val="00B050"/>
                </a:solidFill>
              </a:rPr>
              <a:t>empty</a:t>
            </a:r>
            <a:endParaRPr lang="en-US" sz="1600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    head=</a:t>
            </a:r>
            <a:r>
              <a:rPr lang="en-US" sz="1600" dirty="0" err="1"/>
              <a:t>newestNode</a:t>
            </a:r>
            <a:r>
              <a:rPr lang="en-US" sz="1600" dirty="0"/>
              <a:t>  		</a:t>
            </a:r>
            <a:endParaRPr lang="en-US" sz="1600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    tail=</a:t>
            </a:r>
            <a:r>
              <a:rPr lang="en-US" sz="1600" dirty="0" err="1"/>
              <a:t>newestNode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rgbClr val="C00000"/>
                </a:solidFill>
              </a:rPr>
              <a:t>End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If</a:t>
            </a:r>
          </a:p>
          <a:p>
            <a:pPr marL="0" indent="0">
              <a:buNone/>
            </a:pPr>
            <a:r>
              <a:rPr lang="en-US" sz="1600" dirty="0"/>
              <a:t>End</a:t>
            </a:r>
          </a:p>
          <a:p>
            <a:pPr marL="0" indent="0">
              <a:buNone/>
            </a:pPr>
            <a:endParaRPr lang="en-US" sz="1600" dirty="0"/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2301758" y="2067507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2659779" y="1930347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122" name="Freeform 121"/>
          <p:cNvSpPr/>
          <p:nvPr/>
        </p:nvSpPr>
        <p:spPr>
          <a:xfrm rot="21084072" flipH="1">
            <a:off x="2846329" y="2211294"/>
            <a:ext cx="358503" cy="550203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 rot="2098017" flipH="1">
            <a:off x="5594475" y="4417160"/>
            <a:ext cx="244972" cy="1015390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5289034" y="4334720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647055" y="4197560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xmlns="" val="1283590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at Location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7D2-9DCC-4ADF-A4AC-18C34E9C3F25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37859" cy="493776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Case 1: index is 0 </a:t>
            </a:r>
            <a:r>
              <a:rPr lang="en-US" sz="1800" dirty="0">
                <a:solidFill>
                  <a:srgbClr val="C00000"/>
                </a:solidFill>
              </a:rPr>
              <a:t>(Insertion at start)</a:t>
            </a:r>
            <a:endParaRPr lang="en-US" dirty="0"/>
          </a:p>
          <a:p>
            <a:pPr lvl="2"/>
            <a:r>
              <a:rPr lang="en-US" dirty="0"/>
              <a:t>List is empty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List is not empty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2023806" y="2303478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432110" y="2173876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24" name="Freeform 123"/>
          <p:cNvSpPr/>
          <p:nvPr/>
        </p:nvSpPr>
        <p:spPr>
          <a:xfrm>
            <a:off x="1538896" y="2425608"/>
            <a:ext cx="471493" cy="550203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110578" y="2778528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2553084" y="2067395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2291291" y="2778528"/>
            <a:ext cx="822960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434017" y="4397207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2023806" y="4575417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2857141" y="4366097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3671365" y="436609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717623" y="4368773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5540991" y="4368772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Ø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582413" y="436609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Ø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444003" y="437524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 flipH="1">
            <a:off x="3963411" y="4716027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3876591" y="4472309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3668755" y="5285604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2596982" y="528109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2859300" y="5285604"/>
            <a:ext cx="822960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42" name="Freeform 141"/>
          <p:cNvSpPr/>
          <p:nvPr/>
        </p:nvSpPr>
        <p:spPr>
          <a:xfrm>
            <a:off x="1596736" y="4719111"/>
            <a:ext cx="991001" cy="682304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2"/>
          <p:cNvSpPr/>
          <p:nvPr/>
        </p:nvSpPr>
        <p:spPr>
          <a:xfrm rot="19905996">
            <a:off x="2709657" y="4797548"/>
            <a:ext cx="178812" cy="504779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 rot="19821109" flipH="1" flipV="1">
            <a:off x="3618707" y="4787149"/>
            <a:ext cx="152564" cy="547883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/>
          <p:cNvCxnSpPr/>
          <p:nvPr/>
        </p:nvCxnSpPr>
        <p:spPr>
          <a:xfrm flipH="1">
            <a:off x="2856038" y="2303478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3214059" y="2166318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147" name="Freeform 146"/>
          <p:cNvSpPr/>
          <p:nvPr/>
        </p:nvSpPr>
        <p:spPr>
          <a:xfrm rot="21084072" flipH="1">
            <a:off x="3400609" y="2447265"/>
            <a:ext cx="358503" cy="550203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Arrow Connector 147"/>
          <p:cNvCxnSpPr/>
          <p:nvPr/>
        </p:nvCxnSpPr>
        <p:spPr>
          <a:xfrm rot="5400000" flipH="1">
            <a:off x="5251640" y="5051896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5277714" y="5287484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151" name="Content Placeholder 5"/>
          <p:cNvSpPr txBox="1">
            <a:spLocks/>
          </p:cNvSpPr>
          <p:nvPr/>
        </p:nvSpPr>
        <p:spPr>
          <a:xfrm>
            <a:off x="5947459" y="1224117"/>
            <a:ext cx="563986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Case 2: in middle</a:t>
            </a:r>
          </a:p>
          <a:p>
            <a:pPr lvl="2"/>
            <a:r>
              <a:rPr lang="en-US" dirty="0"/>
              <a:t>Let say 4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Case 3: index=size </a:t>
            </a:r>
            <a:r>
              <a:rPr lang="en-US" sz="1800" dirty="0">
                <a:solidFill>
                  <a:srgbClr val="C00000"/>
                </a:solidFill>
              </a:rPr>
              <a:t>(Insertion at end)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6" name="Rectangle 155"/>
          <p:cNvSpPr/>
          <p:nvPr/>
        </p:nvSpPr>
        <p:spPr>
          <a:xfrm>
            <a:off x="7576513" y="2253827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402675" y="225382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9436995" y="2256503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10260363" y="2256502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305341" y="225382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9164795" y="2254379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 flipH="1">
            <a:off x="8682783" y="2603757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8595963" y="2360039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6856492" y="2618509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10469010" y="2374791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9329193" y="312617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8518137" y="3126177"/>
            <a:ext cx="822960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2024922" y="2778232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8255721" y="3126177"/>
            <a:ext cx="262626" cy="461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7497564" y="4514932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8320932" y="451493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9358046" y="4517608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10181414" y="451760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Ø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7222836" y="451493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084426" y="451413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5" name="Straight Arrow Connector 184"/>
          <p:cNvCxnSpPr/>
          <p:nvPr/>
        </p:nvCxnSpPr>
        <p:spPr>
          <a:xfrm flipH="1">
            <a:off x="8603834" y="4864862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8517014" y="4621144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10207125" y="537394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9137738" y="537857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9398863" y="5373946"/>
            <a:ext cx="822960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90" name="Freeform 189"/>
          <p:cNvSpPr/>
          <p:nvPr/>
        </p:nvSpPr>
        <p:spPr>
          <a:xfrm rot="418638" flipH="1">
            <a:off x="10309905" y="4921860"/>
            <a:ext cx="178351" cy="460109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reeform 190"/>
          <p:cNvSpPr/>
          <p:nvPr/>
        </p:nvSpPr>
        <p:spPr>
          <a:xfrm rot="489732" flipV="1">
            <a:off x="9200679" y="4973718"/>
            <a:ext cx="129076" cy="484131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reeform 191"/>
          <p:cNvSpPr/>
          <p:nvPr/>
        </p:nvSpPr>
        <p:spPr>
          <a:xfrm rot="2098017" flipH="1">
            <a:off x="10792440" y="4827940"/>
            <a:ext cx="244972" cy="1015390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Arrow Connector 192"/>
          <p:cNvCxnSpPr/>
          <p:nvPr/>
        </p:nvCxnSpPr>
        <p:spPr>
          <a:xfrm flipH="1">
            <a:off x="10486999" y="4745500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10842402" y="4550513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9073253" y="2031734"/>
            <a:ext cx="1463040" cy="279323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node at target index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7467210" y="2040016"/>
            <a:ext cx="1280160" cy="279323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previous node </a:t>
            </a:r>
          </a:p>
        </p:txBody>
      </p:sp>
      <p:sp>
        <p:nvSpPr>
          <p:cNvPr id="197" name="Freeform 196"/>
          <p:cNvSpPr/>
          <p:nvPr/>
        </p:nvSpPr>
        <p:spPr>
          <a:xfrm rot="637352">
            <a:off x="9143996" y="2629143"/>
            <a:ext cx="160755" cy="512250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reeform 197"/>
          <p:cNvSpPr/>
          <p:nvPr/>
        </p:nvSpPr>
        <p:spPr>
          <a:xfrm rot="21449581" flipV="1">
            <a:off x="8151996" y="2706583"/>
            <a:ext cx="215760" cy="484131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reeform 198"/>
          <p:cNvSpPr/>
          <p:nvPr/>
        </p:nvSpPr>
        <p:spPr>
          <a:xfrm rot="418638" flipH="1">
            <a:off x="8553735" y="2656386"/>
            <a:ext cx="178351" cy="460109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reeform 199"/>
          <p:cNvSpPr/>
          <p:nvPr/>
        </p:nvSpPr>
        <p:spPr>
          <a:xfrm rot="21110268" flipH="1" flipV="1">
            <a:off x="9474008" y="2702103"/>
            <a:ext cx="129076" cy="484131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Arrow Connector 200"/>
          <p:cNvCxnSpPr/>
          <p:nvPr/>
        </p:nvCxnSpPr>
        <p:spPr>
          <a:xfrm flipH="1">
            <a:off x="6752295" y="4864862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744384" y="463863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*</a:t>
            </a:r>
            <a:endParaRPr lang="en-US" dirty="0"/>
          </a:p>
        </p:txBody>
      </p:sp>
      <p:sp>
        <p:nvSpPr>
          <p:cNvPr id="204" name="Rectangle 203"/>
          <p:cNvSpPr/>
          <p:nvPr/>
        </p:nvSpPr>
        <p:spPr>
          <a:xfrm>
            <a:off x="6865153" y="238937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*</a:t>
            </a:r>
            <a:endParaRPr lang="en-US" dirty="0"/>
          </a:p>
        </p:txBody>
      </p:sp>
      <p:sp>
        <p:nvSpPr>
          <p:cNvPr id="205" name="Rectangle 204"/>
          <p:cNvSpPr/>
          <p:nvPr/>
        </p:nvSpPr>
        <p:spPr>
          <a:xfrm>
            <a:off x="10703254" y="215414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*</a:t>
            </a:r>
            <a:endParaRPr lang="en-US" dirty="0"/>
          </a:p>
        </p:txBody>
      </p:sp>
      <p:sp>
        <p:nvSpPr>
          <p:cNvPr id="206" name="TextBox 205"/>
          <p:cNvSpPr txBox="1"/>
          <p:nvPr/>
        </p:nvSpPr>
        <p:spPr>
          <a:xfrm>
            <a:off x="563780" y="5972294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  <a:r>
              <a:rPr lang="en-US" sz="1600" dirty="0"/>
              <a:t>: Remaining list is not shown</a:t>
            </a:r>
          </a:p>
        </p:txBody>
      </p:sp>
    </p:spTree>
    <p:extLst>
      <p:ext uri="{BB962C8B-B14F-4D97-AF65-F5344CB8AC3E}">
        <p14:creationId xmlns:p14="http://schemas.microsoft.com/office/powerpoint/2010/main" xmlns="" val="2229433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at Location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9BD0-54AA-4D82-93D3-18195B4F8993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</a:t>
            </a:r>
            <a:r>
              <a:rPr lang="en-US" dirty="0" err="1" smtClean="0"/>
              <a:t>Safdar</a:t>
            </a:r>
            <a:r>
              <a:rPr lang="en-US" dirty="0" smtClean="0"/>
              <a:t> Computer Science Department- CIIT Lahore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6538174" cy="4937760"/>
          </a:xfrm>
        </p:spPr>
        <p:txBody>
          <a:bodyPr>
            <a:noAutofit/>
          </a:bodyPr>
          <a:lstStyle/>
          <a:p>
            <a:r>
              <a:rPr lang="en-US" sz="1800" b="1" dirty="0"/>
              <a:t>Algorithm: INSERT_LOCATION(head, tail, index, </a:t>
            </a:r>
            <a:r>
              <a:rPr lang="en-US" sz="1800" b="1" dirty="0" err="1"/>
              <a:t>newestNode</a:t>
            </a:r>
            <a:r>
              <a:rPr lang="en-US" sz="1800" b="1" dirty="0"/>
              <a:t>)</a:t>
            </a:r>
          </a:p>
          <a:p>
            <a:pPr lvl="1"/>
            <a:r>
              <a:rPr lang="en-US" sz="1600" b="1" dirty="0"/>
              <a:t>Input: head node, new node and index of new node</a:t>
            </a:r>
          </a:p>
          <a:p>
            <a:pPr lvl="1"/>
            <a:r>
              <a:rPr lang="en-US" sz="1600" b="1" dirty="0"/>
              <a:t>Output: list with new node inserted</a:t>
            </a:r>
          </a:p>
          <a:p>
            <a:pPr lvl="1"/>
            <a:r>
              <a:rPr lang="en-US" sz="1600" b="1" dirty="0"/>
              <a:t>Steps:</a:t>
            </a:r>
          </a:p>
          <a:p>
            <a:pPr marL="0" indent="0">
              <a:buNone/>
            </a:pPr>
            <a:r>
              <a:rPr lang="en-US" sz="2400" b="1" dirty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If</a:t>
            </a:r>
            <a:r>
              <a:rPr lang="en-US" sz="1400" dirty="0"/>
              <a:t> Index==0	</a:t>
            </a:r>
            <a:r>
              <a:rPr lang="en-US" sz="1400" dirty="0">
                <a:solidFill>
                  <a:srgbClr val="00B050"/>
                </a:solidFill>
              </a:rPr>
              <a:t>//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B050"/>
                </a:solidFill>
              </a:rPr>
              <a:t>case 1,  start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     If</a:t>
            </a:r>
            <a:r>
              <a:rPr lang="en-US" sz="1400" dirty="0"/>
              <a:t> head!=NULL	</a:t>
            </a:r>
            <a:r>
              <a:rPr lang="en-US" sz="1400" dirty="0">
                <a:solidFill>
                  <a:srgbClr val="00B050"/>
                </a:solidFill>
              </a:rPr>
              <a:t>// list is empty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 	 </a:t>
            </a:r>
            <a:r>
              <a:rPr lang="en-US" sz="1400" dirty="0" err="1"/>
              <a:t>newestNode.next</a:t>
            </a:r>
            <a:r>
              <a:rPr lang="en-US" sz="1400" dirty="0"/>
              <a:t>=head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 	</a:t>
            </a:r>
            <a:r>
              <a:rPr lang="en-US" sz="1400" dirty="0" err="1"/>
              <a:t>head.prev</a:t>
            </a:r>
            <a:r>
              <a:rPr lang="en-US" sz="1400" dirty="0"/>
              <a:t>=</a:t>
            </a:r>
            <a:r>
              <a:rPr lang="en-US" sz="1400" dirty="0" err="1"/>
              <a:t>newestNode</a:t>
            </a:r>
            <a:r>
              <a:rPr lang="en-US" sz="14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     </a:t>
            </a:r>
            <a:r>
              <a:rPr lang="en-US" sz="1400" dirty="0">
                <a:solidFill>
                  <a:srgbClr val="C00000"/>
                </a:solidFill>
              </a:rPr>
              <a:t>Else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 	   tail=</a:t>
            </a:r>
            <a:r>
              <a:rPr lang="en-US" sz="1400" dirty="0" err="1"/>
              <a:t>newestNode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     End If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	head=</a:t>
            </a:r>
            <a:r>
              <a:rPr lang="en-US" sz="1400" dirty="0" err="1"/>
              <a:t>newestNode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00B050"/>
                </a:solidFill>
              </a:rPr>
              <a:t>// head would always refer to new node if index is 0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2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Else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1400" dirty="0"/>
              <a:t>     </a:t>
            </a:r>
            <a:r>
              <a:rPr lang="en-US" sz="1400" dirty="0">
                <a:solidFill>
                  <a:srgbClr val="C00000"/>
                </a:solidFill>
              </a:rPr>
              <a:t>Set</a:t>
            </a:r>
            <a:r>
              <a:rPr lang="en-US" sz="1400" dirty="0"/>
              <a:t> </a:t>
            </a:r>
            <a:r>
              <a:rPr lang="en-US" sz="1400" dirty="0" err="1"/>
              <a:t>curr</a:t>
            </a:r>
            <a:r>
              <a:rPr lang="en-US" sz="1400" dirty="0"/>
              <a:t>=</a:t>
            </a:r>
            <a:r>
              <a:rPr lang="en-US" sz="1400" dirty="0" err="1"/>
              <a:t>head.next</a:t>
            </a:r>
            <a:r>
              <a:rPr lang="en-US" sz="1400" dirty="0"/>
              <a:t>, </a:t>
            </a:r>
            <a:r>
              <a:rPr lang="en-US" sz="1400" dirty="0" err="1"/>
              <a:t>prev</a:t>
            </a:r>
            <a:r>
              <a:rPr lang="en-US" sz="1400" dirty="0"/>
              <a:t>= head, </a:t>
            </a:r>
            <a:r>
              <a:rPr lang="en-US" sz="1400" dirty="0" err="1"/>
              <a:t>nodeCount</a:t>
            </a:r>
            <a:r>
              <a:rPr lang="en-US" sz="1400" dirty="0"/>
              <a:t>=1</a:t>
            </a:r>
            <a:endParaRPr lang="en-US" sz="1400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 startAt="6"/>
            </a:pPr>
            <a:endParaRPr lang="en-US" sz="28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868633" y="1221472"/>
            <a:ext cx="4702390" cy="493776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7"/>
            </a:pPr>
            <a:r>
              <a:rPr lang="en-US" sz="1400" dirty="0">
                <a:solidFill>
                  <a:srgbClr val="C00000"/>
                </a:solidFill>
              </a:rPr>
              <a:t>While</a:t>
            </a:r>
            <a:r>
              <a:rPr lang="en-US" sz="1400" dirty="0"/>
              <a:t> (</a:t>
            </a:r>
            <a:r>
              <a:rPr lang="en-US" sz="1400" dirty="0" err="1"/>
              <a:t>curr</a:t>
            </a:r>
            <a:r>
              <a:rPr lang="en-US" sz="1400" dirty="0"/>
              <a:t> != NULL)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400" dirty="0"/>
              <a:t>           </a:t>
            </a:r>
            <a:r>
              <a:rPr lang="en-US" sz="1400" dirty="0" err="1"/>
              <a:t>nodeCount</a:t>
            </a:r>
            <a:r>
              <a:rPr lang="en-US" sz="1400" dirty="0"/>
              <a:t>=nodeCount+1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400" dirty="0"/>
              <a:t> 	</a:t>
            </a:r>
            <a:r>
              <a:rPr lang="en-US" sz="1400" dirty="0">
                <a:solidFill>
                  <a:srgbClr val="C00000"/>
                </a:solidFill>
              </a:rPr>
              <a:t>If</a:t>
            </a:r>
            <a:r>
              <a:rPr lang="en-US" sz="1400" dirty="0"/>
              <a:t> (index== </a:t>
            </a:r>
            <a:r>
              <a:rPr lang="en-US" sz="1400" dirty="0" err="1"/>
              <a:t>nodeCount</a:t>
            </a:r>
            <a:r>
              <a:rPr lang="en-US" sz="1400" dirty="0"/>
              <a:t> -1)</a:t>
            </a:r>
            <a:r>
              <a:rPr lang="en-US" sz="1400" dirty="0">
                <a:solidFill>
                  <a:srgbClr val="00B050"/>
                </a:solidFill>
              </a:rPr>
              <a:t> //case 2, middle</a:t>
            </a:r>
            <a:r>
              <a:rPr lang="en-US" sz="1400" dirty="0"/>
              <a:t> </a:t>
            </a:r>
            <a:endParaRPr lang="en-US" sz="1400" dirty="0">
              <a:solidFill>
                <a:srgbClr val="C00000"/>
              </a:solidFill>
            </a:endParaRPr>
          </a:p>
          <a:p>
            <a:pPr marL="502920" indent="-457200">
              <a:buFont typeface="+mj-lt"/>
              <a:buAutoNum type="arabicPeriod" startAt="7"/>
            </a:pPr>
            <a:r>
              <a:rPr lang="en-US" sz="1400" dirty="0"/>
              <a:t>	    (</a:t>
            </a:r>
            <a:r>
              <a:rPr lang="en-US" sz="1400" dirty="0" err="1"/>
              <a:t>curr.prev</a:t>
            </a:r>
            <a:r>
              <a:rPr lang="en-US" sz="1400" dirty="0"/>
              <a:t>).next=</a:t>
            </a:r>
            <a:r>
              <a:rPr lang="en-US" sz="1400" dirty="0" err="1"/>
              <a:t>newestNode</a:t>
            </a:r>
            <a:endParaRPr lang="en-US" sz="1400" dirty="0"/>
          </a:p>
          <a:p>
            <a:pPr marL="502920" indent="-457200">
              <a:buFont typeface="+mj-lt"/>
              <a:buAutoNum type="arabicPeriod" startAt="7"/>
            </a:pPr>
            <a:r>
              <a:rPr lang="en-US" sz="1400" dirty="0"/>
              <a:t>             </a:t>
            </a:r>
            <a:r>
              <a:rPr lang="en-US" sz="1400" dirty="0" err="1"/>
              <a:t>newestNode.prev</a:t>
            </a:r>
            <a:r>
              <a:rPr lang="en-US" sz="1400" dirty="0"/>
              <a:t>=</a:t>
            </a:r>
            <a:r>
              <a:rPr lang="en-US" sz="1400" dirty="0" err="1"/>
              <a:t>curr.prev</a:t>
            </a:r>
            <a:endParaRPr lang="en-US" sz="1400" dirty="0"/>
          </a:p>
          <a:p>
            <a:pPr marL="502920" indent="-457200">
              <a:buFont typeface="+mj-lt"/>
              <a:buAutoNum type="arabicPeriod" startAt="7"/>
            </a:pPr>
            <a:r>
              <a:rPr lang="en-US" sz="1400" dirty="0"/>
              <a:t>             </a:t>
            </a:r>
            <a:r>
              <a:rPr lang="en-US" sz="1400" dirty="0" err="1"/>
              <a:t>newestNode.next</a:t>
            </a:r>
            <a:r>
              <a:rPr lang="en-US" sz="1400" dirty="0"/>
              <a:t>=</a:t>
            </a:r>
            <a:r>
              <a:rPr lang="en-US" sz="1400" dirty="0" err="1"/>
              <a:t>curr</a:t>
            </a:r>
            <a:endParaRPr lang="en-US" sz="1400" dirty="0"/>
          </a:p>
          <a:p>
            <a:pPr marL="502920" indent="-457200">
              <a:buFont typeface="+mj-lt"/>
              <a:buAutoNum type="arabicPeriod" startAt="7"/>
            </a:pPr>
            <a:r>
              <a:rPr lang="en-US" sz="1400" dirty="0"/>
              <a:t>             </a:t>
            </a:r>
            <a:r>
              <a:rPr lang="en-US" sz="1400" dirty="0" err="1"/>
              <a:t>curr.prev</a:t>
            </a:r>
            <a:r>
              <a:rPr lang="en-US" sz="1400" dirty="0"/>
              <a:t>=</a:t>
            </a:r>
            <a:r>
              <a:rPr lang="en-US" sz="1400" dirty="0" err="1"/>
              <a:t>newestNode</a:t>
            </a:r>
            <a:endParaRPr lang="en-US" sz="1400" dirty="0"/>
          </a:p>
          <a:p>
            <a:pPr marL="514350" indent="-514350">
              <a:buFont typeface="+mj-lt"/>
              <a:buAutoNum type="arabicPeriod" startAt="7"/>
            </a:pPr>
            <a:r>
              <a:rPr lang="en-US" sz="1400" dirty="0"/>
              <a:t>            </a:t>
            </a:r>
            <a:r>
              <a:rPr lang="en-US" sz="1400" dirty="0">
                <a:solidFill>
                  <a:srgbClr val="C00000"/>
                </a:solidFill>
              </a:rPr>
              <a:t>return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400" dirty="0"/>
              <a:t>         </a:t>
            </a:r>
            <a:r>
              <a:rPr lang="en-US" sz="1400" dirty="0">
                <a:solidFill>
                  <a:srgbClr val="C00000"/>
                </a:solidFill>
              </a:rPr>
              <a:t>End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If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400" dirty="0"/>
              <a:t>                </a:t>
            </a:r>
            <a:r>
              <a:rPr lang="en-US" sz="1400" dirty="0" err="1"/>
              <a:t>curr</a:t>
            </a:r>
            <a:r>
              <a:rPr lang="en-US" sz="1400" dirty="0"/>
              <a:t>=</a:t>
            </a:r>
            <a:r>
              <a:rPr lang="en-US" sz="1400" dirty="0" err="1"/>
              <a:t>curr.next</a:t>
            </a:r>
            <a:r>
              <a:rPr lang="en-US" sz="1400" dirty="0"/>
              <a:t>  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400" dirty="0"/>
              <a:t>       </a:t>
            </a:r>
            <a:r>
              <a:rPr lang="en-US" sz="1400" dirty="0">
                <a:solidFill>
                  <a:srgbClr val="C00000"/>
                </a:solidFill>
              </a:rPr>
              <a:t>End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While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400" dirty="0">
                <a:solidFill>
                  <a:srgbClr val="C00000"/>
                </a:solidFill>
              </a:rPr>
              <a:t>        If </a:t>
            </a:r>
            <a:r>
              <a:rPr lang="en-US" sz="1400" dirty="0"/>
              <a:t>index==size-1 </a:t>
            </a:r>
            <a:r>
              <a:rPr lang="en-US" sz="1400" dirty="0">
                <a:solidFill>
                  <a:srgbClr val="00B050"/>
                </a:solidFill>
              </a:rPr>
              <a:t> //case 3, last</a:t>
            </a:r>
            <a:endParaRPr lang="en-US" sz="1400" dirty="0"/>
          </a:p>
          <a:p>
            <a:pPr marL="514350" indent="-514350">
              <a:buFont typeface="+mj-lt"/>
              <a:buAutoNum type="arabicPeriod" startAt="7"/>
            </a:pPr>
            <a:r>
              <a:rPr lang="en-US" sz="1400" dirty="0"/>
              <a:t>            </a:t>
            </a:r>
            <a:r>
              <a:rPr lang="en-US" sz="1400" dirty="0" err="1"/>
              <a:t>tail.next</a:t>
            </a:r>
            <a:r>
              <a:rPr lang="en-US" sz="1400" dirty="0"/>
              <a:t>=</a:t>
            </a:r>
            <a:r>
              <a:rPr lang="en-US" sz="1400" dirty="0" err="1"/>
              <a:t>newestNode</a:t>
            </a:r>
            <a:endParaRPr lang="en-US" sz="1400" dirty="0"/>
          </a:p>
          <a:p>
            <a:pPr marL="514350" indent="-514350">
              <a:buFont typeface="+mj-lt"/>
              <a:buAutoNum type="arabicPeriod" startAt="7"/>
            </a:pPr>
            <a:r>
              <a:rPr lang="en-US" sz="1400" dirty="0"/>
              <a:t>            </a:t>
            </a:r>
            <a:r>
              <a:rPr lang="en-US" sz="1400" dirty="0" err="1"/>
              <a:t>newestNode.prev</a:t>
            </a:r>
            <a:r>
              <a:rPr lang="en-US" sz="1400" dirty="0"/>
              <a:t>=tail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400" dirty="0"/>
              <a:t>            tail=</a:t>
            </a:r>
            <a:r>
              <a:rPr lang="en-US" sz="1400" dirty="0" err="1"/>
              <a:t>newestNode</a:t>
            </a:r>
            <a:endParaRPr lang="en-US" sz="1400" dirty="0"/>
          </a:p>
          <a:p>
            <a:pPr marL="514350" indent="-514350">
              <a:buFont typeface="+mj-lt"/>
              <a:buAutoNum type="arabicPeriod" startAt="7"/>
            </a:pPr>
            <a:r>
              <a:rPr lang="en-US" sz="1400" dirty="0"/>
              <a:t>            </a:t>
            </a:r>
            <a:r>
              <a:rPr lang="en-US" sz="1400" dirty="0">
                <a:solidFill>
                  <a:srgbClr val="C00000"/>
                </a:solidFill>
              </a:rPr>
              <a:t>return 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400" dirty="0">
                <a:solidFill>
                  <a:srgbClr val="C00000"/>
                </a:solidFill>
              </a:rPr>
              <a:t>End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If</a:t>
            </a:r>
          </a:p>
          <a:p>
            <a:pPr marL="0" indent="0">
              <a:buNone/>
            </a:pPr>
            <a:r>
              <a:rPr lang="en-US" sz="1600" b="1" dirty="0"/>
              <a:t>End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954916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at Start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8C5B-EA8E-4D0F-95CC-EE20DC9E638A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4603845" cy="4937760"/>
          </a:xfrm>
        </p:spPr>
        <p:txBody>
          <a:bodyPr/>
          <a:lstStyle/>
          <a:p>
            <a:pPr lvl="1"/>
            <a:r>
              <a:rPr lang="en-US" dirty="0"/>
              <a:t>List has only one node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List has at least 2 nodes 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		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469526" y="2067507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77830" y="1937905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58" name="Freeform 57"/>
          <p:cNvSpPr/>
          <p:nvPr/>
        </p:nvSpPr>
        <p:spPr>
          <a:xfrm>
            <a:off x="1039195" y="2187585"/>
            <a:ext cx="1406694" cy="550203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024537" y="187359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489907" y="253018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943829" y="1878228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15587" y="1873597"/>
            <a:ext cx="82296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76475" y="4135262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466264" y="4313472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2299599" y="4104152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113823" y="410415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081" y="4106828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983449" y="410682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024871" y="410415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886461" y="410335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 flipH="1">
            <a:off x="3405869" y="4454082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319049" y="4210364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458464" y="4902535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16" name="Freeform 115"/>
          <p:cNvSpPr/>
          <p:nvPr/>
        </p:nvSpPr>
        <p:spPr>
          <a:xfrm rot="1694004" flipH="1">
            <a:off x="3879683" y="4507494"/>
            <a:ext cx="178156" cy="685170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7"/>
          <p:cNvSpPr/>
          <p:nvPr/>
        </p:nvSpPr>
        <p:spPr>
          <a:xfrm rot="5400000" flipV="1">
            <a:off x="2493492" y="2634109"/>
            <a:ext cx="258419" cy="2663615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ontent Placeholder 5"/>
          <p:cNvSpPr txBox="1">
            <a:spLocks/>
          </p:cNvSpPr>
          <p:nvPr/>
        </p:nvSpPr>
        <p:spPr>
          <a:xfrm>
            <a:off x="5913786" y="1219200"/>
            <a:ext cx="5668614" cy="493776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Algorithm: DELETE_START(head, tail)</a:t>
            </a:r>
          </a:p>
          <a:p>
            <a:pPr lvl="1"/>
            <a:r>
              <a:rPr lang="en-US" sz="1600" dirty="0"/>
              <a:t>Input: reference to first and last node</a:t>
            </a:r>
          </a:p>
          <a:p>
            <a:pPr lvl="1"/>
            <a:r>
              <a:rPr lang="en-US" sz="1600" dirty="0"/>
              <a:t>Output: new list with node deleted</a:t>
            </a:r>
          </a:p>
          <a:p>
            <a:pPr lvl="1"/>
            <a:r>
              <a:rPr lang="en-US" sz="1600" dirty="0"/>
              <a:t>Steps</a:t>
            </a:r>
            <a:r>
              <a:rPr lang="en-US" sz="1600" dirty="0" smtClean="0"/>
              <a:t>: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You should review the following algorithm yourself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rgbClr val="C00000"/>
                </a:solidFill>
              </a:rPr>
              <a:t>If</a:t>
            </a:r>
            <a:r>
              <a:rPr lang="en-US" sz="1800" dirty="0"/>
              <a:t> head!=NULL	</a:t>
            </a:r>
            <a:r>
              <a:rPr lang="en-US" sz="1400" dirty="0">
                <a:solidFill>
                  <a:srgbClr val="00B050"/>
                </a:solidFill>
              </a:rPr>
              <a:t>// list is not empty</a:t>
            </a:r>
            <a:endParaRPr lang="en-US" sz="1800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    head=</a:t>
            </a:r>
            <a:r>
              <a:rPr lang="en-US" sz="1800" dirty="0" err="1"/>
              <a:t>head.next</a:t>
            </a:r>
            <a:r>
              <a:rPr lang="en-US" sz="1800" dirty="0"/>
              <a:t> 	</a:t>
            </a:r>
            <a:r>
              <a:rPr lang="en-US" sz="1800" dirty="0" smtClean="0"/>
              <a:t>    </a:t>
            </a:r>
            <a:r>
              <a:rPr lang="en-US" sz="1800" dirty="0">
                <a:solidFill>
                  <a:srgbClr val="C00000"/>
                </a:solidFill>
              </a:rPr>
              <a:t>If</a:t>
            </a:r>
            <a:r>
              <a:rPr lang="en-US" sz="1800" dirty="0"/>
              <a:t> head!=NULL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 	</a:t>
            </a:r>
            <a:r>
              <a:rPr lang="en-US" sz="1800" dirty="0" err="1"/>
              <a:t>head.prev</a:t>
            </a:r>
            <a:r>
              <a:rPr lang="en-US" sz="1800" dirty="0"/>
              <a:t>=NULL 	</a:t>
            </a:r>
            <a:r>
              <a:rPr lang="en-US" sz="1400" dirty="0">
                <a:solidFill>
                  <a:srgbClr val="00B050"/>
                </a:solidFill>
              </a:rPr>
              <a:t>// unlink node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   </a:t>
            </a:r>
            <a:r>
              <a:rPr lang="en-US" sz="1800" dirty="0" smtClean="0">
                <a:solidFill>
                  <a:srgbClr val="C00000"/>
                </a:solidFill>
              </a:rPr>
              <a:t>Else		</a:t>
            </a:r>
            <a:r>
              <a:rPr lang="en-US" sz="1400" dirty="0" smtClean="0">
                <a:solidFill>
                  <a:srgbClr val="00B050"/>
                </a:solidFill>
              </a:rPr>
              <a:t>// there is only one node</a:t>
            </a: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 </a:t>
            </a:r>
            <a:r>
              <a:rPr lang="en-US" sz="1800" dirty="0"/>
              <a:t>	tail=NULL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C00000"/>
                </a:solidFill>
              </a:rPr>
              <a:t>  End If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rgbClr val="C00000"/>
                </a:solidFill>
              </a:rPr>
              <a:t>End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00000"/>
                </a:solidFill>
              </a:rPr>
              <a:t>If</a:t>
            </a:r>
          </a:p>
          <a:p>
            <a:pPr marL="0" indent="0">
              <a:buNone/>
            </a:pPr>
            <a:r>
              <a:rPr lang="en-US" sz="1800" dirty="0"/>
              <a:t>End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3333111" y="2067507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691132" y="1930347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122" name="Freeform 121"/>
          <p:cNvSpPr/>
          <p:nvPr/>
        </p:nvSpPr>
        <p:spPr>
          <a:xfrm flipH="1">
            <a:off x="2819875" y="2224285"/>
            <a:ext cx="1507042" cy="550203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213445" y="4210364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Multiply 36"/>
          <p:cNvSpPr/>
          <p:nvPr/>
        </p:nvSpPr>
        <p:spPr>
          <a:xfrm>
            <a:off x="2137664" y="1635696"/>
            <a:ext cx="914400" cy="914400"/>
          </a:xfrm>
          <a:prstGeom prst="mathMultiply">
            <a:avLst>
              <a:gd name="adj1" fmla="val 28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2253879" y="3874751"/>
            <a:ext cx="914400" cy="914400"/>
          </a:xfrm>
          <a:prstGeom prst="mathMultiply">
            <a:avLst>
              <a:gd name="adj1" fmla="val 28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50878" y="400844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*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780" y="5972294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  <a:r>
              <a:rPr lang="en-US" sz="1600" dirty="0"/>
              <a:t>: Remaining list is not shown</a:t>
            </a:r>
          </a:p>
        </p:txBody>
      </p:sp>
    </p:spTree>
    <p:extLst>
      <p:ext uri="{BB962C8B-B14F-4D97-AF65-F5344CB8AC3E}">
        <p14:creationId xmlns:p14="http://schemas.microsoft.com/office/powerpoint/2010/main" xmlns="" val="3859892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at End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12C4-044D-4792-A5BD-A52DF6BA6754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4603845" cy="4937760"/>
          </a:xfrm>
        </p:spPr>
        <p:txBody>
          <a:bodyPr/>
          <a:lstStyle/>
          <a:p>
            <a:pPr lvl="1"/>
            <a:r>
              <a:rPr lang="en-US" dirty="0"/>
              <a:t>List has only one node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List has at least 2 nodes 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		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469526" y="2067507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77830" y="1937905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58" name="Freeform 57"/>
          <p:cNvSpPr/>
          <p:nvPr/>
        </p:nvSpPr>
        <p:spPr>
          <a:xfrm>
            <a:off x="1039195" y="2187585"/>
            <a:ext cx="1406694" cy="550203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033681" y="187359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489907" y="253018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941773" y="1871828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15587" y="1873597"/>
            <a:ext cx="82296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480887" y="4104152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306311" y="410415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341369" y="4106828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157649" y="410682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206159" y="410415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067749" y="410335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 flipH="1">
            <a:off x="2587157" y="4454082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2500337" y="4210364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2740880" y="4902359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16" name="Freeform 115"/>
          <p:cNvSpPr/>
          <p:nvPr/>
        </p:nvSpPr>
        <p:spPr>
          <a:xfrm rot="19905996">
            <a:off x="2411257" y="4442890"/>
            <a:ext cx="178156" cy="685170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7"/>
          <p:cNvSpPr/>
          <p:nvPr/>
        </p:nvSpPr>
        <p:spPr>
          <a:xfrm rot="16416835" flipH="1" flipV="1">
            <a:off x="3569516" y="2649053"/>
            <a:ext cx="422918" cy="2648782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ontent Placeholder 5"/>
          <p:cNvSpPr txBox="1">
            <a:spLocks/>
          </p:cNvSpPr>
          <p:nvPr/>
        </p:nvSpPr>
        <p:spPr>
          <a:xfrm>
            <a:off x="5913786" y="1219200"/>
            <a:ext cx="5668614" cy="493776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Algorithm: DELETE_END(head, tail)</a:t>
            </a:r>
          </a:p>
          <a:p>
            <a:pPr lvl="1"/>
            <a:r>
              <a:rPr lang="en-US" sz="1400" dirty="0"/>
              <a:t>Input: reference to first and last node</a:t>
            </a:r>
          </a:p>
          <a:p>
            <a:pPr lvl="1"/>
            <a:r>
              <a:rPr lang="en-US" sz="1400" dirty="0"/>
              <a:t>Output: new list with node deleted</a:t>
            </a:r>
          </a:p>
          <a:p>
            <a:pPr lvl="1"/>
            <a:r>
              <a:rPr lang="en-US" sz="1400" dirty="0"/>
              <a:t>Steps:</a:t>
            </a:r>
            <a:endParaRPr lang="en-US" sz="1400" b="1" dirty="0"/>
          </a:p>
          <a:p>
            <a:pPr marL="0" indent="0">
              <a:buNone/>
            </a:pPr>
            <a:r>
              <a:rPr lang="en-US" sz="1600" dirty="0"/>
              <a:t>Start: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rgbClr val="C00000"/>
                </a:solidFill>
              </a:rPr>
              <a:t>If</a:t>
            </a:r>
            <a:r>
              <a:rPr lang="en-US" sz="1600" dirty="0"/>
              <a:t> head!=NULL		</a:t>
            </a:r>
            <a:r>
              <a:rPr lang="en-US" sz="1600" dirty="0">
                <a:solidFill>
                  <a:srgbClr val="00B050"/>
                </a:solidFill>
              </a:rPr>
              <a:t>// list is not empty</a:t>
            </a:r>
            <a:endParaRPr lang="en-US" sz="1400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     </a:t>
            </a:r>
            <a:r>
              <a:rPr lang="en-US" sz="1600" dirty="0">
                <a:solidFill>
                  <a:srgbClr val="C00000"/>
                </a:solidFill>
              </a:rPr>
              <a:t>If</a:t>
            </a:r>
            <a:r>
              <a:rPr lang="en-US" sz="1600" dirty="0"/>
              <a:t>  </a:t>
            </a:r>
            <a:r>
              <a:rPr lang="en-US" sz="1600" dirty="0" err="1"/>
              <a:t>head.next</a:t>
            </a:r>
            <a:r>
              <a:rPr lang="en-US" sz="1600" dirty="0"/>
              <a:t>==NULL	</a:t>
            </a:r>
            <a:r>
              <a:rPr lang="en-US" sz="1600" dirty="0">
                <a:solidFill>
                  <a:srgbClr val="00B050"/>
                </a:solidFill>
              </a:rPr>
              <a:t>// there is only one node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       head=NULL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	tail=NULL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     </a:t>
            </a:r>
            <a:r>
              <a:rPr lang="en-US" sz="1600" dirty="0">
                <a:solidFill>
                  <a:srgbClr val="C00000"/>
                </a:solidFill>
              </a:rPr>
              <a:t>Else 		</a:t>
            </a:r>
            <a:r>
              <a:rPr lang="en-US" sz="1600" dirty="0">
                <a:solidFill>
                  <a:srgbClr val="00B050"/>
                </a:solidFill>
              </a:rPr>
              <a:t> //there are multiple nodes</a:t>
            </a:r>
            <a:endParaRPr lang="en-US" sz="2000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 	</a:t>
            </a:r>
            <a:r>
              <a:rPr lang="en-US" sz="1600" dirty="0"/>
              <a:t>tail=</a:t>
            </a:r>
            <a:r>
              <a:rPr lang="en-US" sz="1600" dirty="0" err="1"/>
              <a:t>tail.prev</a:t>
            </a:r>
            <a:endParaRPr lang="en-US" sz="1600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	</a:t>
            </a:r>
            <a:r>
              <a:rPr lang="en-US" sz="1600" dirty="0" err="1"/>
              <a:t>tail.next</a:t>
            </a:r>
            <a:r>
              <a:rPr lang="en-US" sz="1600" dirty="0"/>
              <a:t>=NULL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rgbClr val="C00000"/>
                </a:solidFill>
              </a:rPr>
              <a:t>       End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If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rgbClr val="C00000"/>
                </a:solidFill>
              </a:rPr>
              <a:t>End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If</a:t>
            </a:r>
          </a:p>
          <a:p>
            <a:pPr marL="0" indent="0">
              <a:buNone/>
            </a:pPr>
            <a:r>
              <a:rPr lang="en-US" sz="1600" dirty="0"/>
              <a:t>End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3333111" y="2067507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691132" y="1930347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122" name="Freeform 121"/>
          <p:cNvSpPr/>
          <p:nvPr/>
        </p:nvSpPr>
        <p:spPr>
          <a:xfrm flipH="1">
            <a:off x="2819875" y="2224285"/>
            <a:ext cx="1507042" cy="550203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91920" y="4470086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Multiply 36"/>
          <p:cNvSpPr/>
          <p:nvPr/>
        </p:nvSpPr>
        <p:spPr>
          <a:xfrm>
            <a:off x="2126126" y="1628326"/>
            <a:ext cx="914400" cy="914400"/>
          </a:xfrm>
          <a:prstGeom prst="mathMultiply">
            <a:avLst>
              <a:gd name="adj1" fmla="val 28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3230661" y="3901037"/>
            <a:ext cx="914400" cy="914400"/>
          </a:xfrm>
          <a:prstGeom prst="mathMultiply">
            <a:avLst>
              <a:gd name="adj1" fmla="val 28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4453181" y="4316922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811201" y="4179762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780" y="5972294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  <a:r>
              <a:rPr lang="en-US" sz="1600" dirty="0"/>
              <a:t>: Remaining list is not shown</a:t>
            </a:r>
          </a:p>
        </p:txBody>
      </p:sp>
      <p:sp>
        <p:nvSpPr>
          <p:cNvPr id="7" name="Rectangle 6"/>
          <p:cNvSpPr/>
          <p:nvPr/>
        </p:nvSpPr>
        <p:spPr>
          <a:xfrm>
            <a:off x="812068" y="426308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856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Arrays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DE02-E7BC-4F84-815E-683CF3BFB574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Arrays</a:t>
            </a:r>
            <a:r>
              <a:rPr lang="en-US" dirty="0"/>
              <a:t> are stored in contiguous memory blocks. And have advantages and disadvantages due to it.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It is very easy to access any data element from array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 u</a:t>
            </a:r>
            <a:r>
              <a:rPr lang="en-US" dirty="0">
                <a:solidFill>
                  <a:srgbClr val="00B050"/>
                </a:solidFill>
              </a:rPr>
              <a:t>sing index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We need to know size of array before hand.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We cannot resize array. Because They are </a:t>
            </a:r>
            <a:r>
              <a:rPr lang="en-US" b="1" dirty="0">
                <a:solidFill>
                  <a:srgbClr val="C00000"/>
                </a:solidFill>
              </a:rPr>
              <a:t>static </a:t>
            </a:r>
            <a:r>
              <a:rPr lang="en-US" dirty="0">
                <a:solidFill>
                  <a:srgbClr val="C00000"/>
                </a:solidFill>
              </a:rPr>
              <a:t>in size </a:t>
            </a:r>
          </a:p>
          <a:p>
            <a:pPr lvl="2"/>
            <a:r>
              <a:rPr lang="en-US" dirty="0"/>
              <a:t>We can relocate existing array to new array, but still expensive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Contiguous block cannot be guaranteed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 insufficient blocks size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Insertion and deletion is very expensive because it needs shifting of elements</a:t>
            </a:r>
          </a:p>
          <a:p>
            <a:r>
              <a:rPr lang="en-US" b="1" dirty="0"/>
              <a:t>Solution</a:t>
            </a:r>
            <a:r>
              <a:rPr lang="en-US" dirty="0"/>
              <a:t>: Linked list 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dynamic </a:t>
            </a:r>
            <a:r>
              <a:rPr lang="en-US" dirty="0"/>
              <a:t>data structure in which each data element is linked with next element through some link. Because each element is connected/linked, it will be easy to insert and delete an element without shifting.</a:t>
            </a:r>
          </a:p>
        </p:txBody>
      </p:sp>
    </p:spTree>
    <p:extLst>
      <p:ext uri="{BB962C8B-B14F-4D97-AF65-F5344CB8AC3E}">
        <p14:creationId xmlns:p14="http://schemas.microsoft.com/office/powerpoint/2010/main" xmlns="" val="3856691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at Location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DEEE-DBBA-4511-94C1-1628C224AF34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37859" cy="493776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Case 1: index is 0 </a:t>
            </a:r>
            <a:r>
              <a:rPr lang="en-US" sz="1800" dirty="0">
                <a:solidFill>
                  <a:srgbClr val="C00000"/>
                </a:solidFill>
              </a:rPr>
              <a:t>(Deletion at start)</a:t>
            </a:r>
            <a:endParaRPr lang="en-US" dirty="0"/>
          </a:p>
          <a:p>
            <a:pPr lvl="2"/>
            <a:r>
              <a:rPr lang="en-US" dirty="0"/>
              <a:t>List has only one node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List has multiple nodes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1" name="Content Placeholder 5"/>
          <p:cNvSpPr txBox="1">
            <a:spLocks/>
          </p:cNvSpPr>
          <p:nvPr/>
        </p:nvSpPr>
        <p:spPr>
          <a:xfrm>
            <a:off x="5947459" y="1224117"/>
            <a:ext cx="563986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Case 2: in middle</a:t>
            </a:r>
          </a:p>
          <a:p>
            <a:pPr lvl="2"/>
            <a:r>
              <a:rPr lang="en-US" dirty="0"/>
              <a:t>Let say 4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Case 3: index is last </a:t>
            </a:r>
            <a:r>
              <a:rPr lang="en-US" sz="1800" dirty="0">
                <a:solidFill>
                  <a:srgbClr val="C00000"/>
                </a:solidFill>
              </a:rPr>
              <a:t>(Deletion at end)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6" name="Rectangle 155"/>
          <p:cNvSpPr/>
          <p:nvPr/>
        </p:nvSpPr>
        <p:spPr>
          <a:xfrm>
            <a:off x="8150677" y="2423955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967695" y="2423954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10011159" y="2426631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10834527" y="2426630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879505" y="2423954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9738959" y="242450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 flipH="1">
            <a:off x="9256947" y="2773885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9170127" y="2530167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7409390" y="2788637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11043174" y="2544919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7777606" y="2180448"/>
            <a:ext cx="1463040" cy="279323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node at target index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6062070" y="2200630"/>
            <a:ext cx="1280160" cy="279323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previous node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617453" y="2481540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025757" y="2351938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77" name="Freeform 76"/>
          <p:cNvSpPr/>
          <p:nvPr/>
        </p:nvSpPr>
        <p:spPr>
          <a:xfrm>
            <a:off x="1187122" y="2601618"/>
            <a:ext cx="1406694" cy="550203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181608" y="2287630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637834" y="2944220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098530" y="2282535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363514" y="2287630"/>
            <a:ext cx="82296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024402" y="4549295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614191" y="4727505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2447526" y="4518185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265862" y="4518184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308008" y="4520861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131376" y="4520860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172798" y="4518184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4388" y="4515328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3553796" y="4868115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466976" y="4624397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606391" y="5316568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3" name="Freeform 92"/>
          <p:cNvSpPr/>
          <p:nvPr/>
        </p:nvSpPr>
        <p:spPr>
          <a:xfrm rot="1694004" flipH="1">
            <a:off x="4027610" y="4921527"/>
            <a:ext cx="178156" cy="685170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 rot="5400000" flipV="1">
            <a:off x="2641419" y="3048142"/>
            <a:ext cx="258419" cy="2663615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3481038" y="2481540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3839059" y="2344380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97" name="Freeform 96"/>
          <p:cNvSpPr/>
          <p:nvPr/>
        </p:nvSpPr>
        <p:spPr>
          <a:xfrm flipH="1">
            <a:off x="2967802" y="2638318"/>
            <a:ext cx="1507042" cy="550203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5361372" y="4624397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Multiply 98"/>
          <p:cNvSpPr/>
          <p:nvPr/>
        </p:nvSpPr>
        <p:spPr>
          <a:xfrm>
            <a:off x="2330748" y="4284971"/>
            <a:ext cx="914400" cy="914400"/>
          </a:xfrm>
          <a:prstGeom prst="mathMultiply">
            <a:avLst>
              <a:gd name="adj1" fmla="val 28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280930" y="2423068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7107092" y="242306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009758" y="242306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7300380" y="2529280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5548695" y="2778190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Multiply 104"/>
          <p:cNvSpPr/>
          <p:nvPr/>
        </p:nvSpPr>
        <p:spPr>
          <a:xfrm>
            <a:off x="8051908" y="2209163"/>
            <a:ext cx="914400" cy="914400"/>
          </a:xfrm>
          <a:prstGeom prst="mathMultiply">
            <a:avLst>
              <a:gd name="adj1" fmla="val 28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>
            <a:off x="7190298" y="2054969"/>
            <a:ext cx="2528470" cy="459473"/>
          </a:xfrm>
          <a:custGeom>
            <a:avLst/>
            <a:gdLst>
              <a:gd name="connsiteX0" fmla="*/ 0 w 3957851"/>
              <a:gd name="connsiteY0" fmla="*/ 819702 h 819702"/>
              <a:gd name="connsiteX1" fmla="*/ 1091821 w 3957851"/>
              <a:gd name="connsiteY1" fmla="*/ 837 h 819702"/>
              <a:gd name="connsiteX2" fmla="*/ 3957851 w 3957851"/>
              <a:gd name="connsiteY2" fmla="*/ 696873 h 81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7851" h="819702">
                <a:moveTo>
                  <a:pt x="0" y="819702"/>
                </a:moveTo>
                <a:cubicBezTo>
                  <a:pt x="216089" y="420505"/>
                  <a:pt x="432179" y="21308"/>
                  <a:pt x="1091821" y="837"/>
                </a:cubicBezTo>
                <a:cubicBezTo>
                  <a:pt x="1751463" y="-19634"/>
                  <a:pt x="2854657" y="338619"/>
                  <a:pt x="3957851" y="696873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6"/>
          <p:cNvSpPr/>
          <p:nvPr/>
        </p:nvSpPr>
        <p:spPr>
          <a:xfrm rot="21344135" flipH="1" flipV="1">
            <a:off x="7141335" y="2764954"/>
            <a:ext cx="2712097" cy="413660"/>
          </a:xfrm>
          <a:custGeom>
            <a:avLst/>
            <a:gdLst>
              <a:gd name="connsiteX0" fmla="*/ 0 w 3957851"/>
              <a:gd name="connsiteY0" fmla="*/ 819702 h 819702"/>
              <a:gd name="connsiteX1" fmla="*/ 1091821 w 3957851"/>
              <a:gd name="connsiteY1" fmla="*/ 837 h 819702"/>
              <a:gd name="connsiteX2" fmla="*/ 3957851 w 3957851"/>
              <a:gd name="connsiteY2" fmla="*/ 696873 h 81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7851" h="819702">
                <a:moveTo>
                  <a:pt x="0" y="819702"/>
                </a:moveTo>
                <a:cubicBezTo>
                  <a:pt x="216089" y="420505"/>
                  <a:pt x="432179" y="21308"/>
                  <a:pt x="1091821" y="837"/>
                </a:cubicBezTo>
                <a:cubicBezTo>
                  <a:pt x="1751463" y="-19634"/>
                  <a:pt x="2854657" y="338619"/>
                  <a:pt x="3957851" y="696873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53022" y="254361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*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282784" y="233991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*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609930" y="44226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*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563780" y="5972294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  <a:r>
              <a:rPr lang="en-US" sz="1600" dirty="0"/>
              <a:t>: Remaining list is not shown</a:t>
            </a:r>
          </a:p>
        </p:txBody>
      </p:sp>
      <p:sp>
        <p:nvSpPr>
          <p:cNvPr id="112" name="Multiply 111"/>
          <p:cNvSpPr/>
          <p:nvPr/>
        </p:nvSpPr>
        <p:spPr>
          <a:xfrm>
            <a:off x="2335166" y="2072967"/>
            <a:ext cx="914400" cy="914400"/>
          </a:xfrm>
          <a:prstGeom prst="mathMultiply">
            <a:avLst>
              <a:gd name="adj1" fmla="val 28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7116598" y="4295210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7939966" y="4295209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8977080" y="4297886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800448" y="4297885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841870" y="4295209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8703460" y="430149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 flipH="1">
            <a:off x="8222868" y="4645140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8136048" y="4401422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8376591" y="509341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27" name="Freeform 126"/>
          <p:cNvSpPr/>
          <p:nvPr/>
        </p:nvSpPr>
        <p:spPr>
          <a:xfrm rot="19905996">
            <a:off x="8046968" y="4633948"/>
            <a:ext cx="178156" cy="685170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49"/>
          <p:cNvSpPr/>
          <p:nvPr/>
        </p:nvSpPr>
        <p:spPr>
          <a:xfrm rot="16416835" flipH="1" flipV="1">
            <a:off x="9205227" y="2840111"/>
            <a:ext cx="422918" cy="2648782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Arrow Connector 151"/>
          <p:cNvCxnSpPr/>
          <p:nvPr/>
        </p:nvCxnSpPr>
        <p:spPr>
          <a:xfrm flipH="1">
            <a:off x="6427631" y="4661144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Multiply 152"/>
          <p:cNvSpPr/>
          <p:nvPr/>
        </p:nvSpPr>
        <p:spPr>
          <a:xfrm>
            <a:off x="8866372" y="4092095"/>
            <a:ext cx="914400" cy="914400"/>
          </a:xfrm>
          <a:prstGeom prst="mathMultiply">
            <a:avLst>
              <a:gd name="adj1" fmla="val 28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Arrow Connector 153"/>
          <p:cNvCxnSpPr/>
          <p:nvPr/>
        </p:nvCxnSpPr>
        <p:spPr>
          <a:xfrm flipH="1">
            <a:off x="10088892" y="4507980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10446912" y="4370820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6447779" y="445414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*</a:t>
            </a: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9551333" y="2180464"/>
            <a:ext cx="1280160" cy="279323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next node</a:t>
            </a:r>
          </a:p>
        </p:txBody>
      </p:sp>
    </p:spTree>
    <p:extLst>
      <p:ext uri="{BB962C8B-B14F-4D97-AF65-F5344CB8AC3E}">
        <p14:creationId xmlns:p14="http://schemas.microsoft.com/office/powerpoint/2010/main" xmlns="" val="706542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/>
            <a:r>
              <a:rPr lang="en-US" dirty="0"/>
              <a:t>Deletion at Location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A9F1-6C6F-415C-BA58-B1FE3DF6CC89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668741" y="1221472"/>
            <a:ext cx="10913659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Algorithm: DELETE_LOCATION(head, tail, Index)</a:t>
            </a:r>
          </a:p>
          <a:p>
            <a:pPr lvl="1"/>
            <a:r>
              <a:rPr lang="en-US" sz="2000" dirty="0"/>
              <a:t>Input: reference to first node, last node and Index</a:t>
            </a:r>
          </a:p>
          <a:p>
            <a:pPr lvl="1"/>
            <a:r>
              <a:rPr lang="en-US" sz="2000" dirty="0"/>
              <a:t>Output: new list with node deleted</a:t>
            </a:r>
          </a:p>
          <a:p>
            <a:pPr lvl="1"/>
            <a:r>
              <a:rPr lang="en-US" sz="2000" dirty="0"/>
              <a:t>Steps:</a:t>
            </a:r>
          </a:p>
          <a:p>
            <a:pPr lvl="1"/>
            <a:endParaRPr lang="en-US" sz="2000" b="1" dirty="0"/>
          </a:p>
          <a:p>
            <a:pPr lvl="1"/>
            <a:r>
              <a:rPr lang="en-US" sz="1900" b="1" dirty="0"/>
              <a:t>Discussed in class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12586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Linked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EE34-6A6E-4D49-A45C-1C984B9167CC}" type="datetime1">
              <a:rPr lang="en-GB" smtClean="0"/>
              <a:pPr/>
              <a:t>22/02/2018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Single Circular</a:t>
            </a:r>
          </a:p>
          <a:p>
            <a:pPr lvl="1"/>
            <a:r>
              <a:rPr lang="en-US" dirty="0"/>
              <a:t>Every node contains only one next link which points to next node in list. </a:t>
            </a:r>
          </a:p>
          <a:p>
            <a:pPr lvl="1"/>
            <a:r>
              <a:rPr lang="en-US" dirty="0"/>
              <a:t>Last nodes points to first node of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Doubly Circular</a:t>
            </a:r>
          </a:p>
          <a:p>
            <a:pPr lvl="1"/>
            <a:r>
              <a:rPr lang="en-US" dirty="0"/>
              <a:t>Every node contains two links, one points to next node and one point to previous node in sequence.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Previous link of first node points last node</a:t>
            </a:r>
          </a:p>
          <a:p>
            <a:pPr lvl="1"/>
            <a:r>
              <a:rPr lang="en-US" dirty="0"/>
              <a:t>Next link of last node points to first node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1288072" y="4367775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1877861" y="4545985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7536299" y="4594789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7894320" y="4457629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711196" y="4336665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534564" y="4336664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581510" y="4339341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404878" y="4339340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424947" y="4342631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248315" y="4342630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445612" y="4336664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308691" y="4345809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150096" y="4340354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3817466" y="4686595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3730646" y="4442877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5690513" y="4701347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613525" y="4457629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93"/>
          <p:cNvSpPr/>
          <p:nvPr/>
        </p:nvSpPr>
        <p:spPr>
          <a:xfrm flipH="1">
            <a:off x="1701206" y="4731949"/>
            <a:ext cx="6698513" cy="384488"/>
          </a:xfrm>
          <a:custGeom>
            <a:avLst/>
            <a:gdLst>
              <a:gd name="connsiteX0" fmla="*/ 8841379 w 10034810"/>
              <a:gd name="connsiteY0" fmla="*/ 0 h 576517"/>
              <a:gd name="connsiteX1" fmla="*/ 9346346 w 10034810"/>
              <a:gd name="connsiteY1" fmla="*/ 464024 h 576517"/>
              <a:gd name="connsiteX2" fmla="*/ 639074 w 10034810"/>
              <a:gd name="connsiteY2" fmla="*/ 545910 h 576517"/>
              <a:gd name="connsiteX3" fmla="*/ 1335110 w 10034810"/>
              <a:gd name="connsiteY3" fmla="*/ 40943 h 57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4810" h="576517">
                <a:moveTo>
                  <a:pt x="8841379" y="0"/>
                </a:moveTo>
                <a:cubicBezTo>
                  <a:pt x="9777388" y="186519"/>
                  <a:pt x="10713397" y="373039"/>
                  <a:pt x="9346346" y="464024"/>
                </a:cubicBezTo>
                <a:cubicBezTo>
                  <a:pt x="7979295" y="555009"/>
                  <a:pt x="1974280" y="616423"/>
                  <a:pt x="639074" y="545910"/>
                </a:cubicBezTo>
                <a:cubicBezTo>
                  <a:pt x="-696132" y="475397"/>
                  <a:pt x="319489" y="258170"/>
                  <a:pt x="1335110" y="40943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 flipV="1">
            <a:off x="1541720" y="4014091"/>
            <a:ext cx="6677247" cy="468296"/>
          </a:xfrm>
          <a:custGeom>
            <a:avLst/>
            <a:gdLst>
              <a:gd name="connsiteX0" fmla="*/ 8841379 w 10034810"/>
              <a:gd name="connsiteY0" fmla="*/ 0 h 576517"/>
              <a:gd name="connsiteX1" fmla="*/ 9346346 w 10034810"/>
              <a:gd name="connsiteY1" fmla="*/ 464024 h 576517"/>
              <a:gd name="connsiteX2" fmla="*/ 639074 w 10034810"/>
              <a:gd name="connsiteY2" fmla="*/ 545910 h 576517"/>
              <a:gd name="connsiteX3" fmla="*/ 1335110 w 10034810"/>
              <a:gd name="connsiteY3" fmla="*/ 40943 h 57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4810" h="576517">
                <a:moveTo>
                  <a:pt x="8841379" y="0"/>
                </a:moveTo>
                <a:cubicBezTo>
                  <a:pt x="9777388" y="186519"/>
                  <a:pt x="10713397" y="373039"/>
                  <a:pt x="9346346" y="464024"/>
                </a:cubicBezTo>
                <a:cubicBezTo>
                  <a:pt x="7979295" y="555009"/>
                  <a:pt x="1974280" y="616423"/>
                  <a:pt x="639074" y="545910"/>
                </a:cubicBezTo>
                <a:cubicBezTo>
                  <a:pt x="-696132" y="475397"/>
                  <a:pt x="319489" y="258170"/>
                  <a:pt x="1335110" y="40943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6895753" y="2715942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253774" y="2578782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560856" y="2464192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728344" y="2464193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551712" y="2464192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3752690" y="2723498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221305" y="2451992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044673" y="245199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2277981" y="2723498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691133" y="2586338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5277282" y="2715942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745897" y="2444436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569265" y="2444435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9" name="Freeform 108"/>
          <p:cNvSpPr/>
          <p:nvPr/>
        </p:nvSpPr>
        <p:spPr>
          <a:xfrm flipV="1">
            <a:off x="1983216" y="2160223"/>
            <a:ext cx="5369737" cy="492759"/>
          </a:xfrm>
          <a:custGeom>
            <a:avLst/>
            <a:gdLst>
              <a:gd name="connsiteX0" fmla="*/ 8841379 w 10034810"/>
              <a:gd name="connsiteY0" fmla="*/ 0 h 576517"/>
              <a:gd name="connsiteX1" fmla="*/ 9346346 w 10034810"/>
              <a:gd name="connsiteY1" fmla="*/ 464024 h 576517"/>
              <a:gd name="connsiteX2" fmla="*/ 639074 w 10034810"/>
              <a:gd name="connsiteY2" fmla="*/ 545910 h 576517"/>
              <a:gd name="connsiteX3" fmla="*/ 1335110 w 10034810"/>
              <a:gd name="connsiteY3" fmla="*/ 40943 h 57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4810" h="576517">
                <a:moveTo>
                  <a:pt x="8841379" y="0"/>
                </a:moveTo>
                <a:cubicBezTo>
                  <a:pt x="9777388" y="186519"/>
                  <a:pt x="10713397" y="373039"/>
                  <a:pt x="9346346" y="464024"/>
                </a:cubicBezTo>
                <a:cubicBezTo>
                  <a:pt x="7979295" y="555009"/>
                  <a:pt x="1974280" y="616423"/>
                  <a:pt x="639074" y="545910"/>
                </a:cubicBezTo>
                <a:cubicBezTo>
                  <a:pt x="-696132" y="475397"/>
                  <a:pt x="319489" y="258170"/>
                  <a:pt x="1335110" y="40943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4861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Linked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6FF7-EE76-4240-B3AE-64E8BDC5D4EC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change will be required in following algorithms of both single and double circular linked list: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Delete</a:t>
            </a:r>
          </a:p>
          <a:p>
            <a:pPr lvl="1"/>
            <a:r>
              <a:rPr lang="en-US" dirty="0"/>
              <a:t>Search</a:t>
            </a:r>
          </a:p>
          <a:p>
            <a:endParaRPr lang="en-US" dirty="0"/>
          </a:p>
          <a:p>
            <a:r>
              <a:rPr lang="en-US" dirty="0"/>
              <a:t>When loop will terminate?</a:t>
            </a:r>
          </a:p>
        </p:txBody>
      </p:sp>
    </p:spTree>
    <p:extLst>
      <p:ext uri="{BB962C8B-B14F-4D97-AF65-F5344CB8AC3E}">
        <p14:creationId xmlns:p14="http://schemas.microsoft.com/office/powerpoint/2010/main" xmlns="" val="1443719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Testing with linked list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D4B2-2B7A-48BF-AC74-6C99B79599D7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3.5.2 of text Book Data Structures and algorithms in Java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Duplicates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65F3-587D-4644-83C9-421385B197EE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Discussed in class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 a Linked List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77BE-8E41-4B10-B76C-E65BF7C7F50E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3.6.2 of text book </a:t>
            </a:r>
            <a:r>
              <a:rPr lang="en-GB" i="1" dirty="0" smtClean="0">
                <a:sym typeface="Wingdings" panose="05000000000000000000" pitchFamily="2" charset="2"/>
              </a:rPr>
              <a:t>Data Structures and Algorithms in Java</a:t>
            </a:r>
            <a:endParaRPr lang="en-US" i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doubly linked List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D05E-DD9A-48CF-BB3C-431D07726B05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149246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Discussed in class</a:t>
            </a:r>
          </a:p>
          <a:p>
            <a:pPr lvl="1"/>
            <a:r>
              <a:rPr lang="en-US" dirty="0" smtClean="0"/>
              <a:t>If list is empty or only one node present then no need to reverse</a:t>
            </a:r>
          </a:p>
          <a:p>
            <a:pPr lvl="1"/>
            <a:r>
              <a:rPr lang="en-US" dirty="0" smtClean="0"/>
              <a:t>It involves swapping of </a:t>
            </a:r>
            <a:r>
              <a:rPr lang="en-US" i="1" dirty="0" smtClean="0"/>
              <a:t>next</a:t>
            </a:r>
            <a:r>
              <a:rPr lang="en-US" dirty="0" smtClean="0"/>
              <a:t> and </a:t>
            </a:r>
            <a:r>
              <a:rPr lang="en-US" i="1" dirty="0" smtClean="0"/>
              <a:t>previous</a:t>
            </a:r>
            <a:r>
              <a:rPr lang="en-US" dirty="0" smtClean="0"/>
              <a:t> pointers throughout the list</a:t>
            </a:r>
          </a:p>
          <a:p>
            <a:pPr lvl="1"/>
            <a:r>
              <a:rPr lang="en-US" dirty="0" smtClean="0"/>
              <a:t>The tail and head references are swapped at the end of reversing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Flowchart: Predefined Process 6"/>
          <p:cNvSpPr/>
          <p:nvPr/>
        </p:nvSpPr>
        <p:spPr>
          <a:xfrm>
            <a:off x="1072055" y="3326524"/>
            <a:ext cx="1466193" cy="851338"/>
          </a:xfrm>
          <a:prstGeom prst="flowChartPredefinedProcess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16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Flowchart: Predefined Process 7"/>
          <p:cNvSpPr/>
          <p:nvPr/>
        </p:nvSpPr>
        <p:spPr>
          <a:xfrm>
            <a:off x="3384330" y="3321268"/>
            <a:ext cx="1466193" cy="851338"/>
          </a:xfrm>
          <a:prstGeom prst="flowChartPredefined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17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Flowchart: Predefined Process 8"/>
          <p:cNvSpPr/>
          <p:nvPr/>
        </p:nvSpPr>
        <p:spPr>
          <a:xfrm>
            <a:off x="5759669" y="3347545"/>
            <a:ext cx="1466193" cy="851338"/>
          </a:xfrm>
          <a:prstGeom prst="flowChartPredefined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10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Flowchart: Predefined Process 9"/>
          <p:cNvSpPr/>
          <p:nvPr/>
        </p:nvSpPr>
        <p:spPr>
          <a:xfrm>
            <a:off x="8008884" y="3358055"/>
            <a:ext cx="1466193" cy="851338"/>
          </a:xfrm>
          <a:prstGeom prst="flowChartPredefined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20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22483" y="3515710"/>
            <a:ext cx="88286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850524" y="3541986"/>
            <a:ext cx="88286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225861" y="3578772"/>
            <a:ext cx="798787" cy="5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1024759" y="2774731"/>
            <a:ext cx="536027" cy="236483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8382000" y="2785242"/>
            <a:ext cx="536027" cy="236483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1332187" y="3176751"/>
            <a:ext cx="29954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8547541" y="3203027"/>
            <a:ext cx="29954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2522483" y="3888823"/>
            <a:ext cx="814557" cy="5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 flipV="1">
            <a:off x="4850526" y="3915102"/>
            <a:ext cx="893380" cy="21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7136525" y="3915102"/>
            <a:ext cx="893380" cy="21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18441" y="2711669"/>
            <a:ext cx="63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044151" y="2727436"/>
            <a:ext cx="63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26" name="Flowchart: Predefined Process 25"/>
          <p:cNvSpPr/>
          <p:nvPr/>
        </p:nvSpPr>
        <p:spPr>
          <a:xfrm>
            <a:off x="1129861" y="5102772"/>
            <a:ext cx="1466193" cy="851338"/>
          </a:xfrm>
          <a:prstGeom prst="flowChartPredefined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20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7" name="Flowchart: Predefined Process 26"/>
          <p:cNvSpPr/>
          <p:nvPr/>
        </p:nvSpPr>
        <p:spPr>
          <a:xfrm>
            <a:off x="3442136" y="5097516"/>
            <a:ext cx="1466193" cy="851338"/>
          </a:xfrm>
          <a:prstGeom prst="flowChartPredefined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10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8" name="Flowchart: Predefined Process 27"/>
          <p:cNvSpPr/>
          <p:nvPr/>
        </p:nvSpPr>
        <p:spPr>
          <a:xfrm>
            <a:off x="5785943" y="5123793"/>
            <a:ext cx="1466193" cy="851338"/>
          </a:xfrm>
          <a:prstGeom prst="flowChartPredefined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17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9" name="Flowchart: Predefined Process 28"/>
          <p:cNvSpPr/>
          <p:nvPr/>
        </p:nvSpPr>
        <p:spPr>
          <a:xfrm>
            <a:off x="8066690" y="5134303"/>
            <a:ext cx="1466193" cy="851338"/>
          </a:xfrm>
          <a:prstGeom prst="flowChartPredefinedProcess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16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580289" y="5291958"/>
            <a:ext cx="88286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908330" y="5318234"/>
            <a:ext cx="88286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189074" y="5360275"/>
            <a:ext cx="88286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1082565" y="4550979"/>
            <a:ext cx="536027" cy="236483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>
            <a:off x="8439806" y="4561490"/>
            <a:ext cx="536027" cy="236483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1389993" y="4952999"/>
            <a:ext cx="29954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8605347" y="4979275"/>
            <a:ext cx="29954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 flipV="1">
            <a:off x="2548758" y="5665074"/>
            <a:ext cx="893380" cy="21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0800000" flipV="1">
            <a:off x="4861034" y="5691350"/>
            <a:ext cx="893380" cy="21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 flipV="1">
            <a:off x="7194331" y="5691350"/>
            <a:ext cx="893380" cy="21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101957" y="4503684"/>
            <a:ext cx="63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 rot="5400000">
            <a:off x="2154619" y="3463162"/>
            <a:ext cx="63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252950" y="4104290"/>
            <a:ext cx="1255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previous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210909" y="5954110"/>
            <a:ext cx="825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previous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698936" y="5948856"/>
            <a:ext cx="893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previous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5696606" y="5980386"/>
            <a:ext cx="825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previous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7982605" y="5980386"/>
            <a:ext cx="825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previous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7840716" y="4198882"/>
            <a:ext cx="825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previous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617778" y="4214648"/>
            <a:ext cx="825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previous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 rot="5400000">
            <a:off x="777765" y="3647090"/>
            <a:ext cx="825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previous</a:t>
            </a:r>
            <a:endParaRPr lang="en-US" sz="14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9422524" y="3541985"/>
            <a:ext cx="557048" cy="5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9511862" y="5302467"/>
            <a:ext cx="557048" cy="5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618593" y="4550979"/>
            <a:ext cx="63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984827" y="3415864"/>
            <a:ext cx="63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0058399" y="5160582"/>
            <a:ext cx="63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 rot="5400000">
            <a:off x="4482660" y="3426378"/>
            <a:ext cx="63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 rot="5400000">
            <a:off x="6863256" y="3394846"/>
            <a:ext cx="63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 rot="5400000">
            <a:off x="9133490" y="3473673"/>
            <a:ext cx="63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 rot="5400000">
            <a:off x="2238704" y="5202626"/>
            <a:ext cx="63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 rot="5400000">
            <a:off x="4540469" y="5171095"/>
            <a:ext cx="63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 rot="5400000">
            <a:off x="6873765" y="5202626"/>
            <a:ext cx="63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 rot="5400000">
            <a:off x="9159764" y="5218392"/>
            <a:ext cx="63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 rot="5400000">
            <a:off x="3121572" y="3704900"/>
            <a:ext cx="825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previous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 rot="5400000">
            <a:off x="5486399" y="3720663"/>
            <a:ext cx="825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previous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 rot="5400000">
            <a:off x="7693573" y="3720662"/>
            <a:ext cx="825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previous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 rot="5400000">
            <a:off x="3163610" y="5481198"/>
            <a:ext cx="825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previous</a:t>
            </a:r>
            <a:endParaRPr lang="en-US" sz="1400" dirty="0"/>
          </a:p>
        </p:txBody>
      </p:sp>
      <p:sp>
        <p:nvSpPr>
          <p:cNvPr id="84" name="TextBox 83"/>
          <p:cNvSpPr txBox="1"/>
          <p:nvPr/>
        </p:nvSpPr>
        <p:spPr>
          <a:xfrm rot="5400000">
            <a:off x="5507484" y="5491704"/>
            <a:ext cx="825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previous</a:t>
            </a:r>
            <a:endParaRPr lang="en-US" sz="1400" dirty="0"/>
          </a:p>
        </p:txBody>
      </p:sp>
      <p:sp>
        <p:nvSpPr>
          <p:cNvPr id="85" name="TextBox 84"/>
          <p:cNvSpPr txBox="1"/>
          <p:nvPr/>
        </p:nvSpPr>
        <p:spPr>
          <a:xfrm rot="5400000">
            <a:off x="7788294" y="5533742"/>
            <a:ext cx="825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previous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 rot="5400000">
            <a:off x="851254" y="5486444"/>
            <a:ext cx="825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previous</a:t>
            </a:r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252234" y="3725919"/>
            <a:ext cx="63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04951" y="5554720"/>
            <a:ext cx="63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 rot="10800000">
            <a:off x="725215" y="3909848"/>
            <a:ext cx="320565" cy="5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10800000" flipV="1">
            <a:off x="677917" y="5628288"/>
            <a:ext cx="4572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vs. Linked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99D4-2671-4696-95E7-58E2A963B9A1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38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584723" cy="4937760"/>
          </a:xfrm>
        </p:spPr>
        <p:txBody>
          <a:bodyPr>
            <a:normAutofit fontScale="92500"/>
          </a:bodyPr>
          <a:lstStyle/>
          <a:p>
            <a:pPr fontAlgn="t"/>
            <a:r>
              <a:rPr lang="en-US" dirty="0"/>
              <a:t>Indexing (get/set)</a:t>
            </a:r>
          </a:p>
          <a:p>
            <a:pPr lvl="1" fontAlgn="t"/>
            <a:r>
              <a:rPr lang="en-US" dirty="0"/>
              <a:t>Access 3</a:t>
            </a:r>
            <a:r>
              <a:rPr lang="en-US" baseline="30000" dirty="0"/>
              <a:t>rd</a:t>
            </a:r>
            <a:r>
              <a:rPr lang="en-US" dirty="0"/>
              <a:t> index of array vs 3</a:t>
            </a:r>
            <a:r>
              <a:rPr lang="en-US" baseline="30000" dirty="0"/>
              <a:t>rd</a:t>
            </a:r>
            <a:r>
              <a:rPr lang="en-US" dirty="0"/>
              <a:t> node of list</a:t>
            </a:r>
          </a:p>
          <a:p>
            <a:pPr fontAlgn="t"/>
            <a:r>
              <a:rPr lang="en-US" dirty="0"/>
              <a:t>Searching</a:t>
            </a:r>
          </a:p>
          <a:p>
            <a:pPr lvl="1" fontAlgn="t"/>
            <a:r>
              <a:rPr lang="en-US" dirty="0"/>
              <a:t>If data is un ordered </a:t>
            </a:r>
          </a:p>
          <a:p>
            <a:pPr lvl="2" fontAlgn="t"/>
            <a:r>
              <a:rPr lang="en-US" dirty="0"/>
              <a:t>Search until found or end</a:t>
            </a:r>
          </a:p>
          <a:p>
            <a:pPr lvl="1" fontAlgn="t"/>
            <a:r>
              <a:rPr lang="en-US" dirty="0"/>
              <a:t>If data is ordered</a:t>
            </a:r>
          </a:p>
          <a:p>
            <a:pPr lvl="2" fontAlgn="t"/>
            <a:r>
              <a:rPr lang="en-US" dirty="0" err="1"/>
              <a:t>Array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Middle</a:t>
            </a:r>
            <a:r>
              <a:rPr lang="en-US" dirty="0"/>
              <a:t>, Lower, Upper index calculation is straight forward</a:t>
            </a:r>
          </a:p>
          <a:p>
            <a:pPr lvl="2" fontAlgn="t"/>
            <a:r>
              <a:rPr lang="en-US" dirty="0" err="1"/>
              <a:t>LinkedList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Can</a:t>
            </a:r>
            <a:r>
              <a:rPr lang="en-US" dirty="0"/>
              <a:t> we do binary search over linked </a:t>
            </a:r>
            <a:r>
              <a:rPr lang="en-US" dirty="0" smtClean="0"/>
              <a:t>list(it should be efficient than linear search)?</a:t>
            </a:r>
            <a:endParaRPr lang="en-US" dirty="0"/>
          </a:p>
          <a:p>
            <a:pPr fontAlgn="t"/>
            <a:r>
              <a:rPr lang="en-US" dirty="0"/>
              <a:t>Add/Delete </a:t>
            </a:r>
          </a:p>
          <a:p>
            <a:pPr lvl="1" fontAlgn="t"/>
            <a:r>
              <a:rPr lang="en-US" dirty="0"/>
              <a:t>Shifting vs. changing links</a:t>
            </a:r>
          </a:p>
          <a:p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371302" y="1224116"/>
            <a:ext cx="5206183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lang="en-US" dirty="0"/>
              <a:t>Memory allocation</a:t>
            </a:r>
          </a:p>
          <a:p>
            <a:pPr lvl="1" fontAlgn="t"/>
            <a:r>
              <a:rPr lang="en-US" dirty="0"/>
              <a:t>Static vs. dynamic</a:t>
            </a:r>
          </a:p>
          <a:p>
            <a:pPr lvl="1" fontAlgn="t"/>
            <a:r>
              <a:rPr lang="en-US" dirty="0"/>
              <a:t>Contiguous vs linked</a:t>
            </a:r>
          </a:p>
          <a:p>
            <a:pPr fontAlgn="t"/>
            <a:r>
              <a:rPr lang="en-US" dirty="0"/>
              <a:t>Space utilization</a:t>
            </a:r>
          </a:p>
          <a:p>
            <a:pPr lvl="1" fontAlgn="t"/>
            <a:r>
              <a:rPr lang="en-US" dirty="0"/>
              <a:t>Array is fixed whereas linked list can grow/shrink </a:t>
            </a:r>
          </a:p>
          <a:p>
            <a:pPr lvl="1" fontAlgn="t"/>
            <a:r>
              <a:rPr lang="en-US" dirty="0"/>
              <a:t>Single node vs single cell</a:t>
            </a:r>
          </a:p>
          <a:p>
            <a:pPr lvl="1" fontAlgn="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6798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Linked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E7BC-53F4-4AD4-9038-8A043F8BFE1F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size is not fixed, and no random access.</a:t>
            </a:r>
          </a:p>
          <a:p>
            <a:r>
              <a:rPr lang="en-US" dirty="0"/>
              <a:t>Few example:</a:t>
            </a:r>
          </a:p>
          <a:p>
            <a:pPr lvl="1"/>
            <a:r>
              <a:rPr lang="en-US" dirty="0"/>
              <a:t>Other data structures</a:t>
            </a:r>
          </a:p>
          <a:p>
            <a:pPr lvl="2"/>
            <a:r>
              <a:rPr lang="en-US" dirty="0"/>
              <a:t>Stack, queue, trees, skip list, graphs</a:t>
            </a:r>
          </a:p>
          <a:p>
            <a:pPr lvl="1"/>
            <a:r>
              <a:rPr lang="en-US" dirty="0"/>
              <a:t>Browser’s back button</a:t>
            </a:r>
          </a:p>
          <a:p>
            <a:pPr lvl="2"/>
            <a:r>
              <a:rPr lang="en-US" dirty="0"/>
              <a:t>To go to previous URLs</a:t>
            </a:r>
          </a:p>
          <a:p>
            <a:pPr lvl="1"/>
            <a:r>
              <a:rPr lang="en-US" dirty="0"/>
              <a:t>Card Game</a:t>
            </a:r>
          </a:p>
          <a:p>
            <a:pPr lvl="2"/>
            <a:r>
              <a:rPr lang="en-US" dirty="0"/>
              <a:t>Deck of cards, no random access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400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Data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4311-58D1-47DC-866D-023F4394A90D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whose size is not known and they can grow/shrink during use are created using dynamic memory allocation concept.</a:t>
            </a:r>
          </a:p>
          <a:p>
            <a:r>
              <a:rPr lang="en-US" dirty="0"/>
              <a:t>Dynamic Memory Allocation </a:t>
            </a:r>
          </a:p>
          <a:p>
            <a:pPr lvl="1"/>
            <a:r>
              <a:rPr lang="en-US" dirty="0"/>
              <a:t>A free block is allocated using </a:t>
            </a:r>
            <a:r>
              <a:rPr lang="en-US" b="1" dirty="0"/>
              <a:t>new</a:t>
            </a:r>
            <a:r>
              <a:rPr lang="en-US" dirty="0"/>
              <a:t> operator, size is not known until creation. A reference to that block is returned which needs to be stored in a compatible variable, which is a reference variable. See following where L is reference:</a:t>
            </a:r>
          </a:p>
          <a:p>
            <a:pPr marL="274320" lvl="1" indent="0">
              <a:buNone/>
            </a:pPr>
            <a:r>
              <a:rPr lang="en-US" dirty="0"/>
              <a:t>				List L = new List(5)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dirty="0"/>
              <a:t>How Data Structure will be made?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dirty="0"/>
              <a:t>If we need a linear list of 5 data elements then 5 blocks are created and every block is connected to each other by storing address of next block in previous block. Now this list of block is linked. 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dirty="0"/>
              <a:t>If we need another block, create and link with existing block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dirty="0"/>
              <a:t>If we need to delete, remove link</a:t>
            </a:r>
          </a:p>
          <a:p>
            <a:pPr marL="822960" lvl="3">
              <a:spcBef>
                <a:spcPts val="600"/>
              </a:spcBef>
              <a:buClr>
                <a:schemeClr val="accent1"/>
              </a:buClr>
            </a:pPr>
            <a:r>
              <a:rPr lang="en-US" dirty="0"/>
              <a:t>Make the block unreachable, Java’s garbage collector will mark it free automatically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dirty="0"/>
              <a:t>So size is actually increasing/decreasing whereas its not possible in arrays</a:t>
            </a:r>
          </a:p>
        </p:txBody>
      </p:sp>
    </p:spTree>
    <p:extLst>
      <p:ext uri="{BB962C8B-B14F-4D97-AF65-F5344CB8AC3E}">
        <p14:creationId xmlns:p14="http://schemas.microsoft.com/office/powerpoint/2010/main" xmlns="" val="40485926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7E42-667E-4332-A643-8DA6D9B84477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40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Find the middle of a given linked list</a:t>
            </a:r>
          </a:p>
          <a:p>
            <a:pPr lvl="1"/>
            <a:r>
              <a:rPr lang="en-US" dirty="0" smtClean="0"/>
              <a:t>Total/2</a:t>
            </a:r>
          </a:p>
          <a:p>
            <a:pPr lvl="1"/>
            <a:r>
              <a:rPr lang="en-US" dirty="0" smtClean="0"/>
              <a:t>Full n half pointer</a:t>
            </a:r>
          </a:p>
          <a:p>
            <a:pPr lvl="1"/>
            <a:r>
              <a:rPr lang="en-US" dirty="0" smtClean="0"/>
              <a:t>Odd pointer</a:t>
            </a:r>
          </a:p>
          <a:p>
            <a:r>
              <a:rPr lang="en-US" dirty="0" smtClean="0"/>
              <a:t>Nth node from the end of a Linked List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5184-EB62-4BD5-BDCA-860AD91B7FD4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 is a linear collection of homogenous data elements where each element is connected through a link.</a:t>
            </a:r>
          </a:p>
          <a:p>
            <a:r>
              <a:rPr lang="en-US" dirty="0"/>
              <a:t>A single element in linked list is normally called </a:t>
            </a:r>
            <a:r>
              <a:rPr lang="en-US" b="1" dirty="0"/>
              <a:t>Node</a:t>
            </a:r>
            <a:r>
              <a:rPr lang="en-US" dirty="0"/>
              <a:t>. Every node has two parts:</a:t>
            </a:r>
          </a:p>
          <a:p>
            <a:pPr lvl="1"/>
            <a:r>
              <a:rPr lang="en-US" dirty="0"/>
              <a:t>Data: actual information</a:t>
            </a:r>
          </a:p>
          <a:p>
            <a:pPr lvl="1"/>
            <a:r>
              <a:rPr lang="en-US" dirty="0"/>
              <a:t>Next Link- a reference to next node in memory</a:t>
            </a:r>
          </a:p>
          <a:p>
            <a:pPr lvl="1"/>
            <a:endParaRPr lang="en-US" dirty="0"/>
          </a:p>
          <a:p>
            <a:r>
              <a:rPr lang="en-US" dirty="0"/>
              <a:t>Linked list of integers with 3 nodes: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55975" y="2848924"/>
            <a:ext cx="941696" cy="60050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8788094" y="2848923"/>
            <a:ext cx="941696" cy="6005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64418" y="5127914"/>
            <a:ext cx="941696" cy="60050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07170" y="5127913"/>
            <a:ext cx="941696" cy="6005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1001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11330" y="5428164"/>
            <a:ext cx="1037228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864419" y="4896008"/>
            <a:ext cx="941696" cy="23190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1009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48558" y="5143836"/>
            <a:ext cx="941696" cy="60050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91310" y="5143835"/>
            <a:ext cx="941696" cy="6005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1011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395470" y="5444086"/>
            <a:ext cx="1037228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648559" y="4911930"/>
            <a:ext cx="941696" cy="23190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462318" y="5143836"/>
            <a:ext cx="941696" cy="60050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394437" y="5143835"/>
            <a:ext cx="941696" cy="6005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NULL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62319" y="4911930"/>
            <a:ext cx="941696" cy="23190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1011</a:t>
            </a:r>
          </a:p>
        </p:txBody>
      </p:sp>
    </p:spTree>
    <p:extLst>
      <p:ext uri="{BB962C8B-B14F-4D97-AF65-F5344CB8AC3E}">
        <p14:creationId xmlns:p14="http://schemas.microsoft.com/office/powerpoint/2010/main" xmlns="" val="421230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2C07-3111-4559-8702-3E800D6BAEFB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b="1" dirty="0"/>
              <a:t>Head or Start node </a:t>
            </a:r>
            <a:r>
              <a:rPr lang="en-US" dirty="0"/>
              <a:t>is a reference the first node of list.</a:t>
            </a:r>
          </a:p>
          <a:p>
            <a:pPr lvl="1"/>
            <a:r>
              <a:rPr lang="en-US" dirty="0"/>
              <a:t>Because all nodes are connected through links, so if we have first node, any other node can be accessed by traversing the list. </a:t>
            </a:r>
          </a:p>
          <a:p>
            <a:pPr lvl="1"/>
            <a:r>
              <a:rPr lang="en-US" u="sng" dirty="0"/>
              <a:t>If head is </a:t>
            </a:r>
            <a:r>
              <a:rPr lang="en-US" b="1" u="sng" dirty="0"/>
              <a:t>NULL</a:t>
            </a:r>
            <a:r>
              <a:rPr lang="en-US" u="sng" dirty="0"/>
              <a:t>, it means list is empty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Tail or last node </a:t>
            </a:r>
            <a:r>
              <a:rPr lang="en-US" dirty="0"/>
              <a:t>is a node of list whose next link will be null, as any other node would have a link for it’s next node.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u="sng" dirty="0"/>
          </a:p>
          <a:p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697320" y="1934253"/>
            <a:ext cx="1037228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152937" y="1652658"/>
            <a:ext cx="1242263" cy="24689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Head/Start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34548" y="1634003"/>
            <a:ext cx="941696" cy="60050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76244" y="1634002"/>
            <a:ext cx="941696" cy="6005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1001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481460" y="1934253"/>
            <a:ext cx="1037228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734549" y="1402097"/>
            <a:ext cx="941696" cy="23190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18688" y="1649925"/>
            <a:ext cx="941696" cy="60050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54719" y="1649924"/>
            <a:ext cx="941696" cy="6005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1011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265600" y="1950175"/>
            <a:ext cx="1037228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518689" y="1418019"/>
            <a:ext cx="941696" cy="23190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332448" y="1649925"/>
            <a:ext cx="941696" cy="60050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268479" y="1649924"/>
            <a:ext cx="941696" cy="6005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NULL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332449" y="1418019"/>
            <a:ext cx="941696" cy="23190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1011</a:t>
            </a:r>
          </a:p>
        </p:txBody>
      </p:sp>
    </p:spTree>
    <p:extLst>
      <p:ext uri="{BB962C8B-B14F-4D97-AF65-F5344CB8AC3E}">
        <p14:creationId xmlns:p14="http://schemas.microsoft.com/office/powerpoint/2010/main" xmlns="" val="72346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Node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77AF-DDCF-4599-9F64-9C643E2ACDE4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Node can be represented using either structure or class</a:t>
            </a:r>
          </a:p>
          <a:p>
            <a:pPr lvl="8"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Node Operations: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latin typeface="Arial" charset="0"/>
                <a:cs typeface="Arial" charset="0"/>
              </a:rPr>
              <a:t>Constructing a new node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latin typeface="Arial" charset="0"/>
                <a:cs typeface="Arial" charset="0"/>
              </a:rPr>
              <a:t>Accessing the data value</a:t>
            </a:r>
          </a:p>
          <a:p>
            <a:pPr lvl="1">
              <a:lnSpc>
                <a:spcPct val="20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 lvl="1">
              <a:lnSpc>
                <a:spcPct val="20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Accessing </a:t>
            </a:r>
            <a:r>
              <a:rPr lang="en-US" dirty="0">
                <a:latin typeface="Arial" charset="0"/>
                <a:cs typeface="Arial" charset="0"/>
              </a:rPr>
              <a:t>the next pointer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64472" y="1877306"/>
            <a:ext cx="1838965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Node{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Node* 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9984" y="1845774"/>
            <a:ext cx="1701107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Node{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 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54114" y="3637340"/>
            <a:ext cx="252985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Node* node=new Node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22066" y="3653104"/>
            <a:ext cx="2653290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 node=new Node()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4114" y="4150685"/>
            <a:ext cx="141897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node-&gt;data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5128" y="4508937"/>
            <a:ext cx="1295547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node.data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27907" y="5639606"/>
            <a:ext cx="141897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node-&gt;next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69735" y="5608075"/>
            <a:ext cx="1295547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node.next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868565" y="4240023"/>
            <a:ext cx="1912704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node.getData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894842" y="4770796"/>
            <a:ext cx="1912704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node.setData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942137" y="5401416"/>
            <a:ext cx="1912704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node.getNext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79750" y="5932189"/>
            <a:ext cx="1912704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node.SetNext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477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examples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2290-03AF-4934-B5D3-1BF577410E05}" type="datetime1">
              <a:rPr lang="en-GB" smtClean="0"/>
              <a:pPr/>
              <a:t>22/02/2018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Node can have individual data members or other objects as well.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7205" y="2004536"/>
            <a:ext cx="26563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Student</a:t>
            </a:r>
            <a:r>
              <a:rPr lang="en-US" sz="2000" dirty="0"/>
              <a:t>{</a:t>
            </a:r>
          </a:p>
          <a:p>
            <a:r>
              <a:rPr lang="en-US" sz="2000" dirty="0">
                <a:solidFill>
                  <a:srgbClr val="0070C0"/>
                </a:solidFill>
              </a:rPr>
              <a:t>private</a:t>
            </a:r>
            <a:r>
              <a:rPr lang="en-US" sz="2000" dirty="0"/>
              <a:t> String name;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private</a:t>
            </a:r>
            <a:r>
              <a:rPr lang="en-US" sz="2000" dirty="0"/>
              <a:t> float </a:t>
            </a:r>
            <a:r>
              <a:rPr lang="en-US" sz="2000" dirty="0" err="1"/>
              <a:t>gpa</a:t>
            </a:r>
            <a:r>
              <a:rPr lang="en-US" sz="2000" dirty="0"/>
              <a:t>;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private</a:t>
            </a:r>
            <a:r>
              <a:rPr lang="en-US" sz="2000" dirty="0">
                <a:solidFill>
                  <a:srgbClr val="C00000"/>
                </a:solidFill>
              </a:rPr>
              <a:t> Student</a:t>
            </a:r>
            <a:r>
              <a:rPr lang="en-US" sz="2000" dirty="0"/>
              <a:t> next;</a:t>
            </a:r>
          </a:p>
          <a:p>
            <a:endParaRPr lang="en-US" sz="2000" dirty="0"/>
          </a:p>
          <a:p>
            <a:r>
              <a:rPr lang="en-US" sz="2000" dirty="0"/>
              <a:t>//rest of the methods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69087" y="2004536"/>
            <a:ext cx="26563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Book</a:t>
            </a:r>
            <a:r>
              <a:rPr lang="en-US" sz="2000" dirty="0"/>
              <a:t>{</a:t>
            </a:r>
          </a:p>
          <a:p>
            <a:r>
              <a:rPr lang="en-US" sz="2000" dirty="0">
                <a:solidFill>
                  <a:srgbClr val="0070C0"/>
                </a:solidFill>
              </a:rPr>
              <a:t>private</a:t>
            </a:r>
            <a:r>
              <a:rPr lang="en-US" sz="2000" dirty="0"/>
              <a:t> String title;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private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Author</a:t>
            </a:r>
            <a:r>
              <a:rPr lang="en-US" sz="2000" dirty="0"/>
              <a:t> author; 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private</a:t>
            </a:r>
            <a:r>
              <a:rPr lang="en-US" sz="2000" dirty="0">
                <a:solidFill>
                  <a:srgbClr val="C00000"/>
                </a:solidFill>
              </a:rPr>
              <a:t> Book</a:t>
            </a:r>
            <a:r>
              <a:rPr lang="en-US" sz="2000" dirty="0"/>
              <a:t> next;</a:t>
            </a:r>
          </a:p>
          <a:p>
            <a:endParaRPr lang="en-US" sz="2000" dirty="0"/>
          </a:p>
          <a:p>
            <a:r>
              <a:rPr lang="en-US" sz="2000" dirty="0"/>
              <a:t>//rest of the methods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64492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Operations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C90C-A627-43BE-BD90-52CE80A73B02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Saba Anwar, Reviewed and Edited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Traversal</a:t>
            </a:r>
          </a:p>
          <a:p>
            <a:pPr lvl="1"/>
            <a:r>
              <a:rPr lang="en-US" dirty="0"/>
              <a:t>Search, print, update etc.</a:t>
            </a:r>
          </a:p>
          <a:p>
            <a:r>
              <a:rPr lang="en-US" dirty="0"/>
              <a:t>Insertion</a:t>
            </a:r>
          </a:p>
          <a:p>
            <a:r>
              <a:rPr lang="en-US" dirty="0"/>
              <a:t>Deletion</a:t>
            </a:r>
          </a:p>
        </p:txBody>
      </p:sp>
    </p:spTree>
    <p:extLst>
      <p:ext uri="{BB962C8B-B14F-4D97-AF65-F5344CB8AC3E}">
        <p14:creationId xmlns:p14="http://schemas.microsoft.com/office/powerpoint/2010/main" xmlns="" val="1364286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00000"/>
      </a:accent1>
      <a:accent2>
        <a:srgbClr val="0070C0"/>
      </a:accent2>
      <a:accent3>
        <a:srgbClr val="279D57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43146</TotalTime>
  <Words>2860</Words>
  <Application>Microsoft Office PowerPoint</Application>
  <PresentationFormat>Custom</PresentationFormat>
  <Paragraphs>1073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Origin</vt:lpstr>
      <vt:lpstr>Linked List</vt:lpstr>
      <vt:lpstr>Outline</vt:lpstr>
      <vt:lpstr>Limitations of Arrays</vt:lpstr>
      <vt:lpstr>Dynamic Data Structure</vt:lpstr>
      <vt:lpstr>Linked List</vt:lpstr>
      <vt:lpstr>Linked List</vt:lpstr>
      <vt:lpstr>Node</vt:lpstr>
      <vt:lpstr>Node examples</vt:lpstr>
      <vt:lpstr>Linked List Operations</vt:lpstr>
      <vt:lpstr>Search      Print</vt:lpstr>
      <vt:lpstr>Insertion</vt:lpstr>
      <vt:lpstr>Insertion at Start    Insertion at End </vt:lpstr>
      <vt:lpstr>Insertion at Start</vt:lpstr>
      <vt:lpstr>Insertion at Location</vt:lpstr>
      <vt:lpstr>Insertion at Location</vt:lpstr>
      <vt:lpstr>Deletion</vt:lpstr>
      <vt:lpstr>Deletion</vt:lpstr>
      <vt:lpstr>Deletion</vt:lpstr>
      <vt:lpstr>Deletion at Location</vt:lpstr>
      <vt:lpstr>Deletion at Location</vt:lpstr>
      <vt:lpstr>Tail Node </vt:lpstr>
      <vt:lpstr>Types of Linked List</vt:lpstr>
      <vt:lpstr>Doubly Linked List</vt:lpstr>
      <vt:lpstr>Insertion at Start</vt:lpstr>
      <vt:lpstr>Insertion at End</vt:lpstr>
      <vt:lpstr>Insertion at Location</vt:lpstr>
      <vt:lpstr>Insertion at Location</vt:lpstr>
      <vt:lpstr>Deletion at Start</vt:lpstr>
      <vt:lpstr>Deletion at End</vt:lpstr>
      <vt:lpstr>Deletion at Location</vt:lpstr>
      <vt:lpstr>Deletion at Location</vt:lpstr>
      <vt:lpstr>Circular Linked List</vt:lpstr>
      <vt:lpstr>Circular Linked List</vt:lpstr>
      <vt:lpstr>Equivalence Testing with linked list</vt:lpstr>
      <vt:lpstr>Removing Duplicates</vt:lpstr>
      <vt:lpstr>Cloning a Linked List</vt:lpstr>
      <vt:lpstr>Reversing a doubly linked List</vt:lpstr>
      <vt:lpstr>Array vs. Linked List</vt:lpstr>
      <vt:lpstr>Applications of Linked List</vt:lpstr>
      <vt:lpstr>Slide 40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 Anwar</dc:creator>
  <cp:lastModifiedBy>abc</cp:lastModifiedBy>
  <cp:revision>816</cp:revision>
  <dcterms:created xsi:type="dcterms:W3CDTF">2014-08-15T08:02:42Z</dcterms:created>
  <dcterms:modified xsi:type="dcterms:W3CDTF">2018-02-22T06:01:04Z</dcterms:modified>
</cp:coreProperties>
</file>