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09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9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0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87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5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2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4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8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EC4D39-3A53-4EB2-9A3D-C8D1A22A21F0}" type="datetimeFigureOut">
              <a:rPr lang="tr-TR" smtClean="0"/>
              <a:t>15.06.2022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EB32FF-F3F5-4D6F-9264-184B8C09A1C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MSIPCMContentMarking" descr="{&quot;HashCode&quot;:-19759325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11D1808-0B4F-4392-B621-C838DCC33231}"/>
              </a:ext>
            </a:extLst>
          </p:cNvPr>
          <p:cNvSpPr txBox="1"/>
          <p:nvPr userDrawn="1"/>
        </p:nvSpPr>
        <p:spPr>
          <a:xfrm>
            <a:off x="0" y="6595656"/>
            <a:ext cx="160971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tr-TR" sz="1000">
                <a:solidFill>
                  <a:srgbClr val="000000"/>
                </a:solidFill>
                <a:latin typeface="Calibri" panose="020F0502020204030204" pitchFamily="34" charset="0"/>
              </a:rPr>
              <a:t>Kişisel Veri-Personal Data</a:t>
            </a:r>
          </a:p>
        </p:txBody>
      </p:sp>
    </p:spTree>
    <p:extLst>
      <p:ext uri="{BB962C8B-B14F-4D97-AF65-F5344CB8AC3E}">
        <p14:creationId xmlns:p14="http://schemas.microsoft.com/office/powerpoint/2010/main" val="37336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B2D5-B3F2-41E8-A3F9-B3DD1E300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2648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Ball and Beam Fuzzy Controller System</a:t>
            </a:r>
            <a:endParaRPr lang="tr-T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EEB-DCC0-42E0-B6C9-065D4B8C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904382"/>
            <a:ext cx="8791575" cy="3097315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         KON426 – Intelligent Control Systems</a:t>
            </a:r>
          </a:p>
          <a:p>
            <a:pPr algn="l"/>
            <a:r>
              <a:rPr lang="en-US" sz="7200" dirty="0">
                <a:solidFill>
                  <a:schemeClr val="bg1"/>
                </a:solidFill>
              </a:rPr>
              <a:t>Prepared by: </a:t>
            </a:r>
          </a:p>
          <a:p>
            <a:pPr algn="l"/>
            <a:r>
              <a:rPr lang="en-US" sz="7200" dirty="0">
                <a:solidFill>
                  <a:schemeClr val="bg1"/>
                </a:solidFill>
              </a:rPr>
              <a:t>Mehmet Ali Arslan – 040170402</a:t>
            </a:r>
          </a:p>
          <a:p>
            <a:pPr algn="l"/>
            <a:r>
              <a:rPr lang="en-US" sz="7200" dirty="0" err="1">
                <a:solidFill>
                  <a:schemeClr val="bg1"/>
                </a:solidFill>
              </a:rPr>
              <a:t>Eymen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Koşar</a:t>
            </a:r>
            <a:r>
              <a:rPr lang="en-US" sz="7200" dirty="0">
                <a:solidFill>
                  <a:schemeClr val="bg1"/>
                </a:solidFill>
              </a:rPr>
              <a:t> – </a:t>
            </a:r>
            <a:r>
              <a:rPr lang="en-US" sz="7200" dirty="0" smtClean="0">
                <a:solidFill>
                  <a:schemeClr val="bg1"/>
                </a:solidFill>
              </a:rPr>
              <a:t>040170</a:t>
            </a:r>
            <a:r>
              <a:rPr lang="tr-TR" sz="7200" dirty="0" smtClean="0">
                <a:solidFill>
                  <a:schemeClr val="bg1"/>
                </a:solidFill>
              </a:rPr>
              <a:t>452</a:t>
            </a:r>
          </a:p>
          <a:p>
            <a:pPr algn="l"/>
            <a:r>
              <a:rPr lang="en-US" sz="7200" dirty="0">
                <a:solidFill>
                  <a:schemeClr val="bg1"/>
                </a:solidFill>
              </a:rPr>
              <a:t>Oktay Mutlu – 040170439</a:t>
            </a:r>
          </a:p>
          <a:p>
            <a:pPr algn="l"/>
            <a:r>
              <a:rPr lang="en-US" sz="7200" dirty="0" err="1">
                <a:solidFill>
                  <a:schemeClr val="bg1"/>
                </a:solidFill>
              </a:rPr>
              <a:t>Eray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Aybek</a:t>
            </a:r>
            <a:r>
              <a:rPr lang="en-US" sz="7200" dirty="0">
                <a:solidFill>
                  <a:schemeClr val="bg1"/>
                </a:solidFill>
              </a:rPr>
              <a:t> – 040170413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97A43-3B76-407E-9A95-99A5F6C83768}"/>
              </a:ext>
            </a:extLst>
          </p:cNvPr>
          <p:cNvSpPr txBox="1"/>
          <p:nvPr/>
        </p:nvSpPr>
        <p:spPr>
          <a:xfrm>
            <a:off x="6612194" y="4229361"/>
            <a:ext cx="52307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Lecturer: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Assoc. Prof. Dr. </a:t>
            </a:r>
            <a:r>
              <a:rPr lang="en-US" sz="2800" dirty="0" err="1">
                <a:solidFill>
                  <a:schemeClr val="bg1"/>
                </a:solidFill>
              </a:rPr>
              <a:t>Gülay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Öke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Günel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RA : </a:t>
            </a:r>
            <a:r>
              <a:rPr lang="en-US" sz="2800" dirty="0" err="1">
                <a:solidFill>
                  <a:schemeClr val="bg1"/>
                </a:solidFill>
              </a:rPr>
              <a:t>Gökçen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Devlet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Şen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F9D7-8533-4642-9975-CCD19B40CB80}"/>
              </a:ext>
            </a:extLst>
          </p:cNvPr>
          <p:cNvSpPr txBox="1"/>
          <p:nvPr/>
        </p:nvSpPr>
        <p:spPr>
          <a:xfrm>
            <a:off x="4694133" y="6105831"/>
            <a:ext cx="315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Spring – 2022</a:t>
            </a:r>
            <a:endParaRPr lang="tr-TR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60975-E1E7-421D-BCE1-0CAC36FE7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471" y="132736"/>
                <a:ext cx="11636477" cy="6563032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𝑙𝑐𝑜𝑠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tr-T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Finally, if we solve these equations for our states, we get our states’ derivatives as this:</a:t>
                </a:r>
                <a:endParaRPr lang="tr-T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60975-E1E7-421D-BCE1-0CAC36FE7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471" y="132736"/>
                <a:ext cx="11636477" cy="6563032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2AAADED-6F42-4E43-9682-5EFC1484895C}"/>
              </a:ext>
            </a:extLst>
          </p:cNvPr>
          <p:cNvSpPr/>
          <p:nvPr/>
        </p:nvSpPr>
        <p:spPr>
          <a:xfrm>
            <a:off x="1017638" y="162232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3BA5DE-A81F-4BB8-9D0F-C3303F5B84C1}"/>
              </a:ext>
            </a:extLst>
          </p:cNvPr>
          <p:cNvSpPr/>
          <p:nvPr/>
        </p:nvSpPr>
        <p:spPr>
          <a:xfrm>
            <a:off x="3057831" y="634179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5D47A16-61D7-47EA-9F30-7B5DAD2EBEBD}"/>
              </a:ext>
            </a:extLst>
          </p:cNvPr>
          <p:cNvSpPr/>
          <p:nvPr/>
        </p:nvSpPr>
        <p:spPr>
          <a:xfrm>
            <a:off x="3559277" y="634179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7069BA-4C5A-4ED5-B72D-677F4CD2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0" y="2208938"/>
            <a:ext cx="9677079" cy="780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236CC8-F849-49C9-9CAC-CF5F7B88ACA6}"/>
                  </a:ext>
                </a:extLst>
              </p:cNvPr>
              <p:cNvSpPr txBox="1"/>
              <p:nvPr/>
            </p:nvSpPr>
            <p:spPr>
              <a:xfrm>
                <a:off x="3049229" y="3244334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236CC8-F849-49C9-9CAC-CF5F7B88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3244334"/>
                <a:ext cx="6098458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Resim 14">
            <a:extLst>
              <a:ext uri="{FF2B5EF4-FFF2-40B4-BE49-F238E27FC236}">
                <a16:creationId xmlns:a16="http://schemas.microsoft.com/office/drawing/2014/main" id="{671D0178-4044-4F45-93F1-7A06E76F7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18" y="3899638"/>
            <a:ext cx="6413885" cy="229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4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5FF0-4E4C-4186-BB5D-00A5C0D8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8" y="189811"/>
            <a:ext cx="11765083" cy="650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Control </a:t>
            </a:r>
            <a:r>
              <a:rPr lang="tr-TR" sz="2400" dirty="0" err="1" smtClean="0"/>
              <a:t>Method</a:t>
            </a:r>
            <a:endParaRPr lang="tr-TR" sz="2400" dirty="0" smtClean="0"/>
          </a:p>
          <a:p>
            <a:pPr marL="0" indent="0">
              <a:buNone/>
            </a:pPr>
            <a:r>
              <a:rPr lang="tr-TR" dirty="0"/>
              <a:t>Since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is </a:t>
            </a:r>
            <a:r>
              <a:rPr lang="tr-TR" dirty="0" err="1"/>
              <a:t>controlling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inference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conventional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behaviour</a:t>
            </a:r>
            <a:r>
              <a:rPr lang="tr-TR" dirty="0"/>
              <a:t>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excessively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step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stated</a:t>
            </a:r>
            <a:r>
              <a:rPr lang="tr-TR" dirty="0"/>
              <a:t> </a:t>
            </a:r>
            <a:r>
              <a:rPr lang="tr-TR" dirty="0" err="1"/>
              <a:t>nonlinear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> of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since it is not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</a:t>
            </a:r>
            <a:r>
              <a:rPr lang="tr-TR" dirty="0" err="1"/>
              <a:t>handle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first</a:t>
            </a:r>
            <a:r>
              <a:rPr lang="tr-TR"/>
              <a:t> </a:t>
            </a:r>
            <a:r>
              <a:rPr lang="tr-TR" smtClean="0"/>
              <a:t>40 </a:t>
            </a:r>
            <a:r>
              <a:rPr lang="tr-TR" dirty="0" err="1"/>
              <a:t>seconds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it </a:t>
            </a:r>
            <a:r>
              <a:rPr lang="tr-TR" dirty="0" err="1"/>
              <a:t>goes</a:t>
            </a:r>
            <a:r>
              <a:rPr lang="tr-TR" dirty="0"/>
              <a:t> </a:t>
            </a:r>
            <a:r>
              <a:rPr lang="tr-TR" dirty="0" err="1"/>
              <a:t>unstable</a:t>
            </a:r>
            <a:r>
              <a:rPr lang="tr-TR"/>
              <a:t>. 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4585041" y="6044184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Beam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angle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plot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for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step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input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</a:endParaRP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3245" y="3054096"/>
            <a:ext cx="5910306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8289" y="327723"/>
            <a:ext cx="9595422" cy="528669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993501" y="5614416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Block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diagram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for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state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feedback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controller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13360" y="105920"/>
            <a:ext cx="11701272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ea typeface="Calibri" panose="020F0502020204030204" pitchFamily="34" charset="0"/>
              </a:rPr>
              <a:t>This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design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gained</a:t>
            </a:r>
            <a:r>
              <a:rPr lang="tr-TR" dirty="0">
                <a:ea typeface="Calibri" panose="020F0502020204030204" pitchFamily="34" charset="0"/>
              </a:rPr>
              <a:t> us a </a:t>
            </a:r>
            <a:r>
              <a:rPr lang="tr-TR" dirty="0" err="1">
                <a:ea typeface="Calibri" panose="020F0502020204030204" pitchFamily="34" charset="0"/>
              </a:rPr>
              <a:t>experience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that</a:t>
            </a:r>
            <a:r>
              <a:rPr lang="tr-TR" dirty="0">
                <a:ea typeface="Calibri" panose="020F0502020204030204" pitchFamily="34" charset="0"/>
              </a:rPr>
              <a:t> how </a:t>
            </a:r>
            <a:r>
              <a:rPr lang="tr-TR" dirty="0" err="1">
                <a:ea typeface="Calibri" panose="020F0502020204030204" pitchFamily="34" charset="0"/>
              </a:rPr>
              <a:t>system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behaves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while</a:t>
            </a:r>
            <a:r>
              <a:rPr lang="tr-TR" dirty="0">
                <a:ea typeface="Calibri" panose="020F0502020204030204" pitchFamily="34" charset="0"/>
              </a:rPr>
              <a:t> it is </a:t>
            </a:r>
            <a:r>
              <a:rPr lang="tr-TR" dirty="0" err="1">
                <a:ea typeface="Calibri" panose="020F0502020204030204" pitchFamily="34" charset="0"/>
              </a:rPr>
              <a:t>stable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and</a:t>
            </a:r>
            <a:r>
              <a:rPr lang="tr-TR" dirty="0">
                <a:ea typeface="Calibri" panose="020F0502020204030204" pitchFamily="34" charset="0"/>
              </a:rPr>
              <a:t> how it </a:t>
            </a:r>
            <a:r>
              <a:rPr lang="tr-TR" dirty="0" err="1">
                <a:ea typeface="Calibri" panose="020F0502020204030204" pitchFamily="34" charset="0"/>
              </a:rPr>
              <a:t>behaves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when</a:t>
            </a:r>
            <a:r>
              <a:rPr lang="tr-TR" dirty="0">
                <a:ea typeface="Calibri" panose="020F0502020204030204" pitchFamily="34" charset="0"/>
              </a:rPr>
              <a:t> it is </a:t>
            </a:r>
            <a:r>
              <a:rPr lang="tr-TR" dirty="0" err="1">
                <a:ea typeface="Calibri" panose="020F0502020204030204" pitchFamily="34" charset="0"/>
              </a:rPr>
              <a:t>unstable</a:t>
            </a:r>
            <a:r>
              <a:rPr lang="tr-TR" dirty="0">
                <a:ea typeface="Calibri" panose="020F0502020204030204" pitchFamily="34" charset="0"/>
              </a:rPr>
              <a:t>. </a:t>
            </a:r>
            <a:r>
              <a:rPr lang="tr-TR" dirty="0" err="1">
                <a:ea typeface="Calibri" panose="020F0502020204030204" pitchFamily="34" charset="0"/>
              </a:rPr>
              <a:t>It</a:t>
            </a:r>
            <a:r>
              <a:rPr lang="tr-TR" dirty="0">
                <a:ea typeface="Calibri" panose="020F0502020204030204" pitchFamily="34" charset="0"/>
              </a:rPr>
              <a:t> is </a:t>
            </a:r>
            <a:r>
              <a:rPr lang="tr-TR" dirty="0" err="1">
                <a:ea typeface="Calibri" panose="020F0502020204030204" pitchFamily="34" charset="0"/>
              </a:rPr>
              <a:t>important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to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experience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that</a:t>
            </a:r>
            <a:r>
              <a:rPr lang="tr-TR" dirty="0">
                <a:ea typeface="Calibri" panose="020F0502020204030204" pitchFamily="34" charset="0"/>
              </a:rPr>
              <a:t> how </a:t>
            </a:r>
            <a:r>
              <a:rPr lang="tr-TR" dirty="0" err="1">
                <a:ea typeface="Calibri" panose="020F0502020204030204" pitchFamily="34" charset="0"/>
              </a:rPr>
              <a:t>system</a:t>
            </a:r>
            <a:r>
              <a:rPr lang="tr-TR" dirty="0">
                <a:ea typeface="Calibri" panose="020F0502020204030204" pitchFamily="34" charset="0"/>
              </a:rPr>
              <a:t> is </a:t>
            </a:r>
            <a:r>
              <a:rPr lang="tr-TR" dirty="0" err="1">
                <a:ea typeface="Calibri" panose="020F0502020204030204" pitchFamily="34" charset="0"/>
              </a:rPr>
              <a:t>behaving</a:t>
            </a:r>
            <a:r>
              <a:rPr lang="tr-TR" dirty="0">
                <a:ea typeface="Calibri" panose="020F0502020204030204" pitchFamily="34" charset="0"/>
              </a:rPr>
              <a:t> in </a:t>
            </a:r>
            <a:r>
              <a:rPr lang="tr-TR" dirty="0" err="1">
                <a:ea typeface="Calibri" panose="020F0502020204030204" pitchFamily="34" charset="0"/>
              </a:rPr>
              <a:t>corresponding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circumstaces</a:t>
            </a:r>
            <a:r>
              <a:rPr lang="tr-TR" dirty="0">
                <a:ea typeface="Calibri" panose="020F0502020204030204" pitchFamily="34" charset="0"/>
              </a:rPr>
              <a:t>. </a:t>
            </a:r>
            <a:r>
              <a:rPr lang="tr-TR" dirty="0" err="1">
                <a:ea typeface="Calibri" panose="020F0502020204030204" pitchFamily="34" charset="0"/>
              </a:rPr>
              <a:t>Because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will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use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this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gained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experience</a:t>
            </a:r>
            <a:r>
              <a:rPr lang="tr-TR" dirty="0">
                <a:ea typeface="Calibri" panose="020F0502020204030204" pitchFamily="34" charset="0"/>
              </a:rPr>
              <a:t> in </a:t>
            </a:r>
            <a:r>
              <a:rPr lang="tr-TR" dirty="0" err="1">
                <a:ea typeface="Calibri" panose="020F0502020204030204" pitchFamily="34" charset="0"/>
              </a:rPr>
              <a:t>fuzzy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designing</a:t>
            </a:r>
            <a:r>
              <a:rPr lang="tr-TR" dirty="0"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ea typeface="Calibri" panose="020F0502020204030204" pitchFamily="34" charset="0"/>
              </a:rPr>
              <a:t>For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fuzzy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design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decided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design</a:t>
            </a:r>
            <a:r>
              <a:rPr lang="tr-TR" dirty="0">
                <a:ea typeface="Calibri" panose="020F0502020204030204" pitchFamily="34" charset="0"/>
              </a:rPr>
              <a:t> it </a:t>
            </a:r>
            <a:r>
              <a:rPr lang="tr-TR" dirty="0" err="1">
                <a:ea typeface="Calibri" panose="020F0502020204030204" pitchFamily="34" charset="0"/>
              </a:rPr>
              <a:t>with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two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inputs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which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are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ball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position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and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ball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velocity</a:t>
            </a:r>
            <a:r>
              <a:rPr lang="tr-TR" dirty="0">
                <a:ea typeface="Calibri" panose="020F0502020204030204" pitchFamily="34" charset="0"/>
              </a:rPr>
              <a:t>. </a:t>
            </a:r>
            <a:r>
              <a:rPr lang="tr-TR" dirty="0" err="1">
                <a:ea typeface="Calibri" panose="020F0502020204030204" pitchFamily="34" charset="0"/>
              </a:rPr>
              <a:t>You</a:t>
            </a:r>
            <a:r>
              <a:rPr lang="tr-TR" dirty="0">
                <a:ea typeface="Calibri" panose="020F0502020204030204" pitchFamily="34" charset="0"/>
              </a:rPr>
              <a:t> can </a:t>
            </a:r>
            <a:r>
              <a:rPr lang="tr-TR" dirty="0" err="1">
                <a:ea typeface="Calibri" panose="020F0502020204030204" pitchFamily="34" charset="0"/>
              </a:rPr>
              <a:t>see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below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the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membership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functions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for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each</a:t>
            </a:r>
            <a:r>
              <a:rPr lang="tr-TR" dirty="0">
                <a:ea typeface="Calibri" panose="020F050202020403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</a:rPr>
              <a:t>input</a:t>
            </a:r>
            <a:r>
              <a:rPr lang="tr-TR" dirty="0">
                <a:ea typeface="Calibri" panose="020F0502020204030204" pitchFamily="34" charset="0"/>
              </a:rPr>
              <a:t>. </a:t>
            </a: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5204" y="2378337"/>
            <a:ext cx="6577584" cy="3693279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215092" y="6071616"/>
            <a:ext cx="369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Membership function for ball position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48" y="272922"/>
            <a:ext cx="11295888" cy="587184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335488" y="6144767"/>
            <a:ext cx="366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Membership function for ball </a:t>
            </a:r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velocity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3736" y="169164"/>
            <a:ext cx="11859768" cy="6524244"/>
          </a:xfrm>
        </p:spPr>
        <p:txBody>
          <a:bodyPr/>
          <a:lstStyle/>
          <a:p>
            <a:endParaRPr lang="tr-TR" dirty="0" smtClean="0"/>
          </a:p>
          <a:p>
            <a:r>
              <a:rPr lang="tr-TR" sz="2000" dirty="0" smtClean="0"/>
              <a:t>At </a:t>
            </a:r>
            <a:r>
              <a:rPr lang="tr-TR" sz="2000" dirty="0" err="1" smtClean="0"/>
              <a:t>this</a:t>
            </a:r>
            <a:r>
              <a:rPr lang="tr-TR" sz="2000" dirty="0" smtClean="0"/>
              <a:t> </a:t>
            </a:r>
            <a:r>
              <a:rPr lang="tr-TR" sz="2000" dirty="0" err="1" smtClean="0"/>
              <a:t>point</a:t>
            </a:r>
            <a:r>
              <a:rPr lang="tr-TR" sz="2000" dirty="0" smtClean="0"/>
              <a:t>, </a:t>
            </a:r>
            <a:r>
              <a:rPr lang="tr-TR" sz="2000" dirty="0" err="1" smtClean="0"/>
              <a:t>there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9 </a:t>
            </a:r>
            <a:r>
              <a:rPr lang="tr-TR" sz="2000" dirty="0" err="1"/>
              <a:t>rules</a:t>
            </a:r>
            <a:r>
              <a:rPr lang="tr-TR" sz="2000" dirty="0"/>
              <a:t> as </a:t>
            </a:r>
            <a:r>
              <a:rPr lang="tr-TR" sz="2000" dirty="0" err="1" smtClean="0"/>
              <a:t>expected</a:t>
            </a:r>
            <a:r>
              <a:rPr lang="tr-TR" sz="2000" dirty="0" smtClean="0"/>
              <a:t>:</a:t>
            </a: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zero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zero</a:t>
            </a:r>
            <a:r>
              <a:rPr lang="tr-TR" sz="1800" dirty="0" smtClean="0">
                <a:solidFill>
                  <a:schemeClr val="tx1"/>
                </a:solidFill>
              </a:rPr>
              <a:t>;</a:t>
            </a:r>
            <a:r>
              <a:rPr lang="tr-TR" sz="1800" dirty="0" smtClean="0"/>
              <a:t>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zero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zero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negative</a:t>
            </a:r>
            <a:r>
              <a:rPr lang="tr-TR" sz="1800" dirty="0" smtClean="0">
                <a:solidFill>
                  <a:schemeClr val="tx1"/>
                </a:solidFill>
              </a:rPr>
              <a:t>;</a:t>
            </a:r>
            <a:r>
              <a:rPr lang="tr-TR" sz="1800" dirty="0" smtClean="0"/>
              <a:t>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positive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zero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positive</a:t>
            </a:r>
            <a:r>
              <a:rPr lang="tr-TR" sz="1800" dirty="0" smtClean="0">
                <a:solidFill>
                  <a:schemeClr val="tx1"/>
                </a:solidFill>
              </a:rPr>
              <a:t>; </a:t>
            </a:r>
            <a:r>
              <a:rPr lang="tr-TR" sz="1800" dirty="0" err="1" smtClean="0"/>
              <a:t>then</a:t>
            </a:r>
            <a:r>
              <a:rPr lang="tr-TR" sz="1800" dirty="0" smtClean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negative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negative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zero</a:t>
            </a:r>
            <a:r>
              <a:rPr lang="tr-TR" sz="1800" dirty="0" smtClean="0">
                <a:solidFill>
                  <a:schemeClr val="tx1"/>
                </a:solidFill>
              </a:rPr>
              <a:t>;</a:t>
            </a:r>
            <a:r>
              <a:rPr lang="tr-TR" sz="1800" dirty="0" smtClean="0"/>
              <a:t>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positive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negative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negative</a:t>
            </a:r>
            <a:r>
              <a:rPr lang="tr-TR" sz="1800" dirty="0" smtClean="0"/>
              <a:t>;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big</a:t>
            </a:r>
            <a:r>
              <a:rPr lang="tr-TR" sz="1800" dirty="0">
                <a:solidFill>
                  <a:srgbClr val="00B0F0"/>
                </a:solidFill>
              </a:rPr>
              <a:t> </a:t>
            </a:r>
            <a:r>
              <a:rPr lang="tr-TR" sz="1800" dirty="0" err="1">
                <a:solidFill>
                  <a:srgbClr val="00B0F0"/>
                </a:solidFill>
              </a:rPr>
              <a:t>positive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negative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positive</a:t>
            </a:r>
            <a:r>
              <a:rPr lang="tr-TR" sz="1800" dirty="0" smtClean="0"/>
              <a:t>;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zero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positive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zero</a:t>
            </a:r>
            <a:r>
              <a:rPr lang="tr-TR" sz="1800" dirty="0" smtClean="0"/>
              <a:t>; </a:t>
            </a:r>
            <a:r>
              <a:rPr lang="tr-TR" sz="1800" dirty="0" err="1" smtClean="0"/>
              <a:t>then</a:t>
            </a:r>
            <a:r>
              <a:rPr lang="tr-TR" sz="1800" dirty="0" smtClean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negative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positive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negative</a:t>
            </a:r>
            <a:r>
              <a:rPr lang="tr-TR" sz="1800" dirty="0" smtClean="0"/>
              <a:t>;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</a:t>
            </a:r>
            <a:r>
              <a:rPr lang="tr-TR" sz="1800" dirty="0">
                <a:solidFill>
                  <a:srgbClr val="00B0F0"/>
                </a:solidFill>
              </a:rPr>
              <a:t>is </a:t>
            </a:r>
            <a:r>
              <a:rPr lang="tr-TR" sz="1800" dirty="0" err="1">
                <a:solidFill>
                  <a:srgbClr val="00B0F0"/>
                </a:solidFill>
              </a:rPr>
              <a:t>zero</a:t>
            </a:r>
            <a:r>
              <a:rPr lang="tr-TR" sz="1800" dirty="0"/>
              <a:t>,</a:t>
            </a:r>
          </a:p>
          <a:p>
            <a:pPr lvl="4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position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FF0000"/>
                </a:solidFill>
              </a:rPr>
              <a:t>positive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velocity</a:t>
            </a:r>
            <a:r>
              <a:rPr lang="tr-TR" sz="1800" dirty="0"/>
              <a:t> is </a:t>
            </a:r>
            <a:r>
              <a:rPr lang="tr-TR" sz="1800" dirty="0" err="1" smtClean="0">
                <a:solidFill>
                  <a:srgbClr val="FF0000"/>
                </a:solidFill>
              </a:rPr>
              <a:t>positive</a:t>
            </a:r>
            <a:r>
              <a:rPr lang="tr-TR" sz="1800" dirty="0" smtClean="0">
                <a:solidFill>
                  <a:schemeClr val="tx1"/>
                </a:solidFill>
              </a:rPr>
              <a:t>; </a:t>
            </a: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torque</a:t>
            </a:r>
            <a:r>
              <a:rPr lang="tr-TR" sz="1800" dirty="0"/>
              <a:t> is </a:t>
            </a:r>
            <a:r>
              <a:rPr lang="tr-TR" sz="1800" dirty="0" err="1">
                <a:solidFill>
                  <a:srgbClr val="00B0F0"/>
                </a:solidFill>
              </a:rPr>
              <a:t>big</a:t>
            </a:r>
            <a:r>
              <a:rPr lang="tr-TR" sz="1800" dirty="0">
                <a:solidFill>
                  <a:srgbClr val="00B0F0"/>
                </a:solidFill>
              </a:rPr>
              <a:t> </a:t>
            </a:r>
            <a:r>
              <a:rPr lang="tr-TR" sz="1800" dirty="0" err="1">
                <a:solidFill>
                  <a:srgbClr val="00B0F0"/>
                </a:solidFill>
              </a:rPr>
              <a:t>negative</a:t>
            </a:r>
            <a:r>
              <a:rPr lang="tr-TR" sz="1800" dirty="0"/>
              <a:t>.</a:t>
            </a:r>
          </a:p>
          <a:p>
            <a:pPr lvl="2"/>
            <a:endParaRPr lang="tr-TR" dirty="0" smtClean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0872" y="929258"/>
            <a:ext cx="10445496" cy="56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4466154" y="5692923"/>
            <a:ext cx="3281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Membership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37130" y="936210"/>
            <a:ext cx="9339073" cy="46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032" y="214884"/>
            <a:ext cx="11722608" cy="6451092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 smtClean="0"/>
              <a:t>designing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not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fuzzy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in </a:t>
            </a:r>
            <a:r>
              <a:rPr lang="tr-TR" dirty="0" err="1"/>
              <a:t>Figure</a:t>
            </a:r>
            <a:r>
              <a:rPr lang="tr-TR" dirty="0"/>
              <a:t> 3-7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in </a:t>
            </a:r>
            <a:r>
              <a:rPr lang="tr-TR" dirty="0" err="1"/>
              <a:t>Figure</a:t>
            </a:r>
            <a:r>
              <a:rPr lang="tr-TR" dirty="0"/>
              <a:t> 3.8.</a:t>
            </a:r>
          </a:p>
          <a:p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778668" y="5743765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Beam angle plot with fuzzy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159106" y="569787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Ball position graph with fuzzy controller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Resim 8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999433"/>
            <a:ext cx="9339072" cy="4698445"/>
          </a:xfrm>
          <a:prstGeom prst="rect">
            <a:avLst/>
          </a:prstGeom>
        </p:spPr>
      </p:pic>
      <p:pic>
        <p:nvPicPr>
          <p:cNvPr id="11" name="Resi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798" y="999433"/>
            <a:ext cx="9339072" cy="46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6304" y="150876"/>
            <a:ext cx="11887200" cy="6487668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seeing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inference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implementing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membership</a:t>
            </a:r>
            <a:r>
              <a:rPr lang="tr-TR" dirty="0"/>
              <a:t> </a:t>
            </a:r>
            <a:r>
              <a:rPr lang="tr-TR" dirty="0" err="1"/>
              <a:t>boundaries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succesfully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gains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gains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sytem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6052" y="1335976"/>
            <a:ext cx="11347704" cy="486365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072892" y="6199632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system with fuzzy and state feedback controller combined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55448" y="178308"/>
                <a:ext cx="11878056" cy="6542532"/>
              </a:xfrm>
            </p:spPr>
            <p:txBody>
              <a:bodyPr/>
              <a:lstStyle/>
              <a:p>
                <a:r>
                  <a:rPr lang="tr-TR" dirty="0" smtClean="0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used</a:t>
                </a:r>
                <a:r>
                  <a:rPr lang="tr-TR" dirty="0"/>
                  <a:t> ISE </a:t>
                </a:r>
                <a:r>
                  <a:rPr lang="tr-TR" dirty="0" err="1"/>
                  <a:t>criteria</a:t>
                </a:r>
                <a:r>
                  <a:rPr lang="tr-TR" dirty="0"/>
                  <a:t> as </a:t>
                </a:r>
                <a:r>
                  <a:rPr lang="tr-TR" dirty="0" err="1"/>
                  <a:t>objective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in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𝐼𝑆𝐸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</a:t>
                </a:r>
                <a:r>
                  <a:rPr lang="tr-TR" dirty="0" err="1"/>
                  <a:t>gives</a:t>
                </a:r>
                <a:r>
                  <a:rPr lang="tr-TR" dirty="0"/>
                  <a:t> us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gains</a:t>
                </a:r>
                <a:r>
                  <a:rPr lang="tr-TR" dirty="0"/>
                  <a:t> as</a:t>
                </a:r>
                <a:r>
                  <a:rPr lang="tr-TR" dirty="0" smtClean="0"/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𝐹𝑒𝑒𝑑𝑏𝑎𝑐𝑘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𝐺𝑎𝑖𝑛𝑠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6.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.82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15.78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1.39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multiplied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ball</a:t>
                </a:r>
                <a:r>
                  <a:rPr lang="tr-TR" dirty="0"/>
                  <a:t> </a:t>
                </a:r>
                <a:r>
                  <a:rPr lang="tr-TR" dirty="0" err="1"/>
                  <a:t>position</a:t>
                </a:r>
                <a:r>
                  <a:rPr lang="tr-TR" dirty="0"/>
                  <a:t> </a:t>
                </a:r>
                <a:r>
                  <a:rPr lang="tr-TR" dirty="0" err="1"/>
                  <a:t>which</a:t>
                </a:r>
                <a:r>
                  <a:rPr lang="tr-TR" dirty="0"/>
                  <a:t> is </a:t>
                </a:r>
                <a:r>
                  <a:rPr lang="tr-TR" dirty="0" err="1"/>
                  <a:t>fuzzy’s</a:t>
                </a:r>
                <a:r>
                  <a:rPr lang="tr-TR" dirty="0"/>
                  <a:t> </a:t>
                </a:r>
                <a:r>
                  <a:rPr lang="tr-TR" dirty="0" err="1"/>
                  <a:t>first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8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firing</a:t>
                </a:r>
                <a:r>
                  <a:rPr lang="tr-TR" dirty="0"/>
                  <a:t> </a:t>
                </a:r>
                <a:r>
                  <a:rPr lang="tr-TR" dirty="0" err="1"/>
                  <a:t>rules</a:t>
                </a:r>
                <a:r>
                  <a:rPr lang="tr-TR" dirty="0"/>
                  <a:t> </a:t>
                </a:r>
                <a:r>
                  <a:rPr lang="tr-TR" dirty="0" err="1"/>
                  <a:t>more</a:t>
                </a:r>
                <a:r>
                  <a:rPr lang="tr-TR" dirty="0"/>
                  <a:t> </a:t>
                </a:r>
                <a:r>
                  <a:rPr lang="tr-TR" dirty="0" err="1"/>
                  <a:t>properly</a:t>
                </a:r>
                <a:r>
                  <a:rPr lang="tr-TR" dirty="0"/>
                  <a:t>. 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After</a:t>
                </a:r>
                <a:r>
                  <a:rPr lang="tr-TR" dirty="0" smtClean="0"/>
                  <a:t> </a:t>
                </a:r>
                <a:r>
                  <a:rPr lang="tr-TR" dirty="0" err="1"/>
                  <a:t>combining</a:t>
                </a:r>
                <a:r>
                  <a:rPr lang="tr-TR" dirty="0"/>
                  <a:t> </a:t>
                </a:r>
                <a:r>
                  <a:rPr lang="tr-TR" dirty="0" err="1"/>
                  <a:t>fuzzy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:r>
                  <a:rPr lang="tr-TR" dirty="0" err="1"/>
                  <a:t>feedback</a:t>
                </a:r>
                <a:r>
                  <a:rPr lang="tr-TR" dirty="0"/>
                  <a:t> </a:t>
                </a:r>
                <a:r>
                  <a:rPr lang="tr-TR" dirty="0" err="1"/>
                  <a:t>controller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updated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membership</a:t>
                </a:r>
                <a:r>
                  <a:rPr lang="tr-TR" dirty="0"/>
                  <a:t> </a:t>
                </a:r>
                <a:r>
                  <a:rPr lang="tr-TR" dirty="0" err="1"/>
                  <a:t>boundaries</a:t>
                </a:r>
                <a:r>
                  <a:rPr lang="tr-TR" dirty="0"/>
                  <a:t> </a:t>
                </a:r>
                <a:r>
                  <a:rPr lang="tr-TR" dirty="0" err="1"/>
                  <a:t>due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experience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it </a:t>
                </a:r>
                <a:r>
                  <a:rPr lang="tr-TR" dirty="0" err="1"/>
                  <a:t>provide</a:t>
                </a:r>
                <a:r>
                  <a:rPr lang="tr-TR" dirty="0"/>
                  <a:t> </a:t>
                </a:r>
                <a:r>
                  <a:rPr lang="tr-TR" dirty="0" err="1"/>
                  <a:t>better</a:t>
                </a:r>
                <a:r>
                  <a:rPr lang="tr-TR" dirty="0"/>
                  <a:t> </a:t>
                </a:r>
                <a:r>
                  <a:rPr lang="tr-TR" dirty="0" err="1"/>
                  <a:t>controller</a:t>
                </a:r>
                <a:r>
                  <a:rPr lang="tr-TR" dirty="0"/>
                  <a:t> </a:t>
                </a:r>
                <a:r>
                  <a:rPr lang="tr-TR" dirty="0" err="1"/>
                  <a:t>performance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system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48" y="178308"/>
                <a:ext cx="11878056" cy="6542532"/>
              </a:xfrm>
              <a:blipFill>
                <a:blip r:embed="rId2"/>
                <a:stretch>
                  <a:fillRect l="-359" t="-4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118872" y="640080"/>
            <a:ext cx="2862072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24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AFC3-6E8B-446E-9FBD-604F8A16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28" y="327017"/>
            <a:ext cx="11263639" cy="3101983"/>
          </a:xfrm>
        </p:spPr>
        <p:txBody>
          <a:bodyPr/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irst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nonlinear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athematical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of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Ball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Beam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1936CE00-FAC0-4088-9BCA-1B6F1A67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60" y="1286279"/>
            <a:ext cx="9199174" cy="5406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6304" y="169164"/>
            <a:ext cx="11868912" cy="65242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dirty="0" err="1" smtClean="0"/>
              <a:t>Simulation</a:t>
            </a:r>
            <a:r>
              <a:rPr lang="tr-TR" sz="2400" dirty="0" smtClean="0"/>
              <a:t> </a:t>
            </a:r>
            <a:r>
              <a:rPr lang="tr-TR" sz="2400" dirty="0" err="1" smtClean="0"/>
              <a:t>Results</a:t>
            </a:r>
            <a:endParaRPr lang="tr-TR" sz="2400" dirty="0" smtClean="0"/>
          </a:p>
          <a:p>
            <a:pPr marL="0" lvl="0" indent="0">
              <a:buNone/>
            </a:pPr>
            <a:endParaRPr lang="tr-TR" sz="2400" dirty="0"/>
          </a:p>
        </p:txBody>
      </p:sp>
      <p:sp>
        <p:nvSpPr>
          <p:cNvPr id="7" name="Dikdörtgen 6"/>
          <p:cNvSpPr/>
          <p:nvPr/>
        </p:nvSpPr>
        <p:spPr>
          <a:xfrm>
            <a:off x="4749626" y="5779008"/>
            <a:ext cx="266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Ball position for step input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5443" y="721169"/>
            <a:ext cx="10390632" cy="50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796113" y="5740027"/>
            <a:ext cx="25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Beam angle for step input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5443" y="721169"/>
            <a:ext cx="10390632" cy="50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033048" y="5733649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states in one plot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Resim 6"/>
          <p:cNvPicPr/>
          <p:nvPr/>
        </p:nvPicPr>
        <p:blipFill>
          <a:blip r:embed="rId2"/>
          <a:stretch>
            <a:fillRect/>
          </a:stretch>
        </p:blipFill>
        <p:spPr>
          <a:xfrm>
            <a:off x="900683" y="727547"/>
            <a:ext cx="10390632" cy="50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681991" y="5740027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signal for step input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900684" y="727547"/>
            <a:ext cx="10390632" cy="50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980" y="143322"/>
            <a:ext cx="11892368" cy="655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Bonus: </a:t>
            </a:r>
            <a:r>
              <a:rPr lang="tr-TR" sz="2400" dirty="0" err="1" smtClean="0"/>
              <a:t>System</a:t>
            </a:r>
            <a:r>
              <a:rPr lang="tr-TR" sz="2400" dirty="0" smtClean="0"/>
              <a:t> </a:t>
            </a:r>
            <a:r>
              <a:rPr lang="tr-TR" sz="2400" dirty="0" err="1"/>
              <a:t>Performance</a:t>
            </a:r>
            <a:r>
              <a:rPr lang="tr-TR" sz="2400" dirty="0"/>
              <a:t>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Disturbance</a:t>
            </a:r>
            <a:endParaRPr lang="tr-TR" sz="2400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34" y="517362"/>
            <a:ext cx="11017460" cy="580757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442262" y="6324933"/>
            <a:ext cx="5337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Block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diagram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to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see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systems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disturbance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performance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686" y="889591"/>
            <a:ext cx="9964628" cy="485043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160487" y="5740027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Given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disturbance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686" y="889591"/>
            <a:ext cx="9964628" cy="485043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484020" y="574002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Beam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angle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for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disturbed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system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686" y="889591"/>
            <a:ext cx="9964628" cy="485043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439136" y="5740027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Ball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position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for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disturbed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</a:rPr>
              <a:t>system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2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160020"/>
            <a:ext cx="11832336" cy="425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 smtClean="0"/>
              <a:t>Conclusion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dirty="0" err="1" smtClean="0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 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nonlinear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researching</a:t>
            </a:r>
            <a:r>
              <a:rPr lang="tr-TR" dirty="0"/>
              <a:t> </a:t>
            </a:r>
            <a:r>
              <a:rPr lang="tr-TR" dirty="0" err="1"/>
              <a:t>literature</a:t>
            </a:r>
            <a:r>
              <a:rPr lang="tr-TR" dirty="0"/>
              <a:t>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stated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it. </a:t>
            </a:r>
            <a:r>
              <a:rPr lang="tr-TR" dirty="0" err="1"/>
              <a:t>We</a:t>
            </a:r>
            <a:r>
              <a:rPr lang="tr-TR" dirty="0"/>
              <a:t> can not say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succesful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gained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of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dynamics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gained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but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since it has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a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3 </a:t>
            </a:r>
            <a:r>
              <a:rPr lang="tr-TR" dirty="0" err="1"/>
              <a:t>membership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obligate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81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controllers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gains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membership</a:t>
            </a:r>
            <a:r>
              <a:rPr lang="tr-TR" dirty="0"/>
              <a:t> </a:t>
            </a:r>
            <a:r>
              <a:rPr lang="tr-TR" dirty="0" err="1"/>
              <a:t>boundaries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error-trial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optimum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step </a:t>
            </a:r>
            <a:r>
              <a:rPr lang="tr-TR" dirty="0" err="1"/>
              <a:t>input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63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Amira</a:t>
            </a:r>
            <a:r>
              <a:rPr lang="tr-TR" dirty="0"/>
              <a:t> GMBH,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BW500 </a:t>
            </a:r>
            <a:r>
              <a:rPr lang="tr-TR" dirty="0" err="1"/>
              <a:t>Setup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Laboratary</a:t>
            </a:r>
            <a:r>
              <a:rPr lang="tr-TR" dirty="0"/>
              <a:t> </a:t>
            </a:r>
            <a:r>
              <a:rPr lang="tr-TR" dirty="0" err="1"/>
              <a:t>Experiments</a:t>
            </a:r>
            <a:r>
              <a:rPr lang="tr-TR" dirty="0"/>
              <a:t>, 1999.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4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7084-364B-4BF8-B1CC-2F4CA587D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600" y="327017"/>
                <a:ext cx="11617600" cy="63245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obtain the dynamics of ball and beam system by using </a:t>
                </a:r>
                <a:r>
                  <a:rPr lang="en-US" sz="2400" dirty="0" err="1"/>
                  <a:t>Lagrangian</a:t>
                </a:r>
                <a:r>
                  <a:rPr lang="en-US" sz="2400" dirty="0"/>
                  <a:t> Method. The kinetic energy of the system is sum of ball’s and beam’s,</a:t>
                </a:r>
              </a:p>
              <a:p>
                <a:endParaRPr lang="en-US" sz="24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is the velocity of the center of mass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is angular velocity. They have to be defined as a function of the generalized coordinates.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7084-364B-4BF8-B1CC-2F4CA587D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600" y="327017"/>
                <a:ext cx="11617600" cy="6324506"/>
              </a:xfrm>
              <a:blipFill>
                <a:blip r:embed="rId2"/>
                <a:stretch>
                  <a:fillRect l="-682" t="-7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5187C68A-1AC8-45CC-9226-80C0A86B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8" y="320216"/>
            <a:ext cx="11235903" cy="52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7401F-D504-4E2D-8812-BC857C805F5D}"/>
              </a:ext>
            </a:extLst>
          </p:cNvPr>
          <p:cNvSpPr txBox="1"/>
          <p:nvPr/>
        </p:nvSpPr>
        <p:spPr>
          <a:xfrm>
            <a:off x="3046770" y="5574890"/>
            <a:ext cx="6098458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ball</a:t>
            </a:r>
            <a:endParaRPr lang="tr-TR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290A4-3A24-4B87-91CD-596520529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852" y="175063"/>
                <a:ext cx="11632348" cy="6446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At this point, all the variables required to formulate the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ith the respect to the inertial system are known. The following equations will be used,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Where the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tr-TR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with respect to the relative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400" dirty="0"/>
                  <a:t> and 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tr-T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tr-T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acc>
                    <m:r>
                      <a:rPr lang="tr-T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tr-T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290A4-3A24-4B87-91CD-596520529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852" y="175063"/>
                <a:ext cx="11632348" cy="6446963"/>
              </a:xfrm>
              <a:blipFill>
                <a:blip r:embed="rId2"/>
                <a:stretch>
                  <a:fillRect l="-629" r="-2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1D9B0-EEF8-4885-80D4-61BE87BB7DBD}"/>
                  </a:ext>
                </a:extLst>
              </p:cNvPr>
              <p:cNvSpPr txBox="1"/>
              <p:nvPr/>
            </p:nvSpPr>
            <p:spPr>
              <a:xfrm>
                <a:off x="3404419" y="4440828"/>
                <a:ext cx="5383161" cy="48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acc>
                                <m:accPr>
                                  <m:chr m:val="̇"/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1D9B0-EEF8-4885-80D4-61BE87BB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19" y="4440828"/>
                <a:ext cx="5383161" cy="485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08479-7563-4AC7-B713-F13E2F3D64C0}"/>
                  </a:ext>
                </a:extLst>
              </p:cNvPr>
              <p:cNvSpPr txBox="1"/>
              <p:nvPr/>
            </p:nvSpPr>
            <p:spPr>
              <a:xfrm>
                <a:off x="3780433" y="1161059"/>
                <a:ext cx="458118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3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tr-TR" sz="3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08479-7563-4AC7-B713-F13E2F3D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33" y="1161059"/>
                <a:ext cx="4581185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6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449B9-BFDE-4105-88DF-E170E512A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832" y="274121"/>
                <a:ext cx="11750335" cy="6309757"/>
              </a:xfrm>
            </p:spPr>
            <p:txBody>
              <a:bodyPr>
                <a:normAutofit/>
              </a:bodyPr>
              <a:lstStyle/>
              <a:p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Substituting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this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on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the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kinetic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energy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equation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tr-TR" sz="2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we</a:t>
                </a:r>
                <a:r>
                  <a:rPr lang="tr-TR" sz="2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ge</a:t>
                </a:r>
                <a:r>
                  <a:rPr lang="en-US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̇"/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tr-TR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tr-TR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At that point, we have to calculate the potential energy of the system.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449B9-BFDE-4105-88DF-E170E512A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832" y="274121"/>
                <a:ext cx="11750335" cy="6309757"/>
              </a:xfrm>
              <a:blipFill>
                <a:blip r:embed="rId2"/>
                <a:stretch>
                  <a:fillRect l="-674" t="-7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5">
            <a:extLst>
              <a:ext uri="{FF2B5EF4-FFF2-40B4-BE49-F238E27FC236}">
                <a16:creationId xmlns:a16="http://schemas.microsoft.com/office/drawing/2014/main" id="{6C5DA85D-0989-4E6E-9C2A-BDCC15D5D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35" y="2275082"/>
            <a:ext cx="7677130" cy="3943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70B56-8D0A-4B6B-9108-35905ED3F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10" y="266747"/>
                <a:ext cx="11794580" cy="6324506"/>
              </a:xfrm>
            </p:spPr>
            <p:txBody>
              <a:bodyPr/>
              <a:lstStyle/>
              <a:p>
                <a:r>
                  <a:rPr lang="en-US" sz="2400" dirty="0"/>
                  <a:t>Potential energy of the ball: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𝑚𝑔𝑥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tr-TR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tr-TR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Potential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energy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driving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spinning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Summation of these terms we can get the potential energy of the system: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tr-T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Generalized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forces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 of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the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system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, u(t) is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the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driving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Times New Roman" panose="02020603050405020304" pitchFamily="18" charset="0"/>
                  </a:rPr>
                  <a:t>force</a:t>
                </a:r>
                <a:r>
                  <a:rPr lang="tr-TR" sz="2400" dirty="0">
                    <a:effectLst/>
                    <a:ea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3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𝑙𝑐𝑜𝑠</m:t>
                      </m:r>
                      <m:d>
                        <m:dPr>
                          <m:ctrlPr>
                            <a:rPr lang="tr-T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sSubSup>
                        <m:sSubSupPr>
                          <m:ctrlPr>
                            <a:rPr lang="tr-T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tr-T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70B56-8D0A-4B6B-9108-35905ED3F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10" y="266747"/>
                <a:ext cx="11794580" cy="6324506"/>
              </a:xfrm>
              <a:blipFill>
                <a:blip r:embed="rId2"/>
                <a:stretch>
                  <a:fillRect l="-724" t="-7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1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F4B51-21D4-446D-BF3F-A9504762A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10" y="190770"/>
                <a:ext cx="11794580" cy="64764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Lagrange is becomes like this: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00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L</m:t>
                      </m:r>
                      <m:r>
                        <a:rPr lang="tr-TR" sz="200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00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T</m:t>
                      </m:r>
                      <m:r>
                        <a:rPr lang="tr-TR" sz="20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tr-TR" sz="200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V</m:t>
                      </m:r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00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L</m:t>
                      </m:r>
                      <m:r>
                        <a:rPr lang="tr-TR" sz="200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tr-TR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Lets write the Lagrange rules: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</m:t>
                          </m:r>
                        </m:num>
                        <m:den>
                          <m: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𝑙𝑐𝑜𝑠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a:rPr lang="tr-TR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</m:t>
                          </m:r>
                        </m:num>
                        <m:den>
                          <m:r>
                            <a:rPr lang="tr-TR" sz="18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tr-T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F4B51-21D4-446D-BF3F-A9504762A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10" y="190770"/>
                <a:ext cx="11794580" cy="6476460"/>
              </a:xfrm>
              <a:blipFill>
                <a:blip r:embed="rId2"/>
                <a:stretch>
                  <a:fillRect l="-724" t="-7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E5C57-9380-472E-9999-5ABF4BC99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109" y="175064"/>
                <a:ext cx="11824077" cy="65502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From derivations, we can obtain the system equations: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̇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𝑙𝑐𝑜𝑠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tr-TR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acc>
                        <m:accPr>
                          <m:chr m:val="̈"/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tr-TR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tr-TR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400" dirty="0"/>
                  <a:t>We can transform the equations to state space representation. First of all, the states and some abbreviations to simplifying equations are below: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this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abbreviations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starred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equations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will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become</a:t>
                </a:r>
                <a:r>
                  <a:rPr lang="tr-T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like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E5C57-9380-472E-9999-5ABF4BC99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109" y="175064"/>
                <a:ext cx="11824077" cy="6550201"/>
              </a:xfrm>
              <a:blipFill>
                <a:blip r:embed="rId2"/>
                <a:stretch>
                  <a:fillRect l="-722" t="-7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1BA9D74D-0339-44B8-8856-8146D2A1779D}"/>
              </a:ext>
            </a:extLst>
          </p:cNvPr>
          <p:cNvSpPr/>
          <p:nvPr/>
        </p:nvSpPr>
        <p:spPr>
          <a:xfrm>
            <a:off x="280219" y="752168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359A1FD-E3BF-47F5-856D-87BC6D1C46E5}"/>
              </a:ext>
            </a:extLst>
          </p:cNvPr>
          <p:cNvSpPr/>
          <p:nvPr/>
        </p:nvSpPr>
        <p:spPr>
          <a:xfrm>
            <a:off x="1524000" y="1499418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D065E6F-6D57-4526-817B-D3ADED81977D}"/>
              </a:ext>
            </a:extLst>
          </p:cNvPr>
          <p:cNvSpPr/>
          <p:nvPr/>
        </p:nvSpPr>
        <p:spPr>
          <a:xfrm>
            <a:off x="2340077" y="1499419"/>
            <a:ext cx="471949" cy="442451"/>
          </a:xfrm>
          <a:prstGeom prst="star5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DFC663-9DC4-471C-8987-62E7D13BB49C}"/>
                  </a:ext>
                </a:extLst>
              </p:cNvPr>
              <p:cNvSpPr txBox="1"/>
              <p:nvPr/>
            </p:nvSpPr>
            <p:spPr>
              <a:xfrm>
                <a:off x="181109" y="3664137"/>
                <a:ext cx="4700607" cy="209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𝑃𝑜𝑠𝑖𝑡𝑖𝑜𝑛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𝑏𝑎𝑙𝑙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𝑉𝑒𝑙𝑜𝑐𝑖𝑡𝑦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𝑏𝑎𝑙𝑙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𝑏𝑒𝑎𝑚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𝐴𝑛𝑔𝑢𝑙𝑎𝑟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𝑣𝑒𝑙𝑜𝑐𝑖𝑡𝑦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𝑏𝑒𝑎𝑚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DFC663-9DC4-471C-8987-62E7D13BB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9" y="3664137"/>
                <a:ext cx="4700607" cy="2096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F572C6-42ED-4BC3-9BFC-E7DA1E8A6F2B}"/>
                  </a:ext>
                </a:extLst>
              </p:cNvPr>
              <p:cNvSpPr txBox="1"/>
              <p:nvPr/>
            </p:nvSpPr>
            <p:spPr>
              <a:xfrm>
                <a:off x="5213554" y="3664137"/>
                <a:ext cx="6459793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F572C6-42ED-4BC3-9BFC-E7DA1E8A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54" y="3664137"/>
                <a:ext cx="6459793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CE84E7-B42C-40A0-9681-2B77FC71F6F0}"/>
                  </a:ext>
                </a:extLst>
              </p:cNvPr>
              <p:cNvSpPr txBox="1"/>
              <p:nvPr/>
            </p:nvSpPr>
            <p:spPr>
              <a:xfrm>
                <a:off x="5213554" y="4712629"/>
                <a:ext cx="6459793" cy="976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sz="2000" i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tr-TR" sz="2000" i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0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tr-T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CE84E7-B42C-40A0-9681-2B77FC71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54" y="4712629"/>
                <a:ext cx="6459793" cy="9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130</TotalTime>
  <Words>2562</Words>
  <Application>Microsoft Office PowerPoint</Application>
  <PresentationFormat>Geniş ekran</PresentationFormat>
  <Paragraphs>134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Times New Roman</vt:lpstr>
      <vt:lpstr>Parcel</vt:lpstr>
      <vt:lpstr>Ball and Beam Fuzzy Controller System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references</vt:lpstr>
    </vt:vector>
  </TitlesOfParts>
  <Company>Ford Otosan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and Beam Fuzzy Controller System</dc:title>
  <dc:creator>Oktay Mutlu</dc:creator>
  <cp:lastModifiedBy>Mali</cp:lastModifiedBy>
  <cp:revision>14</cp:revision>
  <dcterms:created xsi:type="dcterms:W3CDTF">2022-06-14T19:19:19Z</dcterms:created>
  <dcterms:modified xsi:type="dcterms:W3CDTF">2022-06-15T19:03:12Z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1df4d0-1f48-44da-81d3-0cb20c251f6c_Enabled">
    <vt:lpwstr>true</vt:lpwstr>
  </property>
  <property fmtid="{D5CDD505-2E9C-101B-9397-08002B2CF9AE}" pid="3" name="MSIP_Label_ec1df4d0-1f48-44da-81d3-0cb20c251f6c_SetDate">
    <vt:lpwstr>2022-06-14T20:39:03Z</vt:lpwstr>
  </property>
  <property fmtid="{D5CDD505-2E9C-101B-9397-08002B2CF9AE}" pid="4" name="MSIP_Label_ec1df4d0-1f48-44da-81d3-0cb20c251f6c_Method">
    <vt:lpwstr>Privileged</vt:lpwstr>
  </property>
  <property fmtid="{D5CDD505-2E9C-101B-9397-08002B2CF9AE}" pid="5" name="MSIP_Label_ec1df4d0-1f48-44da-81d3-0cb20c251f6c_Name">
    <vt:lpwstr>Kişisel Veri</vt:lpwstr>
  </property>
  <property fmtid="{D5CDD505-2E9C-101B-9397-08002B2CF9AE}" pid="6" name="MSIP_Label_ec1df4d0-1f48-44da-81d3-0cb20c251f6c_SiteId">
    <vt:lpwstr>9b2aa256-6b63-48b7-88bd-26407e34cbc4</vt:lpwstr>
  </property>
  <property fmtid="{D5CDD505-2E9C-101B-9397-08002B2CF9AE}" pid="7" name="MSIP_Label_ec1df4d0-1f48-44da-81d3-0cb20c251f6c_ActionId">
    <vt:lpwstr>bd366403-2a20-4686-a81a-b9fcf3732e7f</vt:lpwstr>
  </property>
  <property fmtid="{D5CDD505-2E9C-101B-9397-08002B2CF9AE}" pid="8" name="MSIP_Label_ec1df4d0-1f48-44da-81d3-0cb20c251f6c_ContentBits">
    <vt:lpwstr>2</vt:lpwstr>
  </property>
</Properties>
</file>