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74" r:id="rId1"/>
    <p:sldMasterId id="2147485386" r:id="rId2"/>
    <p:sldMasterId id="2147485398" r:id="rId3"/>
  </p:sldMasterIdLst>
  <p:notesMasterIdLst>
    <p:notesMasterId r:id="rId29"/>
  </p:notesMasterIdLst>
  <p:sldIdLst>
    <p:sldId id="256" r:id="rId4"/>
    <p:sldId id="281" r:id="rId5"/>
    <p:sldId id="257" r:id="rId6"/>
    <p:sldId id="280" r:id="rId7"/>
    <p:sldId id="291" r:id="rId8"/>
    <p:sldId id="258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74" r:id="rId17"/>
    <p:sldId id="275" r:id="rId18"/>
    <p:sldId id="278" r:id="rId19"/>
    <p:sldId id="279" r:id="rId20"/>
    <p:sldId id="270" r:id="rId21"/>
    <p:sldId id="271" r:id="rId22"/>
    <p:sldId id="285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2AED3-BB9A-4510-A235-99911BA9C634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8205A-610A-48F0-B484-FDD5189E13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0"/>
          <p:cNvGrpSpPr/>
          <p:nvPr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67"/>
          <p:cNvGrpSpPr>
            <a:grpSpLocks noChangeAspect="1"/>
          </p:cNvGrpSpPr>
          <p:nvPr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1106-D4AA-4429-9BEB-9B7EA293B937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348-7B85-4501-B201-D6C31B4E2711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F4A2-F659-4971-BEE5-45E9F05B02E8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9546-FA8D-4D2F-9B6F-7FC4A9AFB28F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1A2B-B24F-4900-9282-44F8DA98D816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5B32-BA2B-4073-BD5F-C999B0326683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9FA4-B998-4D18-B255-F6EDEC354483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C39-5981-4ACA-8C18-3CF1A98FF461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A26-2DA6-4340-9D9A-95E525CE9B7C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C8C8-1FC2-4F96-8E8D-52BA45865FE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CFED-3E42-4187-B61A-AA66C80AAC42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67B-7CB9-4804-8DCA-C271F307B36E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0DBE-66D6-4178-881C-9D25DAF1A7E8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66B-8C7C-4AB8-B256-4D292F8E444B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DB0-DD28-4358-A22D-797C88A7ED7C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19200"/>
            <a:ext cx="3695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695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0C75-A7D8-4965-BF25-B1E59CB606BF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206" y="6477000"/>
            <a:ext cx="1071570" cy="381000"/>
          </a:xfrm>
        </p:spPr>
        <p:txBody>
          <a:bodyPr/>
          <a:lstStyle>
            <a:lvl1pPr>
              <a:defRPr/>
            </a:lvl1pPr>
          </a:lstStyle>
          <a:p>
            <a:fld id="{0FB56D5D-D79C-42EE-A027-68F4018D8225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3710"/>
            <a:ext cx="6215074" cy="214290"/>
          </a:xfrm>
        </p:spPr>
        <p:txBody>
          <a:bodyPr/>
          <a:lstStyle>
            <a:lvl1pPr>
              <a:defRPr/>
            </a:lvl1pPr>
          </a:lstStyle>
          <a:p>
            <a:r>
              <a:rPr lang="hy-AM" dirty="0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77000"/>
            <a:ext cx="785786" cy="381000"/>
          </a:xfrm>
        </p:spPr>
        <p:txBody>
          <a:bodyPr/>
          <a:lstStyle>
            <a:lvl1pPr>
              <a:defRPr/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6F11-B8B6-470A-90D0-99BA39F52FB6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3FF6-C69E-4B9B-9EAC-696CB6F0B1B9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DF69-CF68-496C-A2F1-590D1A71C3B4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D0D-7488-491F-AAE9-819ECBDFBD1D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003-719C-41E0-975F-69A55A84DD2B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0381-B483-40DB-92FF-316CF6A43702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132D-5908-4DEE-9DFD-A82015E865A3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5" r:id="rId1"/>
    <p:sldLayoutId id="2147485376" r:id="rId2"/>
    <p:sldLayoutId id="2147485377" r:id="rId3"/>
    <p:sldLayoutId id="2147485378" r:id="rId4"/>
    <p:sldLayoutId id="2147485379" r:id="rId5"/>
    <p:sldLayoutId id="2147485380" r:id="rId6"/>
    <p:sldLayoutId id="2147485381" r:id="rId7"/>
    <p:sldLayoutId id="2147485382" r:id="rId8"/>
    <p:sldLayoutId id="2147485383" r:id="rId9"/>
    <p:sldLayoutId id="2147485384" r:id="rId10"/>
    <p:sldLayoutId id="2147485385" r:id="rId11"/>
  </p:sldLayoutIdLst>
  <p:transition spd="med">
    <p:zoom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82A0-B486-4815-9E6F-10C5AF2ED52E}" type="datetime1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7" r:id="rId1"/>
    <p:sldLayoutId id="2147485388" r:id="rId2"/>
    <p:sldLayoutId id="2147485389" r:id="rId3"/>
    <p:sldLayoutId id="2147485390" r:id="rId4"/>
    <p:sldLayoutId id="2147485391" r:id="rId5"/>
    <p:sldLayoutId id="2147485392" r:id="rId6"/>
    <p:sldLayoutId id="2147485393" r:id="rId7"/>
    <p:sldLayoutId id="2147485394" r:id="rId8"/>
    <p:sldLayoutId id="2147485395" r:id="rId9"/>
    <p:sldLayoutId id="2147485396" r:id="rId10"/>
    <p:sldLayoutId id="214748539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192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43768" y="6477000"/>
            <a:ext cx="114297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E31FD511-65C6-4EBD-9E5D-7886BA5F6F3A}" type="datetime1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43710"/>
            <a:ext cx="6429388" cy="21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214" y="6477000"/>
            <a:ext cx="78578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851A6CDE-07D5-4A1A-9202-1BC3C750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9" r:id="rId1"/>
    <p:sldLayoutId id="2147485400" r:id="rId2"/>
    <p:sldLayoutId id="2147485401" r:id="rId3"/>
    <p:sldLayoutId id="2147485402" r:id="rId4"/>
    <p:sldLayoutId id="2147485403" r:id="rId5"/>
    <p:sldLayoutId id="2147485404" r:id="rId6"/>
    <p:sldLayoutId id="2147485405" r:id="rId7"/>
    <p:sldLayoutId id="2147485406" r:id="rId8"/>
    <p:sldLayoutId id="2147485407" r:id="rId9"/>
    <p:sldLayoutId id="2147485408" r:id="rId10"/>
    <p:sldLayoutId id="2147485409" r:id="rId11"/>
  </p:sldLayoutIdLst>
  <p:transition>
    <p:fade thruBlk="1"/>
  </p:transition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785794"/>
            <a:ext cx="9144000" cy="18573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Հարցումների</a:t>
            </a:r>
            <a:r>
              <a:rPr lang="en-US" dirty="0" smtClean="0"/>
              <a:t> SQL </a:t>
            </a:r>
            <a:r>
              <a:rPr lang="en-US" dirty="0" err="1" smtClean="0"/>
              <a:t>լեզվի</a:t>
            </a:r>
            <a:r>
              <a:rPr lang="en-US" dirty="0" smtClean="0"/>
              <a:t> </a:t>
            </a:r>
            <a:r>
              <a:rPr lang="en-US" dirty="0" err="1" smtClean="0"/>
              <a:t>հիմունքներ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err="1" smtClean="0"/>
              <a:t>Ներածություն</a:t>
            </a:r>
            <a:r>
              <a:rPr lang="en-US" sz="3300" dirty="0" smtClean="0"/>
              <a:t> և </a:t>
            </a:r>
            <a:r>
              <a:rPr lang="en-US" sz="3300" dirty="0" err="1" smtClean="0"/>
              <a:t>հիմնական</a:t>
            </a:r>
            <a:r>
              <a:rPr lang="en-US" sz="3300" dirty="0" smtClean="0"/>
              <a:t> </a:t>
            </a:r>
            <a:r>
              <a:rPr lang="en-US" sz="3300" dirty="0" err="1" smtClean="0"/>
              <a:t>հասկացությունները</a:t>
            </a:r>
            <a:endParaRPr lang="en-US" sz="33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2844" y="3714752"/>
            <a:ext cx="8715436" cy="215266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Առարկա</a:t>
            </a:r>
            <a:r>
              <a:rPr lang="en-US" dirty="0" smtClean="0"/>
              <a:t> - </a:t>
            </a:r>
            <a:r>
              <a:rPr lang="en-US" dirty="0" err="1" smtClean="0"/>
              <a:t>Տվյալների</a:t>
            </a:r>
            <a:r>
              <a:rPr lang="en-US" dirty="0" smtClean="0"/>
              <a:t> </a:t>
            </a:r>
            <a:r>
              <a:rPr lang="en-US" dirty="0" err="1" smtClean="0"/>
              <a:t>հենքերի</a:t>
            </a:r>
            <a:r>
              <a:rPr lang="en-US" dirty="0" smtClean="0"/>
              <a:t> </a:t>
            </a:r>
            <a:r>
              <a:rPr lang="en-US" dirty="0" err="1" smtClean="0"/>
              <a:t>ղեկավարման</a:t>
            </a:r>
            <a:r>
              <a:rPr lang="en-US" dirty="0" smtClean="0"/>
              <a:t> </a:t>
            </a:r>
            <a:r>
              <a:rPr lang="en-US" dirty="0" err="1" smtClean="0"/>
              <a:t>համակարգեր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hy-AM" dirty="0" smtClean="0"/>
              <a:t>Գ</a:t>
            </a:r>
            <a:r>
              <a:rPr lang="en-US" dirty="0" err="1" smtClean="0"/>
              <a:t>ործնական</a:t>
            </a:r>
            <a:r>
              <a:rPr lang="en-US" dirty="0" smtClean="0"/>
              <a:t> </a:t>
            </a:r>
            <a:r>
              <a:rPr lang="en-US" dirty="0" err="1" smtClean="0"/>
              <a:t>պարապմունքներ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err="1" smtClean="0"/>
              <a:t>Դաս</a:t>
            </a:r>
            <a:r>
              <a:rPr lang="en-US" dirty="0" smtClean="0"/>
              <a:t> –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6019800" cy="228600"/>
          </a:xfrm>
        </p:spPr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Կորտեժների</a:t>
            </a:r>
            <a:r>
              <a:rPr lang="en-US" dirty="0" smtClean="0"/>
              <a:t> </a:t>
            </a:r>
            <a:r>
              <a:rPr lang="en-US" dirty="0" err="1" smtClean="0"/>
              <a:t>կարգավորում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752600"/>
            <a:ext cx="785818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Ստանալ</a:t>
            </a:r>
            <a:r>
              <a:rPr lang="en-US" dirty="0" smtClean="0"/>
              <a:t> </a:t>
            </a:r>
            <a:r>
              <a:rPr lang="en-US" dirty="0" err="1" smtClean="0"/>
              <a:t>ռազմական</a:t>
            </a:r>
            <a:r>
              <a:rPr lang="en-US" dirty="0" smtClean="0"/>
              <a:t> </a:t>
            </a:r>
            <a:r>
              <a:rPr lang="en-US" dirty="0" err="1" smtClean="0"/>
              <a:t>կրեյսերներ</a:t>
            </a:r>
            <a:r>
              <a:rPr lang="en-US" dirty="0" smtClean="0"/>
              <a:t> </a:t>
            </a:r>
            <a:r>
              <a:rPr lang="en-US" dirty="0" err="1" smtClean="0"/>
              <a:t>արտադրող</a:t>
            </a:r>
            <a:r>
              <a:rPr lang="en-US" dirty="0" smtClean="0"/>
              <a:t> </a:t>
            </a:r>
            <a:r>
              <a:rPr lang="en-US" dirty="0" err="1" smtClean="0"/>
              <a:t>երկրների</a:t>
            </a:r>
            <a:r>
              <a:rPr lang="en-US" dirty="0" smtClean="0"/>
              <a:t> </a:t>
            </a:r>
            <a:r>
              <a:rPr lang="en-US" dirty="0" err="1" smtClean="0"/>
              <a:t>ցանկը</a:t>
            </a:r>
            <a:r>
              <a:rPr lang="en-US" dirty="0" smtClean="0"/>
              <a:t> </a:t>
            </a:r>
            <a:r>
              <a:rPr lang="en-US" dirty="0" err="1" smtClean="0"/>
              <a:t>կարգավորված</a:t>
            </a:r>
            <a:r>
              <a:rPr lang="en-US" dirty="0" smtClean="0"/>
              <a:t> </a:t>
            </a:r>
            <a:r>
              <a:rPr lang="en-US" dirty="0" err="1" smtClean="0"/>
              <a:t>ըստ</a:t>
            </a:r>
            <a:r>
              <a:rPr lang="en-US" dirty="0" smtClean="0"/>
              <a:t> </a:t>
            </a:r>
            <a:r>
              <a:rPr lang="en-US" dirty="0" err="1" smtClean="0"/>
              <a:t>անունների</a:t>
            </a:r>
            <a:endParaRPr lang="en-US" dirty="0" smtClean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SELECT distinct 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FROM  Classes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WHERE type= ‘</a:t>
            </a:r>
            <a:r>
              <a:rPr lang="en-US" dirty="0" err="1" smtClean="0"/>
              <a:t>bc</a:t>
            </a:r>
            <a:r>
              <a:rPr lang="en-US" dirty="0" smtClean="0"/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ORDER BY Country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asc</a:t>
            </a:r>
            <a:r>
              <a:rPr lang="en-US" dirty="0" smtClean="0"/>
              <a:t> – </a:t>
            </a:r>
            <a:r>
              <a:rPr lang="en-US" dirty="0" err="1" smtClean="0"/>
              <a:t>աճման</a:t>
            </a:r>
            <a:r>
              <a:rPr lang="en-US" dirty="0" smtClean="0"/>
              <a:t> </a:t>
            </a:r>
            <a:r>
              <a:rPr lang="en-US" dirty="0" err="1" smtClean="0"/>
              <a:t>կարգով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desc</a:t>
            </a:r>
            <a:r>
              <a:rPr lang="en-US" dirty="0" smtClean="0"/>
              <a:t> – </a:t>
            </a:r>
            <a:r>
              <a:rPr lang="en-US" dirty="0" err="1" smtClean="0"/>
              <a:t>նվազման</a:t>
            </a:r>
            <a:r>
              <a:rPr lang="en-US" dirty="0" smtClean="0"/>
              <a:t> </a:t>
            </a:r>
            <a:r>
              <a:rPr lang="en-US" dirty="0" err="1" smtClean="0"/>
              <a:t>կարգով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asc</a:t>
            </a:r>
            <a:r>
              <a:rPr lang="en-US" dirty="0" smtClean="0"/>
              <a:t> Attr1, </a:t>
            </a:r>
            <a:r>
              <a:rPr lang="en-US" dirty="0" err="1" smtClean="0"/>
              <a:t>desc</a:t>
            </a:r>
            <a:r>
              <a:rPr lang="en-US" dirty="0" smtClean="0"/>
              <a:t> Attr2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ORDER BY Attr1, </a:t>
            </a:r>
            <a:r>
              <a:rPr lang="en-US" dirty="0" err="1" smtClean="0"/>
              <a:t>desc</a:t>
            </a:r>
            <a:r>
              <a:rPr lang="en-US" dirty="0" smtClean="0"/>
              <a:t> Attr2</a:t>
            </a:r>
          </a:p>
        </p:txBody>
      </p:sp>
      <p:pic>
        <p:nvPicPr>
          <p:cNvPr id="5" name="Picture 4" descr="http://www.sql-ex.ru/images/ships.gif"/>
          <p:cNvPicPr/>
          <p:nvPr/>
        </p:nvPicPr>
        <p:blipFill>
          <a:blip r:embed="rId2" cstate="print"/>
          <a:srcRect l="2197" t="3488" r="54945" b="41279"/>
          <a:stretch>
            <a:fillRect/>
          </a:stretch>
        </p:blipFill>
        <p:spPr bwMode="auto">
          <a:xfrm>
            <a:off x="6072198" y="4714884"/>
            <a:ext cx="285752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SQL-</a:t>
            </a:r>
            <a:r>
              <a:rPr lang="en-US" sz="3400" dirty="0" err="1" smtClean="0"/>
              <a:t>լեզվի</a:t>
            </a:r>
            <a:r>
              <a:rPr lang="en-US" sz="3400" dirty="0" smtClean="0"/>
              <a:t> </a:t>
            </a:r>
            <a:r>
              <a:rPr lang="en-US" sz="3400" dirty="0" err="1" smtClean="0"/>
              <a:t>ստանդարտ</a:t>
            </a:r>
            <a:r>
              <a:rPr lang="en-US" sz="3400" dirty="0" smtClean="0"/>
              <a:t> </a:t>
            </a:r>
            <a:r>
              <a:rPr lang="en-US" sz="3400" dirty="0" err="1" smtClean="0"/>
              <a:t>տիպերը</a:t>
            </a:r>
            <a:r>
              <a:rPr lang="en-US" sz="3400" dirty="0" smtClean="0"/>
              <a:t> </a:t>
            </a:r>
            <a:r>
              <a:rPr lang="hy-AM" sz="3400" dirty="0" smtClean="0"/>
              <a:t/>
            </a:r>
            <a:br>
              <a:rPr lang="hy-AM" sz="3400" dirty="0" smtClean="0"/>
            </a:br>
            <a:r>
              <a:rPr lang="en-US" sz="3400" dirty="0" smtClean="0"/>
              <a:t>(Microsoft SQL Server 2008)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643966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300" dirty="0" err="1" smtClean="0"/>
              <a:t>Թվային</a:t>
            </a:r>
            <a:r>
              <a:rPr lang="en-US" sz="2300" dirty="0" smtClean="0"/>
              <a:t> </a:t>
            </a:r>
            <a:r>
              <a:rPr lang="en-US" sz="2300" dirty="0" err="1" smtClean="0"/>
              <a:t>տիպեր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r>
              <a:rPr lang="en-US" sz="2300" dirty="0" err="1" smtClean="0"/>
              <a:t>Ճիշտ</a:t>
            </a:r>
            <a:r>
              <a:rPr lang="en-US" sz="2300" dirty="0" smtClean="0"/>
              <a:t> </a:t>
            </a:r>
            <a:r>
              <a:rPr lang="en-US" sz="2300" dirty="0" err="1" smtClean="0"/>
              <a:t>արժեքով</a:t>
            </a:r>
            <a:r>
              <a:rPr lang="en-US" sz="2300" dirty="0" smtClean="0"/>
              <a:t> </a:t>
            </a:r>
            <a:r>
              <a:rPr lang="en-US" sz="2300" dirty="0" err="1" smtClean="0"/>
              <a:t>թվեր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smtClean="0"/>
              <a:t>bit 		- 0 </a:t>
            </a:r>
            <a:r>
              <a:rPr lang="en-US" sz="2300" dirty="0" err="1" smtClean="0"/>
              <a:t>կամ</a:t>
            </a:r>
            <a:r>
              <a:rPr lang="en-US" sz="2300" dirty="0" smtClean="0"/>
              <a:t> 1 </a:t>
            </a:r>
            <a:r>
              <a:rPr lang="en-US" sz="2300" dirty="0" err="1" smtClean="0"/>
              <a:t>արժեք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err="1" smtClean="0"/>
              <a:t>tinyint</a:t>
            </a:r>
            <a:r>
              <a:rPr lang="en-US" sz="2300" dirty="0" smtClean="0"/>
              <a:t>		- 1 </a:t>
            </a:r>
            <a:r>
              <a:rPr lang="en-US" sz="2300" dirty="0" err="1" smtClean="0"/>
              <a:t>բայթում</a:t>
            </a:r>
            <a:r>
              <a:rPr lang="en-US" sz="2300" dirty="0" smtClean="0"/>
              <a:t> </a:t>
            </a:r>
            <a:r>
              <a:rPr lang="en-US" sz="2300" dirty="0" err="1" smtClean="0"/>
              <a:t>ամբողջ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r>
              <a:rPr lang="en-US" sz="2300" dirty="0" smtClean="0"/>
              <a:t>` 0-255</a:t>
            </a:r>
          </a:p>
          <a:p>
            <a:pPr lvl="2">
              <a:spcBef>
                <a:spcPts val="0"/>
              </a:spcBef>
            </a:pPr>
            <a:r>
              <a:rPr lang="en-US" sz="2300" dirty="0" err="1" smtClean="0"/>
              <a:t>smallint</a:t>
            </a:r>
            <a:r>
              <a:rPr lang="en-US" sz="2300" dirty="0" smtClean="0"/>
              <a:t>		- 2 </a:t>
            </a:r>
            <a:r>
              <a:rPr lang="en-US" sz="2300" dirty="0" err="1" smtClean="0"/>
              <a:t>բայթում</a:t>
            </a:r>
            <a:r>
              <a:rPr lang="en-US" sz="2300" dirty="0" smtClean="0"/>
              <a:t> </a:t>
            </a:r>
            <a:r>
              <a:rPr lang="en-US" sz="2300" dirty="0" err="1" smtClean="0"/>
              <a:t>ամբողջ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err="1" smtClean="0"/>
              <a:t>int</a:t>
            </a:r>
            <a:r>
              <a:rPr lang="en-US" sz="2300" dirty="0" smtClean="0"/>
              <a:t> 		- 4 </a:t>
            </a:r>
            <a:r>
              <a:rPr lang="en-US" sz="2300" dirty="0" err="1" smtClean="0"/>
              <a:t>բայթում</a:t>
            </a:r>
            <a:r>
              <a:rPr lang="en-US" sz="2300" dirty="0" smtClean="0"/>
              <a:t> </a:t>
            </a:r>
            <a:r>
              <a:rPr lang="en-US" sz="2300" dirty="0" err="1" smtClean="0"/>
              <a:t>ամբողջ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err="1" smtClean="0"/>
              <a:t>bigint</a:t>
            </a:r>
            <a:r>
              <a:rPr lang="en-US" sz="2300" dirty="0" smtClean="0"/>
              <a:t>		- 8 </a:t>
            </a:r>
            <a:r>
              <a:rPr lang="en-US" sz="2300" dirty="0" err="1" smtClean="0"/>
              <a:t>բայթում</a:t>
            </a:r>
            <a:r>
              <a:rPr lang="en-US" sz="2300" dirty="0" smtClean="0"/>
              <a:t> </a:t>
            </a:r>
            <a:r>
              <a:rPr lang="en-US" sz="2300" dirty="0" err="1" smtClean="0"/>
              <a:t>ամբողջ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smtClean="0"/>
              <a:t>numeric		- </a:t>
            </a:r>
            <a:r>
              <a:rPr lang="en-US" sz="2300" dirty="0" err="1" smtClean="0"/>
              <a:t>ֆիքսած</a:t>
            </a:r>
            <a:r>
              <a:rPr lang="en-US" sz="2300" dirty="0" smtClean="0"/>
              <a:t> </a:t>
            </a:r>
            <a:r>
              <a:rPr lang="en-US" sz="2300" dirty="0" err="1" smtClean="0"/>
              <a:t>կետով</a:t>
            </a:r>
            <a:r>
              <a:rPr lang="en-US" sz="2300" dirty="0" smtClean="0"/>
              <a:t> </a:t>
            </a:r>
            <a:r>
              <a:rPr lang="en-US" sz="2300" dirty="0" err="1" smtClean="0"/>
              <a:t>կոտորակային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smtClean="0"/>
              <a:t>decimal		- </a:t>
            </a:r>
            <a:r>
              <a:rPr lang="en-US" sz="2300" dirty="0" err="1" smtClean="0"/>
              <a:t>ֆիքսած</a:t>
            </a:r>
            <a:r>
              <a:rPr lang="en-US" sz="2300" dirty="0" smtClean="0"/>
              <a:t> </a:t>
            </a:r>
            <a:r>
              <a:rPr lang="en-US" sz="2300" dirty="0" err="1" smtClean="0"/>
              <a:t>կետով</a:t>
            </a:r>
            <a:r>
              <a:rPr lang="en-US" sz="2300" dirty="0" smtClean="0"/>
              <a:t> </a:t>
            </a:r>
            <a:r>
              <a:rPr lang="en-US" sz="2300" dirty="0" err="1" smtClean="0"/>
              <a:t>կոտորակային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err="1" smtClean="0"/>
              <a:t>smallmoney</a:t>
            </a:r>
            <a:r>
              <a:rPr lang="en-US" sz="2300" dirty="0" smtClean="0"/>
              <a:t>	- 4 </a:t>
            </a:r>
            <a:r>
              <a:rPr lang="en-US" sz="2300" dirty="0" err="1" smtClean="0"/>
              <a:t>բայթում</a:t>
            </a:r>
            <a:r>
              <a:rPr lang="en-US" sz="2300" dirty="0" smtClean="0"/>
              <a:t> </a:t>
            </a:r>
            <a:r>
              <a:rPr lang="en-US" sz="2300" dirty="0" err="1" smtClean="0"/>
              <a:t>փող</a:t>
            </a:r>
            <a:r>
              <a:rPr lang="en-US" sz="2300" dirty="0" smtClean="0"/>
              <a:t> </a:t>
            </a:r>
            <a:r>
              <a:rPr lang="en-US" sz="2300" dirty="0" err="1" smtClean="0"/>
              <a:t>ներկայացնող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smtClean="0"/>
              <a:t>money		- 8 </a:t>
            </a:r>
            <a:r>
              <a:rPr lang="en-US" sz="2300" dirty="0" err="1" smtClean="0"/>
              <a:t>բայթում</a:t>
            </a:r>
            <a:r>
              <a:rPr lang="en-US" sz="2300" dirty="0" smtClean="0"/>
              <a:t> </a:t>
            </a:r>
            <a:r>
              <a:rPr lang="en-US" sz="2300" dirty="0" err="1" smtClean="0"/>
              <a:t>փող</a:t>
            </a:r>
            <a:r>
              <a:rPr lang="en-US" sz="2300" dirty="0" smtClean="0"/>
              <a:t> </a:t>
            </a:r>
            <a:r>
              <a:rPr lang="en-US" sz="2300" dirty="0" err="1" smtClean="0"/>
              <a:t>ներկայացնող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r>
              <a:rPr lang="hy-AM" sz="2300" dirty="0" smtClean="0"/>
              <a:t>Մ</a:t>
            </a:r>
            <a:r>
              <a:rPr lang="en-US" sz="2300" dirty="0" err="1" smtClean="0"/>
              <a:t>ոտավոր</a:t>
            </a:r>
            <a:r>
              <a:rPr lang="en-US" sz="2300" dirty="0" smtClean="0"/>
              <a:t> </a:t>
            </a:r>
            <a:r>
              <a:rPr lang="en-US" sz="2300" dirty="0" err="1" smtClean="0"/>
              <a:t>արժեքով</a:t>
            </a:r>
            <a:r>
              <a:rPr lang="en-US" sz="2300" dirty="0" smtClean="0"/>
              <a:t> </a:t>
            </a:r>
            <a:r>
              <a:rPr lang="en-US" sz="2300" dirty="0" err="1" smtClean="0"/>
              <a:t>թվեր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smtClean="0"/>
              <a:t>float	- 4 </a:t>
            </a:r>
            <a:r>
              <a:rPr lang="en-US" sz="2300" dirty="0" err="1" smtClean="0"/>
              <a:t>բայթում</a:t>
            </a:r>
            <a:r>
              <a:rPr lang="en-US" sz="2300" dirty="0" smtClean="0"/>
              <a:t> </a:t>
            </a:r>
            <a:r>
              <a:rPr lang="en-US" sz="2300" dirty="0" err="1" smtClean="0"/>
              <a:t>լողացող</a:t>
            </a:r>
            <a:r>
              <a:rPr lang="en-US" sz="2300" dirty="0" smtClean="0"/>
              <a:t> </a:t>
            </a:r>
            <a:r>
              <a:rPr lang="en-US" sz="2300" dirty="0" err="1" smtClean="0"/>
              <a:t>կետով</a:t>
            </a:r>
            <a:r>
              <a:rPr lang="en-US" sz="2300" dirty="0" smtClean="0"/>
              <a:t> </a:t>
            </a:r>
            <a:r>
              <a:rPr lang="en-US" sz="2300" dirty="0" err="1" smtClean="0"/>
              <a:t>իրական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  <a:p>
            <a:pPr lvl="2">
              <a:spcBef>
                <a:spcPts val="0"/>
              </a:spcBef>
            </a:pPr>
            <a:r>
              <a:rPr lang="en-US" sz="2300" dirty="0" smtClean="0"/>
              <a:t>real	- 8 </a:t>
            </a:r>
            <a:r>
              <a:rPr lang="en-US" sz="2300" dirty="0" err="1" smtClean="0"/>
              <a:t>բայթում</a:t>
            </a:r>
            <a:r>
              <a:rPr lang="en-US" sz="2300" dirty="0" smtClean="0"/>
              <a:t> </a:t>
            </a:r>
            <a:r>
              <a:rPr lang="en-US" sz="2300" dirty="0" err="1" smtClean="0"/>
              <a:t>լողացող</a:t>
            </a:r>
            <a:r>
              <a:rPr lang="en-US" sz="2300" dirty="0" smtClean="0"/>
              <a:t> </a:t>
            </a:r>
            <a:r>
              <a:rPr lang="en-US" sz="2300" dirty="0" err="1" smtClean="0"/>
              <a:t>կետով</a:t>
            </a:r>
            <a:r>
              <a:rPr lang="en-US" sz="2300" dirty="0" smtClean="0"/>
              <a:t> </a:t>
            </a:r>
            <a:r>
              <a:rPr lang="en-US" sz="2300" dirty="0" err="1" smtClean="0"/>
              <a:t>իրական</a:t>
            </a:r>
            <a:r>
              <a:rPr lang="en-US" sz="2300" dirty="0" smtClean="0"/>
              <a:t> </a:t>
            </a:r>
            <a:r>
              <a:rPr lang="en-US" sz="2300" dirty="0" err="1" smtClean="0"/>
              <a:t>թիվ</a:t>
            </a:r>
            <a:endParaRPr lang="en-US" sz="2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SQL-</a:t>
            </a:r>
            <a:r>
              <a:rPr lang="en-US" sz="3400" dirty="0" err="1" smtClean="0"/>
              <a:t>լեզվի</a:t>
            </a:r>
            <a:r>
              <a:rPr lang="en-US" sz="3400" dirty="0" smtClean="0"/>
              <a:t> </a:t>
            </a:r>
            <a:r>
              <a:rPr lang="hy-AM" sz="3400" dirty="0" smtClean="0"/>
              <a:t>ներդրված ֆունկցիան</a:t>
            </a:r>
            <a:r>
              <a:rPr lang="en-US" sz="3400" dirty="0" err="1" smtClean="0"/>
              <a:t>երը</a:t>
            </a:r>
            <a:r>
              <a:rPr lang="en-US" sz="3400" dirty="0" smtClean="0"/>
              <a:t> (Microsoft SQL Server 2008)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7286676" cy="71438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300" dirty="0" err="1" smtClean="0"/>
              <a:t>Թվային</a:t>
            </a:r>
            <a:r>
              <a:rPr lang="en-US" sz="2300" dirty="0" smtClean="0"/>
              <a:t> </a:t>
            </a:r>
            <a:r>
              <a:rPr lang="en-US" sz="2300" dirty="0" err="1" smtClean="0"/>
              <a:t>տիպերի</a:t>
            </a:r>
            <a:r>
              <a:rPr lang="en-US" sz="2300" dirty="0" smtClean="0"/>
              <a:t> </a:t>
            </a:r>
            <a:r>
              <a:rPr lang="en-US" sz="2300" dirty="0" err="1" smtClean="0"/>
              <a:t>համար</a:t>
            </a:r>
            <a:r>
              <a:rPr lang="en-US" sz="2300" dirty="0" smtClean="0"/>
              <a:t> </a:t>
            </a:r>
            <a:r>
              <a:rPr lang="en-US" sz="2300" dirty="0" err="1" smtClean="0"/>
              <a:t>հիմնական</a:t>
            </a:r>
            <a:r>
              <a:rPr lang="en-US" sz="2300" dirty="0" smtClean="0"/>
              <a:t> </a:t>
            </a:r>
            <a:r>
              <a:rPr lang="en-US" sz="2300" dirty="0" err="1" smtClean="0"/>
              <a:t>ֆունկցիաներ</a:t>
            </a:r>
            <a:endParaRPr lang="en-US" sz="23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071678"/>
          <a:ext cx="7572428" cy="466191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267726"/>
                <a:gridCol w="5304702"/>
              </a:tblGrid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arg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Բացարձակ արժեք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ACOS(arg)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Արքկոսինուս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ASIN(arg)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Արքսինուս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ATAN(arg)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Արքտանգենս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CEILING(</a:t>
                      </a:r>
                      <a:r>
                        <a:rPr lang="en-US" sz="1400" dirty="0" err="1"/>
                        <a:t>arg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Արգումենտից մեծ ամենափոքր ամբողջ թիվ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COS(arg)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Կոսինուս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COT(</a:t>
                      </a:r>
                      <a:r>
                        <a:rPr lang="en-US" sz="1400" dirty="0" err="1"/>
                        <a:t>arg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Կոտանգենս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FLOOR(arg)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Արգումենտից փոքր ամենամեծ ամբողջ թիվ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LOG(arg)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Բնական լոգաթիթմ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LOG10(arg)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10 հիմքով լոգարիթմ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PI()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Պի հաստատունը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POWER(arg1, arg2)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Աստիճան բարձրացնելու- arg1</a:t>
                      </a:r>
                      <a:r>
                        <a:rPr lang="en-US" sz="1400" baseline="30000"/>
                        <a:t>arg2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RAND(arg)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Պատահական թիվ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ROUND(arg1, arg2)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Արգումենտի կլորացում arg2 ճշտությամբ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SIGN(arg)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Սիգնում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SIN(arg)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Սինուս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SQRT(arg)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Քառակուսի արմատ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SQUARE(arg)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Արգումենտի քառակուսի աստիճան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3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TAN(arg)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Տանգենս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7" y="2285991"/>
          <a:ext cx="8072489" cy="41240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00197"/>
                <a:gridCol w="1643074"/>
                <a:gridCol w="2578011"/>
                <a:gridCol w="1645848"/>
                <a:gridCol w="705359"/>
              </a:tblGrid>
              <a:tr h="5064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Տիպ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Ֆորմատ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Տիրույթ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Ճշտություն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Հիշ</a:t>
                      </a:r>
                      <a:r>
                        <a:rPr lang="en-US" sz="1800" dirty="0" smtClean="0"/>
                        <a:t>.</a:t>
                      </a:r>
                    </a:p>
                    <a:p>
                      <a:pPr algn="ctr"/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բայթ</a:t>
                      </a:r>
                      <a:r>
                        <a:rPr lang="en-US" sz="1800" dirty="0" smtClean="0"/>
                        <a:t>)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7597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hh:mm:ss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[.</a:t>
                      </a:r>
                      <a:r>
                        <a:rPr lang="en-US" sz="1800" dirty="0" err="1"/>
                        <a:t>nnnnnnn</a:t>
                      </a:r>
                      <a:r>
                        <a:rPr lang="en-US" sz="1800" dirty="0"/>
                        <a:t>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00:00:00.0000000 through 23:59:59.9999999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nanoseconds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 to 5 </a:t>
                      </a:r>
                    </a:p>
                  </a:txBody>
                  <a:tcPr marL="0" marR="0" marT="0" marB="0" anchor="ctr"/>
                </a:tc>
              </a:tr>
              <a:tr h="5064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date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YYYY-MM-DD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0001-01-01 through 9999-12-31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/>
                </a:tc>
              </a:tr>
              <a:tr h="55792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smalldatetime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YYYY-MM-DD </a:t>
                      </a:r>
                      <a:r>
                        <a:rPr lang="en-US" sz="1800" dirty="0" err="1"/>
                        <a:t>hh:mm:ss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1900-01-01 through 2079-06-06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minute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marL="0" marR="0" marT="0" marB="0" anchor="ctr"/>
                </a:tc>
              </a:tr>
              <a:tr h="50647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datetime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YYYY-MM-DD </a:t>
                      </a:r>
                      <a:r>
                        <a:rPr lang="en-US" sz="1800" dirty="0" err="1"/>
                        <a:t>hh:mm:ss</a:t>
                      </a:r>
                      <a:r>
                        <a:rPr lang="en-US" sz="1800" dirty="0"/>
                        <a:t>[.</a:t>
                      </a:r>
                      <a:r>
                        <a:rPr lang="en-US" sz="1800" dirty="0" err="1"/>
                        <a:t>nnn</a:t>
                      </a:r>
                      <a:r>
                        <a:rPr lang="en-US" sz="1800" dirty="0"/>
                        <a:t>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1753-01-01 through 9999-12-31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0.00333 second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 marL="0" marR="0" marT="0" marB="0" anchor="ctr"/>
                </a:tc>
              </a:tr>
              <a:tr h="10129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datetim2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YYYY-MM-DD </a:t>
                      </a:r>
                      <a:r>
                        <a:rPr lang="en-US" sz="1800" dirty="0" err="1" smtClean="0"/>
                        <a:t>hh:mm:ss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[.</a:t>
                      </a:r>
                      <a:r>
                        <a:rPr lang="en-US" sz="1800" dirty="0" err="1"/>
                        <a:t>nnnnnnn</a:t>
                      </a:r>
                      <a:r>
                        <a:rPr lang="en-US" sz="1800" dirty="0"/>
                        <a:t>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0001-01-01 00:00:00.0000000 through 9999-12-31 23:59:59.9999999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nanoseconds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 to 8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SQL-</a:t>
            </a:r>
            <a:r>
              <a:rPr lang="en-US" sz="3400" dirty="0" err="1" smtClean="0"/>
              <a:t>լեզվի</a:t>
            </a:r>
            <a:r>
              <a:rPr lang="en-US" sz="3400" dirty="0" smtClean="0"/>
              <a:t> </a:t>
            </a:r>
            <a:r>
              <a:rPr lang="en-US" sz="3400" dirty="0" err="1" smtClean="0"/>
              <a:t>ստանդարտ</a:t>
            </a:r>
            <a:r>
              <a:rPr lang="en-US" sz="3400" dirty="0" smtClean="0"/>
              <a:t> </a:t>
            </a:r>
            <a:r>
              <a:rPr lang="en-US" sz="3400" dirty="0" err="1" smtClean="0"/>
              <a:t>տիպերը</a:t>
            </a:r>
            <a:r>
              <a:rPr lang="en-US" sz="3400" dirty="0" smtClean="0"/>
              <a:t> </a:t>
            </a:r>
            <a:r>
              <a:rPr lang="hy-AM" sz="3400" dirty="0" smtClean="0"/>
              <a:t/>
            </a:r>
            <a:br>
              <a:rPr lang="hy-AM" sz="3400" dirty="0" smtClean="0"/>
            </a:br>
            <a:r>
              <a:rPr lang="en-US" sz="3400" dirty="0" smtClean="0"/>
              <a:t>(Microsoft SQL Server 2008)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71612"/>
            <a:ext cx="7019956" cy="533392"/>
          </a:xfrm>
        </p:spPr>
        <p:txBody>
          <a:bodyPr>
            <a:normAutofit/>
          </a:bodyPr>
          <a:lstStyle/>
          <a:p>
            <a:r>
              <a:rPr lang="en-US" dirty="0" err="1" smtClean="0"/>
              <a:t>Ամսավաթվային</a:t>
            </a:r>
            <a:r>
              <a:rPr lang="en-US" dirty="0" smtClean="0"/>
              <a:t> և </a:t>
            </a:r>
            <a:r>
              <a:rPr lang="en-US" dirty="0" err="1" smtClean="0"/>
              <a:t>ժամանակային</a:t>
            </a:r>
            <a:r>
              <a:rPr lang="en-US" dirty="0" smtClean="0"/>
              <a:t> </a:t>
            </a:r>
            <a:r>
              <a:rPr lang="en-US" dirty="0" err="1" smtClean="0"/>
              <a:t>տիպեր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SQL-</a:t>
            </a:r>
            <a:r>
              <a:rPr lang="en-US" sz="3400" dirty="0" err="1" smtClean="0"/>
              <a:t>լեզվի</a:t>
            </a:r>
            <a:r>
              <a:rPr lang="en-US" sz="3400" dirty="0" smtClean="0"/>
              <a:t> </a:t>
            </a:r>
            <a:r>
              <a:rPr lang="hy-AM" sz="3400" dirty="0" smtClean="0"/>
              <a:t>ներդրված ֆունկցիան</a:t>
            </a:r>
            <a:r>
              <a:rPr lang="en-US" sz="3400" dirty="0" err="1" smtClean="0"/>
              <a:t>երը</a:t>
            </a:r>
            <a:r>
              <a:rPr lang="en-US" sz="3400" dirty="0" smtClean="0"/>
              <a:t> </a:t>
            </a:r>
            <a:br>
              <a:rPr lang="en-US" sz="3400" dirty="0" smtClean="0"/>
            </a:br>
            <a:r>
              <a:rPr lang="en-US" sz="3400" dirty="0" smtClean="0"/>
              <a:t>(Microsoft SQL Server 2008)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30" y="1428736"/>
            <a:ext cx="8215370" cy="819144"/>
          </a:xfrm>
        </p:spPr>
        <p:txBody>
          <a:bodyPr/>
          <a:lstStyle/>
          <a:p>
            <a:r>
              <a:rPr lang="en-US" dirty="0" err="1" smtClean="0"/>
              <a:t>Ամսավաթվային</a:t>
            </a:r>
            <a:r>
              <a:rPr lang="en-US" dirty="0" smtClean="0"/>
              <a:t> և </a:t>
            </a:r>
            <a:r>
              <a:rPr lang="en-US" dirty="0" err="1" smtClean="0"/>
              <a:t>ժամանակային</a:t>
            </a:r>
            <a:r>
              <a:rPr lang="en-US" dirty="0" smtClean="0"/>
              <a:t> </a:t>
            </a:r>
            <a:r>
              <a:rPr lang="en-US" dirty="0" err="1" smtClean="0"/>
              <a:t>տիպերի</a:t>
            </a:r>
            <a:r>
              <a:rPr lang="en-US" dirty="0" smtClean="0"/>
              <a:t> </a:t>
            </a:r>
            <a:r>
              <a:rPr lang="en-US" dirty="0" err="1" smtClean="0"/>
              <a:t>համար</a:t>
            </a:r>
            <a:r>
              <a:rPr lang="en-US" dirty="0" smtClean="0"/>
              <a:t> </a:t>
            </a:r>
            <a:r>
              <a:rPr lang="en-US" dirty="0" err="1" smtClean="0"/>
              <a:t>հիմնական</a:t>
            </a:r>
            <a:r>
              <a:rPr lang="en-US" dirty="0" smtClean="0"/>
              <a:t> </a:t>
            </a:r>
            <a:r>
              <a:rPr lang="en-US" dirty="0" err="1" smtClean="0"/>
              <a:t>ֆունկցիաներ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0100" y="2285992"/>
          <a:ext cx="8001056" cy="435128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00330"/>
                <a:gridCol w="5500726"/>
              </a:tblGrid>
              <a:tr h="351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Քերականություն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Վերադարձվող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արժեքը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GETDATE( </a:t>
                      </a:r>
                      <a:r>
                        <a:rPr lang="en-US" sz="1600" dirty="0"/>
                        <a:t>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err="1" smtClean="0"/>
                        <a:t>Սերվերի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համակարգչի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ընթացիկ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պահի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ամսաթիվն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ու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ժամը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DATENAME(</a:t>
                      </a:r>
                      <a:r>
                        <a:rPr lang="en-US" sz="1600" dirty="0" err="1" smtClean="0"/>
                        <a:t>datepart</a:t>
                      </a:r>
                      <a:r>
                        <a:rPr lang="en-US" sz="1600" dirty="0" smtClean="0"/>
                        <a:t>, date)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date  -ի </a:t>
                      </a:r>
                      <a:r>
                        <a:rPr lang="en-US" sz="1600" dirty="0" err="1" smtClean="0"/>
                        <a:t>datepart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մասի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սիմվոլային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տեսքով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DATEPART(</a:t>
                      </a:r>
                      <a:r>
                        <a:rPr lang="en-US" sz="1600" dirty="0" err="1" smtClean="0"/>
                        <a:t>datepart</a:t>
                      </a:r>
                      <a:r>
                        <a:rPr lang="en-US" sz="1600" dirty="0" smtClean="0"/>
                        <a:t>, date)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date  -ի </a:t>
                      </a:r>
                      <a:r>
                        <a:rPr lang="en-US" sz="1600" dirty="0" err="1" smtClean="0"/>
                        <a:t>datepart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մասի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թվային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err="1" smtClean="0"/>
                        <a:t>տեսքով</a:t>
                      </a:r>
                      <a:endParaRPr lang="en-US" sz="1600" dirty="0" smtClean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DAY(date)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date  </a:t>
                      </a:r>
                      <a:r>
                        <a:rPr lang="en-US" sz="1600" dirty="0" err="1" smtClean="0"/>
                        <a:t>ամսաթվի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օրը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թվի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տեսքով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MONTH(date)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date  </a:t>
                      </a:r>
                      <a:r>
                        <a:rPr lang="en-US" sz="1600" dirty="0" err="1" smtClean="0"/>
                        <a:t>ամսաթվի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ամիսը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թվի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տեսքով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YEAR(date)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date  </a:t>
                      </a:r>
                      <a:r>
                        <a:rPr lang="en-US" sz="1600" dirty="0" err="1" smtClean="0"/>
                        <a:t>ամսաթվի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տարին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թվի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տեսքով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02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DATEDIFF(</a:t>
                      </a:r>
                      <a:r>
                        <a:rPr lang="en-US" sz="1600" dirty="0" err="1" smtClean="0"/>
                        <a:t>datepart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startdate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enddate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err="1" smtClean="0"/>
                        <a:t>startdate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enddate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ամսաթվերի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միջև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տարբերությունը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datepart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չափման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միավորով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02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DATEADD(</a:t>
                      </a:r>
                      <a:r>
                        <a:rPr lang="en-US" sz="1600" dirty="0" err="1" smtClean="0"/>
                        <a:t>datepart</a:t>
                      </a:r>
                      <a:r>
                        <a:rPr lang="en-US" sz="1600" dirty="0" smtClean="0"/>
                        <a:t>, number, date)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hy-AM" sz="1600" dirty="0" smtClean="0"/>
                        <a:t>Ա</a:t>
                      </a:r>
                      <a:r>
                        <a:rPr lang="en-US" sz="1600" dirty="0" err="1" smtClean="0"/>
                        <a:t>վելացնում</a:t>
                      </a:r>
                      <a:r>
                        <a:rPr lang="en-US" sz="1600" dirty="0" smtClean="0"/>
                        <a:t> է number  </a:t>
                      </a:r>
                      <a:r>
                        <a:rPr lang="en-US" sz="1600" dirty="0" err="1" smtClean="0"/>
                        <a:t>քանակով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datepart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միավոր</a:t>
                      </a:r>
                      <a:r>
                        <a:rPr lang="en-US" sz="1600" dirty="0" smtClean="0"/>
                        <a:t> date  </a:t>
                      </a:r>
                      <a:r>
                        <a:rPr lang="en-US" sz="1600" dirty="0" err="1" smtClean="0"/>
                        <a:t>ամսաթվին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51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en-US" sz="1600" dirty="0" smtClean="0"/>
                        <a:t>ISDATE(expression)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125"/>
                        </a:spcAft>
                      </a:pPr>
                      <a:r>
                        <a:rPr lang="hy-AM" sz="1600" dirty="0" smtClean="0"/>
                        <a:t>Պ</a:t>
                      </a:r>
                      <a:r>
                        <a:rPr lang="en-US" sz="1600" dirty="0" err="1" smtClean="0"/>
                        <a:t>արզում</a:t>
                      </a:r>
                      <a:r>
                        <a:rPr lang="en-US" sz="1600" dirty="0" smtClean="0"/>
                        <a:t> է </a:t>
                      </a:r>
                      <a:r>
                        <a:rPr lang="en-US" sz="1600" dirty="0" err="1" smtClean="0"/>
                        <a:t>արդյոք</a:t>
                      </a:r>
                      <a:r>
                        <a:rPr lang="en-US" sz="1600" dirty="0" smtClean="0"/>
                        <a:t> expression  </a:t>
                      </a:r>
                      <a:r>
                        <a:rPr lang="en-US" sz="1600" dirty="0" err="1" smtClean="0"/>
                        <a:t>իրենից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ներկայացնում</a:t>
                      </a:r>
                      <a:r>
                        <a:rPr lang="en-US" sz="1600" dirty="0" smtClean="0"/>
                        <a:t> է </a:t>
                      </a:r>
                      <a:r>
                        <a:rPr lang="en-US" sz="1600" dirty="0" err="1" smtClean="0"/>
                        <a:t>ամսաթիվ</a:t>
                      </a:r>
                      <a:endParaRPr lang="en-US" sz="1600" dirty="0">
                        <a:latin typeface="Sylfaen" pitchFamily="18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SQL-</a:t>
            </a:r>
            <a:r>
              <a:rPr lang="en-US" sz="3400" dirty="0" err="1" smtClean="0"/>
              <a:t>լեզվի</a:t>
            </a:r>
            <a:r>
              <a:rPr lang="en-US" sz="3400" dirty="0" smtClean="0"/>
              <a:t> </a:t>
            </a:r>
            <a:r>
              <a:rPr lang="en-US" sz="3400" dirty="0" err="1" smtClean="0"/>
              <a:t>ստանդարտ</a:t>
            </a:r>
            <a:r>
              <a:rPr lang="en-US" sz="3400" dirty="0" smtClean="0"/>
              <a:t> </a:t>
            </a:r>
            <a:r>
              <a:rPr lang="en-US" sz="3400" dirty="0" err="1" smtClean="0"/>
              <a:t>տիպերը</a:t>
            </a:r>
            <a:r>
              <a:rPr lang="en-US" sz="3400" dirty="0" smtClean="0"/>
              <a:t> </a:t>
            </a:r>
            <a:r>
              <a:rPr lang="hy-AM" sz="3400" dirty="0" smtClean="0"/>
              <a:t/>
            </a:r>
            <a:br>
              <a:rPr lang="hy-AM" sz="3400" dirty="0" smtClean="0"/>
            </a:br>
            <a:r>
              <a:rPr lang="en-US" sz="3400" dirty="0" smtClean="0"/>
              <a:t>(Microsoft SQL Server 2008)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929718" cy="4857784"/>
          </a:xfrm>
        </p:spPr>
        <p:txBody>
          <a:bodyPr>
            <a:normAutofit/>
          </a:bodyPr>
          <a:lstStyle/>
          <a:p>
            <a:r>
              <a:rPr lang="hy-AM" sz="2200" dirty="0" smtClean="0"/>
              <a:t>Ս</a:t>
            </a:r>
            <a:r>
              <a:rPr lang="en-US" sz="2200" dirty="0" err="1" smtClean="0"/>
              <a:t>իմվոլային</a:t>
            </a:r>
            <a:r>
              <a:rPr lang="en-US" sz="2200" dirty="0" smtClean="0"/>
              <a:t> </a:t>
            </a:r>
            <a:r>
              <a:rPr lang="en-US" sz="2200" dirty="0" err="1" smtClean="0"/>
              <a:t>տողերի</a:t>
            </a:r>
            <a:r>
              <a:rPr lang="en-US" sz="2200" dirty="0" smtClean="0"/>
              <a:t> </a:t>
            </a:r>
            <a:r>
              <a:rPr lang="en-US" sz="2200" dirty="0" err="1" smtClean="0"/>
              <a:t>տիպեր</a:t>
            </a:r>
            <a:endParaRPr lang="en-US" sz="2200" dirty="0" smtClean="0"/>
          </a:p>
          <a:p>
            <a:endParaRPr lang="en-US" sz="2200" dirty="0" smtClean="0"/>
          </a:p>
          <a:p>
            <a:pPr lvl="1"/>
            <a:r>
              <a:rPr lang="en-US" sz="2200" dirty="0" err="1" smtClean="0"/>
              <a:t>Ոչ</a:t>
            </a:r>
            <a:r>
              <a:rPr lang="en-US" sz="2200" dirty="0" smtClean="0"/>
              <a:t> </a:t>
            </a:r>
            <a:r>
              <a:rPr lang="en-US" sz="2200" dirty="0" err="1" smtClean="0"/>
              <a:t>unicode</a:t>
            </a:r>
            <a:r>
              <a:rPr lang="en-US" sz="2200" dirty="0" smtClean="0"/>
              <a:t> </a:t>
            </a:r>
            <a:r>
              <a:rPr lang="en-US" sz="2200" dirty="0" err="1" smtClean="0"/>
              <a:t>սիմվոլային</a:t>
            </a:r>
            <a:r>
              <a:rPr lang="en-US" sz="2200" dirty="0" smtClean="0"/>
              <a:t> </a:t>
            </a:r>
            <a:r>
              <a:rPr lang="en-US" sz="2200" dirty="0" err="1" smtClean="0"/>
              <a:t>տողեր</a:t>
            </a:r>
            <a:endParaRPr lang="en-US" sz="2200" dirty="0" smtClean="0"/>
          </a:p>
          <a:p>
            <a:pPr lvl="2"/>
            <a:r>
              <a:rPr lang="en-US" sz="2200" dirty="0" smtClean="0"/>
              <a:t>char 	- </a:t>
            </a:r>
            <a:r>
              <a:rPr lang="en-US" sz="2200" dirty="0" err="1" smtClean="0"/>
              <a:t>ֆիքսած</a:t>
            </a:r>
            <a:r>
              <a:rPr lang="en-US" sz="2200" dirty="0" smtClean="0"/>
              <a:t> </a:t>
            </a:r>
            <a:r>
              <a:rPr lang="en-US" sz="2200" dirty="0" err="1" smtClean="0"/>
              <a:t>երկարությամբ</a:t>
            </a:r>
            <a:r>
              <a:rPr lang="en-US" sz="2200" dirty="0" smtClean="0"/>
              <a:t> </a:t>
            </a:r>
            <a:r>
              <a:rPr lang="en-US" sz="2200" dirty="0" err="1" smtClean="0"/>
              <a:t>տող</a:t>
            </a:r>
            <a:r>
              <a:rPr lang="en-US" sz="2200" dirty="0" smtClean="0"/>
              <a:t> 1-8000 </a:t>
            </a:r>
            <a:r>
              <a:rPr lang="en-US" sz="2200" dirty="0" err="1" smtClean="0"/>
              <a:t>սիմվոլ</a:t>
            </a:r>
            <a:endParaRPr lang="en-US" sz="2200" dirty="0" smtClean="0"/>
          </a:p>
          <a:p>
            <a:pPr lvl="2"/>
            <a:r>
              <a:rPr lang="en-US" sz="2200" dirty="0" err="1" smtClean="0"/>
              <a:t>varchar</a:t>
            </a:r>
            <a:r>
              <a:rPr lang="en-US" sz="2200" dirty="0" smtClean="0"/>
              <a:t> - </a:t>
            </a:r>
            <a:r>
              <a:rPr lang="en-US" sz="2200" dirty="0" err="1" smtClean="0"/>
              <a:t>փոփոխական</a:t>
            </a:r>
            <a:r>
              <a:rPr lang="en-US" sz="2200" dirty="0" smtClean="0"/>
              <a:t> </a:t>
            </a:r>
            <a:r>
              <a:rPr lang="en-US" sz="2200" dirty="0" err="1" smtClean="0"/>
              <a:t>երկարությամբ</a:t>
            </a:r>
            <a:r>
              <a:rPr lang="en-US" sz="2200" dirty="0" smtClean="0"/>
              <a:t> </a:t>
            </a:r>
            <a:r>
              <a:rPr lang="en-US" sz="2200" dirty="0" err="1" smtClean="0"/>
              <a:t>տող</a:t>
            </a:r>
            <a:r>
              <a:rPr lang="en-US" sz="2200" dirty="0" smtClean="0"/>
              <a:t> 1-8000 </a:t>
            </a:r>
            <a:r>
              <a:rPr lang="en-US" sz="2200" dirty="0" err="1" smtClean="0"/>
              <a:t>սիմվոլ</a:t>
            </a:r>
            <a:endParaRPr lang="en-US" sz="2200" dirty="0" smtClean="0"/>
          </a:p>
          <a:p>
            <a:pPr lvl="2"/>
            <a:r>
              <a:rPr lang="en-US" sz="2200" dirty="0" smtClean="0"/>
              <a:t>text - </a:t>
            </a:r>
            <a:r>
              <a:rPr lang="en-US" sz="2200" dirty="0" err="1" smtClean="0"/>
              <a:t>փոփոխական</a:t>
            </a:r>
            <a:r>
              <a:rPr lang="en-US" sz="2200" dirty="0" smtClean="0"/>
              <a:t> </a:t>
            </a:r>
            <a:r>
              <a:rPr lang="en-US" sz="2200" dirty="0" err="1" smtClean="0"/>
              <a:t>երկարությամբ</a:t>
            </a:r>
            <a:r>
              <a:rPr lang="en-US" sz="2200" dirty="0" smtClean="0"/>
              <a:t> </a:t>
            </a:r>
            <a:r>
              <a:rPr lang="en-US" sz="2200" dirty="0" err="1" smtClean="0"/>
              <a:t>տող</a:t>
            </a:r>
            <a:r>
              <a:rPr lang="en-US" sz="2200" dirty="0" smtClean="0"/>
              <a:t> 1-2</a:t>
            </a:r>
            <a:r>
              <a:rPr lang="en-US" sz="2200" baseline="30000" dirty="0" smtClean="0"/>
              <a:t>32</a:t>
            </a:r>
            <a:r>
              <a:rPr lang="en-US" sz="2200" dirty="0" smtClean="0"/>
              <a:t> </a:t>
            </a:r>
            <a:r>
              <a:rPr lang="en-US" sz="2200" dirty="0" err="1" smtClean="0"/>
              <a:t>սիմվոլ</a:t>
            </a:r>
            <a:endParaRPr lang="en-US" sz="2200" dirty="0" smtClean="0"/>
          </a:p>
          <a:p>
            <a:pPr lvl="2"/>
            <a:endParaRPr lang="en-US" sz="2200" dirty="0" smtClean="0"/>
          </a:p>
          <a:p>
            <a:pPr lvl="1"/>
            <a:r>
              <a:rPr lang="en-US" sz="2200" dirty="0" err="1" smtClean="0"/>
              <a:t>unicode</a:t>
            </a:r>
            <a:r>
              <a:rPr lang="en-US" sz="2200" dirty="0" smtClean="0"/>
              <a:t> </a:t>
            </a:r>
            <a:r>
              <a:rPr lang="en-US" sz="2200" dirty="0" err="1" smtClean="0"/>
              <a:t>սիմվոլային</a:t>
            </a:r>
            <a:r>
              <a:rPr lang="en-US" sz="2200" dirty="0" smtClean="0"/>
              <a:t> </a:t>
            </a:r>
            <a:r>
              <a:rPr lang="en-US" sz="2200" dirty="0" err="1" smtClean="0"/>
              <a:t>տողեր</a:t>
            </a:r>
            <a:endParaRPr lang="en-US" sz="2200" dirty="0" smtClean="0"/>
          </a:p>
          <a:p>
            <a:pPr lvl="2"/>
            <a:r>
              <a:rPr lang="en-US" sz="2200" dirty="0" err="1" smtClean="0"/>
              <a:t>nchar</a:t>
            </a:r>
            <a:r>
              <a:rPr lang="en-US" sz="2200" dirty="0" smtClean="0"/>
              <a:t> - </a:t>
            </a:r>
            <a:r>
              <a:rPr lang="en-US" sz="2200" dirty="0" err="1" smtClean="0"/>
              <a:t>ֆիքսած</a:t>
            </a:r>
            <a:r>
              <a:rPr lang="en-US" sz="2200" dirty="0" smtClean="0"/>
              <a:t> </a:t>
            </a:r>
            <a:r>
              <a:rPr lang="en-US" sz="2200" dirty="0" err="1" smtClean="0"/>
              <a:t>երկարությամբ</a:t>
            </a:r>
            <a:r>
              <a:rPr lang="en-US" sz="2200" dirty="0" smtClean="0"/>
              <a:t> </a:t>
            </a:r>
            <a:r>
              <a:rPr lang="en-US" sz="2200" dirty="0" err="1" smtClean="0"/>
              <a:t>տող</a:t>
            </a:r>
            <a:r>
              <a:rPr lang="en-US" sz="2200" dirty="0" smtClean="0"/>
              <a:t> 1-8000 </a:t>
            </a:r>
            <a:r>
              <a:rPr lang="en-US" sz="2200" dirty="0" err="1" smtClean="0"/>
              <a:t>սիմվոլ</a:t>
            </a:r>
            <a:endParaRPr lang="en-US" sz="2200" dirty="0" smtClean="0"/>
          </a:p>
          <a:p>
            <a:pPr lvl="2"/>
            <a:r>
              <a:rPr lang="en-US" sz="2200" dirty="0" err="1" smtClean="0"/>
              <a:t>nvarchar</a:t>
            </a:r>
            <a:r>
              <a:rPr lang="en-US" sz="2200" dirty="0" smtClean="0"/>
              <a:t> - </a:t>
            </a:r>
            <a:r>
              <a:rPr lang="en-US" sz="2200" dirty="0" err="1" smtClean="0"/>
              <a:t>փոփոխական</a:t>
            </a:r>
            <a:r>
              <a:rPr lang="en-US" sz="2200" dirty="0" smtClean="0"/>
              <a:t> </a:t>
            </a:r>
            <a:r>
              <a:rPr lang="en-US" sz="2200" dirty="0" err="1" smtClean="0"/>
              <a:t>երկարությամբ</a:t>
            </a:r>
            <a:r>
              <a:rPr lang="en-US" sz="2200" dirty="0" smtClean="0"/>
              <a:t> </a:t>
            </a:r>
            <a:r>
              <a:rPr lang="en-US" sz="2200" dirty="0" err="1" smtClean="0"/>
              <a:t>տող</a:t>
            </a:r>
            <a:r>
              <a:rPr lang="en-US" sz="2200" dirty="0" smtClean="0"/>
              <a:t> 1-8000 </a:t>
            </a:r>
            <a:r>
              <a:rPr lang="en-US" sz="2200" dirty="0" err="1" smtClean="0"/>
              <a:t>սիմվոլ</a:t>
            </a:r>
            <a:endParaRPr lang="en-US" sz="2200" dirty="0" smtClean="0"/>
          </a:p>
          <a:p>
            <a:pPr lvl="2"/>
            <a:r>
              <a:rPr lang="en-US" sz="2200" dirty="0" err="1" smtClean="0"/>
              <a:t>ntext</a:t>
            </a:r>
            <a:r>
              <a:rPr lang="en-US" sz="2200" dirty="0" smtClean="0"/>
              <a:t> - </a:t>
            </a:r>
            <a:r>
              <a:rPr lang="en-US" sz="2200" dirty="0" err="1" smtClean="0"/>
              <a:t>փոփոխական</a:t>
            </a:r>
            <a:r>
              <a:rPr lang="en-US" sz="2200" dirty="0" smtClean="0"/>
              <a:t> </a:t>
            </a:r>
            <a:r>
              <a:rPr lang="en-US" sz="2200" dirty="0" err="1" smtClean="0"/>
              <a:t>երկարությամբ</a:t>
            </a:r>
            <a:r>
              <a:rPr lang="en-US" sz="2200" dirty="0" smtClean="0"/>
              <a:t> </a:t>
            </a:r>
            <a:r>
              <a:rPr lang="en-US" sz="2200" dirty="0" err="1" smtClean="0"/>
              <a:t>տող</a:t>
            </a:r>
            <a:r>
              <a:rPr lang="en-US" sz="2200" dirty="0" smtClean="0"/>
              <a:t> 1-2</a:t>
            </a:r>
            <a:r>
              <a:rPr lang="en-US" sz="2200" baseline="30000" dirty="0" smtClean="0"/>
              <a:t>32</a:t>
            </a:r>
            <a:r>
              <a:rPr lang="en-US" sz="2200" dirty="0" smtClean="0"/>
              <a:t> </a:t>
            </a:r>
            <a:r>
              <a:rPr lang="en-US" sz="2200" dirty="0" err="1" smtClean="0"/>
              <a:t>սիմվոլ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SQL-</a:t>
            </a:r>
            <a:r>
              <a:rPr lang="en-US" sz="3400" dirty="0" err="1" smtClean="0"/>
              <a:t>լեզվի</a:t>
            </a:r>
            <a:r>
              <a:rPr lang="en-US" sz="3400" dirty="0" smtClean="0"/>
              <a:t> </a:t>
            </a:r>
            <a:r>
              <a:rPr lang="hy-AM" sz="3400" dirty="0" smtClean="0"/>
              <a:t>ներդրված ֆունկցիան</a:t>
            </a:r>
            <a:r>
              <a:rPr lang="en-US" sz="3400" dirty="0" err="1" smtClean="0"/>
              <a:t>երը</a:t>
            </a:r>
            <a:r>
              <a:rPr lang="en-US" sz="3400" dirty="0" smtClean="0"/>
              <a:t> (Microsoft SQL Server 2008)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28736"/>
            <a:ext cx="7286676" cy="714380"/>
          </a:xfrm>
        </p:spPr>
        <p:txBody>
          <a:bodyPr>
            <a:normAutofit/>
          </a:bodyPr>
          <a:lstStyle/>
          <a:p>
            <a:r>
              <a:rPr lang="hy-AM" sz="2000" dirty="0" smtClean="0"/>
              <a:t>Ս</a:t>
            </a:r>
            <a:r>
              <a:rPr lang="en-US" sz="2000" dirty="0" err="1" smtClean="0"/>
              <a:t>իմվոլային</a:t>
            </a:r>
            <a:r>
              <a:rPr lang="en-US" sz="2000" dirty="0" smtClean="0"/>
              <a:t> </a:t>
            </a:r>
            <a:r>
              <a:rPr lang="en-US" sz="2000" dirty="0" err="1" smtClean="0"/>
              <a:t>տողերի</a:t>
            </a:r>
            <a:r>
              <a:rPr lang="en-US" sz="2000" dirty="0" smtClean="0"/>
              <a:t> </a:t>
            </a:r>
            <a:r>
              <a:rPr lang="en-US" sz="2000" dirty="0" err="1" smtClean="0"/>
              <a:t>տիպերի</a:t>
            </a:r>
            <a:r>
              <a:rPr lang="en-US" sz="2000" dirty="0" smtClean="0"/>
              <a:t> </a:t>
            </a:r>
            <a:r>
              <a:rPr lang="en-US" sz="2000" dirty="0" err="1" smtClean="0"/>
              <a:t>համար</a:t>
            </a:r>
            <a:r>
              <a:rPr lang="en-US" sz="2000" dirty="0" smtClean="0"/>
              <a:t> </a:t>
            </a:r>
            <a:r>
              <a:rPr lang="en-US" sz="2000" dirty="0" err="1" smtClean="0"/>
              <a:t>հիմնական</a:t>
            </a:r>
            <a:r>
              <a:rPr lang="en-US" sz="2000" dirty="0" smtClean="0"/>
              <a:t> </a:t>
            </a:r>
            <a:r>
              <a:rPr lang="en-US" sz="2000" dirty="0" err="1" smtClean="0"/>
              <a:t>ֆունկցիաներ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7224" y="2285992"/>
          <a:ext cx="8143900" cy="36629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49212"/>
                <a:gridCol w="5794688"/>
              </a:tblGrid>
              <a:tr h="301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/>
                        <a:t>Քերականությունը</a:t>
                      </a:r>
                      <a:endParaRPr lang="en-US" sz="1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/>
                        <a:t>Վերադարձվող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արժեքը</a:t>
                      </a:r>
                      <a:endParaRPr lang="en-US" sz="1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1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/>
                        <a:t>CHAR(n)</a:t>
                      </a:r>
                      <a:endParaRPr lang="en-US" sz="1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n կոդով սիմվոլը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1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NCHAR(n)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n unicode կոդով սիմվոլը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1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/>
                        <a:t>LEFT(exp, n)</a:t>
                      </a:r>
                      <a:endParaRPr lang="en-US" sz="1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exp տողի ձախից n սիմվոլները 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1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RIGHT(exp, n)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exp տողի աջից n սիմվոլները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0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/>
                        <a:t>LOWER(exp)</a:t>
                      </a:r>
                      <a:endParaRPr lang="en-US" sz="1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/>
                        <a:t>exp </a:t>
                      </a:r>
                      <a:r>
                        <a:rPr lang="en-US" sz="1900" dirty="0" err="1"/>
                        <a:t>տողի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բոլոր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սիմվոլները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դարձնում</a:t>
                      </a:r>
                      <a:r>
                        <a:rPr lang="en-US" sz="1900" dirty="0"/>
                        <a:t> է </a:t>
                      </a:r>
                      <a:r>
                        <a:rPr lang="en-US" sz="1900" dirty="0" err="1"/>
                        <a:t>փոքրատառ</a:t>
                      </a:r>
                      <a:endParaRPr lang="en-US" sz="1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UPPER(exp)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exp տողի բոլոր սիմվոլները դարձնում է մեծատառ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3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LTRIM(exp) 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Հեռացնում է exp տողի ձախից բոլոր բացակները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1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RTRIM(exp)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Հեռացնում է exp տողի աջից բոլոր բացակները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1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LEN(exp)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exp տողի սիմվոլների քանակը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1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/>
                        <a:t>REVERSE(exp)</a:t>
                      </a:r>
                      <a:endParaRPr lang="en-US" sz="1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/>
                        <a:t>շրջում</a:t>
                      </a:r>
                      <a:r>
                        <a:rPr lang="en-US" sz="1900" dirty="0"/>
                        <a:t> է exp </a:t>
                      </a:r>
                      <a:r>
                        <a:rPr lang="en-US" sz="1900" dirty="0" err="1"/>
                        <a:t>տողը</a:t>
                      </a:r>
                      <a:endParaRPr lang="en-US" sz="1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SQL-</a:t>
            </a:r>
            <a:r>
              <a:rPr lang="en-US" sz="3400" dirty="0" err="1" smtClean="0"/>
              <a:t>լեզվի</a:t>
            </a:r>
            <a:r>
              <a:rPr lang="en-US" sz="3400" dirty="0" smtClean="0"/>
              <a:t> </a:t>
            </a:r>
            <a:r>
              <a:rPr lang="hy-AM" sz="3400" dirty="0" smtClean="0"/>
              <a:t>ներդրված ֆունկցիան</a:t>
            </a:r>
            <a:r>
              <a:rPr lang="en-US" sz="3400" dirty="0" err="1" smtClean="0"/>
              <a:t>երը</a:t>
            </a:r>
            <a:r>
              <a:rPr lang="en-US" sz="3400" dirty="0" smtClean="0"/>
              <a:t> (Microsoft SQL Server 2008)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8143932" cy="500066"/>
          </a:xfrm>
        </p:spPr>
        <p:txBody>
          <a:bodyPr>
            <a:normAutofit/>
          </a:bodyPr>
          <a:lstStyle/>
          <a:p>
            <a:r>
              <a:rPr lang="hy-AM" sz="2000" dirty="0" smtClean="0"/>
              <a:t>Ս</a:t>
            </a:r>
            <a:r>
              <a:rPr lang="en-US" sz="2000" dirty="0" err="1" smtClean="0"/>
              <a:t>իմվոլային</a:t>
            </a:r>
            <a:r>
              <a:rPr lang="en-US" sz="2000" dirty="0" smtClean="0"/>
              <a:t> </a:t>
            </a:r>
            <a:r>
              <a:rPr lang="en-US" sz="2000" dirty="0" err="1" smtClean="0"/>
              <a:t>տողերի</a:t>
            </a:r>
            <a:r>
              <a:rPr lang="en-US" sz="2000" dirty="0" smtClean="0"/>
              <a:t> </a:t>
            </a:r>
            <a:r>
              <a:rPr lang="en-US" sz="2000" dirty="0" err="1" smtClean="0"/>
              <a:t>տիպերի</a:t>
            </a:r>
            <a:r>
              <a:rPr lang="en-US" sz="2000" dirty="0" smtClean="0"/>
              <a:t> </a:t>
            </a:r>
            <a:r>
              <a:rPr lang="en-US" sz="2000" dirty="0" err="1" smtClean="0"/>
              <a:t>համար</a:t>
            </a:r>
            <a:r>
              <a:rPr lang="en-US" sz="2000" dirty="0" smtClean="0"/>
              <a:t> </a:t>
            </a:r>
            <a:r>
              <a:rPr lang="en-US" sz="2000" dirty="0" err="1" smtClean="0"/>
              <a:t>հիմնական</a:t>
            </a:r>
            <a:r>
              <a:rPr lang="en-US" sz="2000" dirty="0" smtClean="0"/>
              <a:t> </a:t>
            </a:r>
            <a:r>
              <a:rPr lang="en-US" sz="2000" dirty="0" err="1" smtClean="0"/>
              <a:t>ֆունկցիաներ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60298"/>
              </p:ext>
            </p:extLst>
          </p:nvPr>
        </p:nvGraphicFramePr>
        <p:xfrm>
          <a:off x="899592" y="2071678"/>
          <a:ext cx="7786742" cy="448799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44513"/>
                <a:gridCol w="5642229"/>
              </a:tblGrid>
              <a:tr h="320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Քերականությունը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Վերադարձվող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արժեքը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61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CHARINDEX(search</a:t>
                      </a:r>
                      <a:r>
                        <a:rPr lang="en-US" sz="1800" dirty="0"/>
                        <a:t>, exp, start)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exp </a:t>
                      </a:r>
                      <a:r>
                        <a:rPr lang="en-US" sz="1800" dirty="0" err="1"/>
                        <a:t>տողում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ձախից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աջ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դիտարկման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ժամանակ</a:t>
                      </a:r>
                      <a:r>
                        <a:rPr lang="en-US" sz="1800" dirty="0"/>
                        <a:t> start </a:t>
                      </a:r>
                      <a:r>
                        <a:rPr lang="en-US" sz="1800" dirty="0" err="1"/>
                        <a:t>դիրքից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սկսած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առաջին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պատահած</a:t>
                      </a:r>
                      <a:r>
                        <a:rPr lang="en-US" sz="1800" dirty="0"/>
                        <a:t> search </a:t>
                      </a:r>
                      <a:r>
                        <a:rPr lang="en-US" sz="1800" dirty="0" err="1"/>
                        <a:t>ենթատողի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առաջին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սիմվոլի</a:t>
                      </a:r>
                      <a:r>
                        <a:rPr lang="en-US" sz="1800" dirty="0"/>
                        <a:t>` </a:t>
                      </a:r>
                      <a:r>
                        <a:rPr lang="en-US" sz="1800" dirty="0" err="1"/>
                        <a:t>դիրքի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համարը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61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PATINDEX(search, exp)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exp </a:t>
                      </a:r>
                      <a:r>
                        <a:rPr lang="en-US" sz="1800" dirty="0" err="1"/>
                        <a:t>տողում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ձախից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աջ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դիտարկման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ժամանակ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առաջին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պատահած</a:t>
                      </a:r>
                      <a:r>
                        <a:rPr lang="en-US" sz="1800" dirty="0"/>
                        <a:t> search </a:t>
                      </a:r>
                      <a:r>
                        <a:rPr lang="en-US" sz="1800" dirty="0" err="1"/>
                        <a:t>ենթատողի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առաջին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սիմվոլի</a:t>
                      </a:r>
                      <a:r>
                        <a:rPr lang="en-US" sz="1800" dirty="0"/>
                        <a:t>` </a:t>
                      </a:r>
                      <a:r>
                        <a:rPr lang="en-US" sz="1800" dirty="0" err="1"/>
                        <a:t>դիրքի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համարը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4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REPLACE(exp, search, repl)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exp </a:t>
                      </a:r>
                      <a:r>
                        <a:rPr lang="en-US" sz="1800" dirty="0" err="1"/>
                        <a:t>տողում</a:t>
                      </a:r>
                      <a:r>
                        <a:rPr lang="en-US" sz="1800" dirty="0"/>
                        <a:t> search </a:t>
                      </a:r>
                      <a:r>
                        <a:rPr lang="en-US" sz="1800" dirty="0" err="1"/>
                        <a:t>ենթատողի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բոլոր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մուտ</a:t>
                      </a:r>
                      <a:r>
                        <a:rPr lang="hy-AM" sz="1800" dirty="0" smtClean="0"/>
                        <a:t>ք</a:t>
                      </a:r>
                      <a:r>
                        <a:rPr lang="en-US" sz="1800" dirty="0" err="1" smtClean="0"/>
                        <a:t>երը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փոխարինում</a:t>
                      </a:r>
                      <a:r>
                        <a:rPr lang="en-US" sz="1800" dirty="0"/>
                        <a:t> է </a:t>
                      </a:r>
                      <a:r>
                        <a:rPr lang="en-US" sz="1800" dirty="0" err="1"/>
                        <a:t>repl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տողով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205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REPLICATE(exp, n)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n </a:t>
                      </a:r>
                      <a:r>
                        <a:rPr lang="en-US" sz="1800" dirty="0" err="1"/>
                        <a:t>անգամ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կրկնում</a:t>
                      </a:r>
                      <a:r>
                        <a:rPr lang="en-US" sz="1800" dirty="0"/>
                        <a:t> է  exp </a:t>
                      </a:r>
                      <a:r>
                        <a:rPr lang="en-US" sz="1800" dirty="0" err="1"/>
                        <a:t>տողը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205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SPACE(n) 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Վերդարձնում է n հատ բացակ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205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STR(n)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Վերադարձնում է n թվի սիմվոլային տեսքը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4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SUBSTRING(search, start, n)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exp </a:t>
                      </a:r>
                      <a:r>
                        <a:rPr lang="en-US" sz="1800" dirty="0" err="1"/>
                        <a:t>տողում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ձախից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աջ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դիտարկման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ժամանակ</a:t>
                      </a:r>
                      <a:r>
                        <a:rPr lang="en-US" sz="1800" dirty="0"/>
                        <a:t> start </a:t>
                      </a:r>
                      <a:r>
                        <a:rPr lang="en-US" sz="1800" dirty="0" err="1"/>
                        <a:t>դիրքից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սկսած</a:t>
                      </a:r>
                      <a:r>
                        <a:rPr lang="en-US" sz="1800" dirty="0"/>
                        <a:t> n  </a:t>
                      </a:r>
                      <a:r>
                        <a:rPr lang="en-US" sz="1800" dirty="0" err="1"/>
                        <a:t>երկարությամբ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ենթատողը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Եռարժեք</a:t>
            </a:r>
            <a:r>
              <a:rPr lang="en-US" dirty="0" smtClean="0"/>
              <a:t> </a:t>
            </a:r>
            <a:r>
              <a:rPr lang="en-US" dirty="0" err="1" smtClean="0"/>
              <a:t>տրամաբանություն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428736"/>
            <a:ext cx="8001056" cy="3143272"/>
          </a:xfrm>
        </p:spPr>
        <p:txBody>
          <a:bodyPr>
            <a:noAutofit/>
          </a:bodyPr>
          <a:lstStyle/>
          <a:p>
            <a:r>
              <a:rPr lang="hy-AM" sz="2400" dirty="0" smtClean="0"/>
              <a:t>Տ</a:t>
            </a:r>
            <a:r>
              <a:rPr lang="en-US" sz="2400" dirty="0" err="1" smtClean="0"/>
              <a:t>րամաբանական</a:t>
            </a:r>
            <a:r>
              <a:rPr lang="en-US" sz="2400" dirty="0" smtClean="0"/>
              <a:t> </a:t>
            </a:r>
            <a:r>
              <a:rPr lang="en-US" sz="2400" dirty="0" err="1" smtClean="0"/>
              <a:t>արժեքները</a:t>
            </a:r>
            <a:endParaRPr lang="en-US" sz="2400" dirty="0" smtClean="0"/>
          </a:p>
          <a:p>
            <a:pPr lvl="1"/>
            <a:r>
              <a:rPr lang="en-US" sz="2400" dirty="0" smtClean="0"/>
              <a:t>True, false, null</a:t>
            </a:r>
          </a:p>
          <a:p>
            <a:r>
              <a:rPr lang="en-US" sz="2400" dirty="0" err="1" smtClean="0"/>
              <a:t>Տրամաբանակն</a:t>
            </a:r>
            <a:r>
              <a:rPr lang="en-US" sz="2400" dirty="0" smtClean="0"/>
              <a:t> </a:t>
            </a:r>
            <a:r>
              <a:rPr lang="en-US" sz="2400" dirty="0" err="1" smtClean="0"/>
              <a:t>գործողությունները</a:t>
            </a:r>
            <a:endParaRPr lang="en-US" sz="2400" dirty="0" smtClean="0"/>
          </a:p>
          <a:p>
            <a:pPr lvl="1"/>
            <a:r>
              <a:rPr lang="en-US" sz="2400" dirty="0" smtClean="0"/>
              <a:t>AND, OR, NOT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Դիցուք</a:t>
            </a:r>
            <a:r>
              <a:rPr lang="en-US" sz="2400" dirty="0" smtClean="0"/>
              <a:t> false = 0, null = 0.5, true = 1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AND(x, y) = min(</a:t>
            </a:r>
            <a:r>
              <a:rPr lang="en-US" sz="2400" dirty="0" err="1" smtClean="0"/>
              <a:t>x,y</a:t>
            </a:r>
            <a:r>
              <a:rPr lang="en-US" sz="2400" dirty="0" smtClean="0"/>
              <a:t>)       OR(x, y) = max(</a:t>
            </a:r>
            <a:r>
              <a:rPr lang="en-US" sz="2400" dirty="0" err="1" smtClean="0"/>
              <a:t>x,y</a:t>
            </a:r>
            <a:r>
              <a:rPr lang="en-US" sz="2400" dirty="0" smtClean="0"/>
              <a:t>)       NOT(x)=1-x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4500570"/>
          <a:ext cx="2714644" cy="1463040"/>
        </p:xfrm>
        <a:graphic>
          <a:graphicData uri="http://schemas.openxmlformats.org/drawingml/2006/table">
            <a:tbl>
              <a:tblPr firstRow="1" bandRow="1"/>
              <a:tblGrid>
                <a:gridCol w="642942"/>
                <a:gridCol w="714380"/>
                <a:gridCol w="714380"/>
                <a:gridCol w="642942"/>
              </a:tblGrid>
              <a:tr h="248593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86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148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71934" y="4500570"/>
          <a:ext cx="2571767" cy="1463040"/>
        </p:xfrm>
        <a:graphic>
          <a:graphicData uri="http://schemas.openxmlformats.org/drawingml/2006/table">
            <a:tbl>
              <a:tblPr firstRow="1" bandRow="1"/>
              <a:tblGrid>
                <a:gridCol w="642942"/>
                <a:gridCol w="642942"/>
                <a:gridCol w="660318"/>
                <a:gridCol w="625565"/>
              </a:tblGrid>
              <a:tr h="35719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15206" y="4500570"/>
          <a:ext cx="1320637" cy="1463040"/>
        </p:xfrm>
        <a:graphic>
          <a:graphicData uri="http://schemas.openxmlformats.org/drawingml/2006/table">
            <a:tbl>
              <a:tblPr firstRow="1" bandRow="1"/>
              <a:tblGrid>
                <a:gridCol w="642942"/>
                <a:gridCol w="677695"/>
              </a:tblGrid>
              <a:tr h="35719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Մի</a:t>
            </a:r>
            <a:r>
              <a:rPr lang="en-US" sz="3600" dirty="0" smtClean="0"/>
              <a:t> </a:t>
            </a:r>
            <a:r>
              <a:rPr lang="en-US" sz="3600" dirty="0" err="1" smtClean="0"/>
              <a:t>քանի</a:t>
            </a:r>
            <a:r>
              <a:rPr lang="en-US" sz="3600" dirty="0" smtClean="0"/>
              <a:t> </a:t>
            </a:r>
            <a:r>
              <a:rPr lang="en-US" sz="3600" dirty="0" err="1" smtClean="0"/>
              <a:t>հաճախ</a:t>
            </a:r>
            <a:r>
              <a:rPr lang="en-US" sz="3600" dirty="0" smtClean="0"/>
              <a:t> </a:t>
            </a:r>
            <a:r>
              <a:rPr lang="en-US" sz="3600" dirty="0" err="1" smtClean="0"/>
              <a:t>օգտագործվող</a:t>
            </a:r>
            <a:r>
              <a:rPr lang="en-US" sz="3600" dirty="0" smtClean="0"/>
              <a:t> </a:t>
            </a:r>
            <a:r>
              <a:rPr lang="en-US" sz="3600" dirty="0" err="1" smtClean="0"/>
              <a:t>պրեդիկատներ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752600"/>
            <a:ext cx="7929618" cy="4962548"/>
          </a:xfrm>
        </p:spPr>
        <p:txBody>
          <a:bodyPr>
            <a:normAutofit fontScale="92500"/>
          </a:bodyPr>
          <a:lstStyle/>
          <a:p>
            <a:r>
              <a:rPr lang="hy-AM" dirty="0" smtClean="0"/>
              <a:t>Թ</a:t>
            </a:r>
            <a:r>
              <a:rPr lang="en-US" dirty="0" err="1" smtClean="0"/>
              <a:t>վաբանական</a:t>
            </a:r>
            <a:r>
              <a:rPr lang="en-US" dirty="0" smtClean="0"/>
              <a:t> և </a:t>
            </a:r>
            <a:r>
              <a:rPr lang="en-US" dirty="0" err="1" smtClean="0"/>
              <a:t>համեմատման</a:t>
            </a:r>
            <a:r>
              <a:rPr lang="en-US" dirty="0" smtClean="0"/>
              <a:t> </a:t>
            </a:r>
            <a:r>
              <a:rPr lang="en-US" dirty="0" err="1" smtClean="0"/>
              <a:t>գործողությունների</a:t>
            </a:r>
            <a:r>
              <a:rPr lang="en-US" dirty="0" smtClean="0"/>
              <a:t> </a:t>
            </a:r>
            <a:r>
              <a:rPr lang="en-US" dirty="0" err="1" smtClean="0"/>
              <a:t>արգումենտներից</a:t>
            </a:r>
            <a:r>
              <a:rPr lang="en-US" dirty="0" smtClean="0"/>
              <a:t> </a:t>
            </a:r>
            <a:r>
              <a:rPr lang="en-US" dirty="0" err="1" smtClean="0"/>
              <a:t>մեկի</a:t>
            </a:r>
            <a:r>
              <a:rPr lang="en-US" dirty="0" smtClean="0"/>
              <a:t> null </a:t>
            </a:r>
            <a:r>
              <a:rPr lang="en-US" dirty="0" err="1" smtClean="0"/>
              <a:t>լինելու</a:t>
            </a:r>
            <a:r>
              <a:rPr lang="en-US" dirty="0" smtClean="0"/>
              <a:t> </a:t>
            </a:r>
            <a:r>
              <a:rPr lang="en-US" dirty="0" err="1" smtClean="0"/>
              <a:t>դեպքում</a:t>
            </a:r>
            <a:r>
              <a:rPr lang="en-US" dirty="0" smtClean="0"/>
              <a:t> </a:t>
            </a:r>
            <a:r>
              <a:rPr lang="en-US" dirty="0" err="1" smtClean="0"/>
              <a:t>արժեքև</a:t>
            </a:r>
            <a:r>
              <a:rPr lang="en-US" dirty="0" smtClean="0"/>
              <a:t> </a:t>
            </a:r>
            <a:r>
              <a:rPr lang="en-US" dirty="0" err="1" smtClean="0"/>
              <a:t>նույնպես</a:t>
            </a:r>
            <a:r>
              <a:rPr lang="en-US" dirty="0" smtClean="0"/>
              <a:t> null է</a:t>
            </a:r>
          </a:p>
          <a:p>
            <a:r>
              <a:rPr lang="en-US" dirty="0" smtClean="0"/>
              <a:t>IS [NOT] NULL x</a:t>
            </a:r>
          </a:p>
          <a:p>
            <a:r>
              <a:rPr lang="en-US" smtClean="0"/>
              <a:t>a [NOT] BETWEEN </a:t>
            </a:r>
            <a:r>
              <a:rPr lang="en-US" dirty="0" smtClean="0"/>
              <a:t>x AND y</a:t>
            </a:r>
          </a:p>
          <a:p>
            <a:r>
              <a:rPr lang="en-US" dirty="0" smtClean="0"/>
              <a:t>x [NOT] LIKE &lt;</a:t>
            </a:r>
            <a:r>
              <a:rPr lang="en-US" dirty="0" err="1" smtClean="0"/>
              <a:t>շաբլոն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շաբլոն</a:t>
            </a:r>
            <a:r>
              <a:rPr lang="en-US" dirty="0" smtClean="0"/>
              <a:t>&gt;-ը </a:t>
            </a:r>
            <a:r>
              <a:rPr lang="en-US" dirty="0" err="1" smtClean="0"/>
              <a:t>իրենից</a:t>
            </a:r>
            <a:r>
              <a:rPr lang="en-US" dirty="0" smtClean="0"/>
              <a:t> </a:t>
            </a:r>
            <a:r>
              <a:rPr lang="en-US" dirty="0" err="1" smtClean="0"/>
              <a:t>ներկայացնում</a:t>
            </a:r>
            <a:r>
              <a:rPr lang="en-US" dirty="0" smtClean="0"/>
              <a:t> է </a:t>
            </a:r>
            <a:r>
              <a:rPr lang="en-US" dirty="0" err="1" smtClean="0"/>
              <a:t>սիմվոլային</a:t>
            </a:r>
            <a:r>
              <a:rPr lang="en-US" dirty="0" smtClean="0"/>
              <a:t> </a:t>
            </a:r>
            <a:r>
              <a:rPr lang="en-US" dirty="0" err="1" smtClean="0"/>
              <a:t>տող</a:t>
            </a:r>
            <a:r>
              <a:rPr lang="en-US" dirty="0" smtClean="0"/>
              <a:t>, </a:t>
            </a:r>
            <a:r>
              <a:rPr lang="en-US" dirty="0" err="1" smtClean="0"/>
              <a:t>որում</a:t>
            </a:r>
            <a:r>
              <a:rPr lang="en-US" dirty="0" smtClean="0"/>
              <a:t> </a:t>
            </a:r>
            <a:r>
              <a:rPr lang="en-US" dirty="0" err="1" smtClean="0"/>
              <a:t>կարող</a:t>
            </a:r>
            <a:r>
              <a:rPr lang="en-US" dirty="0" smtClean="0"/>
              <a:t> </a:t>
            </a:r>
            <a:r>
              <a:rPr lang="en-US" dirty="0" err="1" smtClean="0"/>
              <a:t>են</a:t>
            </a:r>
            <a:r>
              <a:rPr lang="en-US" dirty="0" smtClean="0"/>
              <a:t> </a:t>
            </a:r>
            <a:r>
              <a:rPr lang="en-US" dirty="0" err="1" smtClean="0"/>
              <a:t>լինել</a:t>
            </a:r>
            <a:r>
              <a:rPr lang="en-US" dirty="0" smtClean="0"/>
              <a:t> </a:t>
            </a:r>
            <a:r>
              <a:rPr lang="en-US" dirty="0" err="1" smtClean="0"/>
              <a:t>հետևյալ</a:t>
            </a:r>
            <a:r>
              <a:rPr lang="en-US" dirty="0" smtClean="0"/>
              <a:t> </a:t>
            </a:r>
            <a:r>
              <a:rPr lang="en-US" dirty="0" err="1" smtClean="0"/>
              <a:t>ծառայողական</a:t>
            </a:r>
            <a:r>
              <a:rPr lang="en-US" dirty="0" smtClean="0"/>
              <a:t> </a:t>
            </a:r>
            <a:r>
              <a:rPr lang="en-US" dirty="0" err="1" smtClean="0"/>
              <a:t>սիմվոլները</a:t>
            </a:r>
            <a:endParaRPr lang="en-US" dirty="0" smtClean="0"/>
          </a:p>
          <a:p>
            <a:pPr lvl="1"/>
            <a:r>
              <a:rPr lang="en-US" dirty="0" smtClean="0"/>
              <a:t>% - 0 և </a:t>
            </a:r>
            <a:r>
              <a:rPr lang="en-US" dirty="0" err="1" smtClean="0"/>
              <a:t>ավել</a:t>
            </a:r>
            <a:r>
              <a:rPr lang="en-US" dirty="0" smtClean="0"/>
              <a:t> </a:t>
            </a:r>
            <a:r>
              <a:rPr lang="en-US" dirty="0" err="1" smtClean="0"/>
              <a:t>արկարությամբ</a:t>
            </a:r>
            <a:r>
              <a:rPr lang="en-US" dirty="0" smtClean="0"/>
              <a:t> </a:t>
            </a:r>
            <a:r>
              <a:rPr lang="en-US" dirty="0" err="1" smtClean="0"/>
              <a:t>ցանկացած</a:t>
            </a:r>
            <a:r>
              <a:rPr lang="en-US" dirty="0" smtClean="0"/>
              <a:t> </a:t>
            </a:r>
            <a:r>
              <a:rPr lang="en-US" dirty="0" err="1" smtClean="0"/>
              <a:t>ենթատող</a:t>
            </a:r>
            <a:endParaRPr lang="en-US" dirty="0" smtClean="0"/>
          </a:p>
          <a:p>
            <a:pPr lvl="1"/>
            <a:r>
              <a:rPr lang="en-US" dirty="0" smtClean="0"/>
              <a:t>_ - </a:t>
            </a:r>
            <a:r>
              <a:rPr lang="en-US" dirty="0" err="1" smtClean="0"/>
              <a:t>ճիշտ</a:t>
            </a:r>
            <a:r>
              <a:rPr lang="en-US" dirty="0" smtClean="0"/>
              <a:t> </a:t>
            </a:r>
            <a:r>
              <a:rPr lang="en-US" dirty="0" err="1" smtClean="0"/>
              <a:t>մեկ</a:t>
            </a:r>
            <a:r>
              <a:rPr lang="en-US" dirty="0" smtClean="0"/>
              <a:t> </a:t>
            </a:r>
            <a:r>
              <a:rPr lang="en-US" dirty="0" err="1" smtClean="0"/>
              <a:t>հատ</a:t>
            </a:r>
            <a:r>
              <a:rPr lang="en-US" dirty="0" smtClean="0"/>
              <a:t> </a:t>
            </a:r>
            <a:r>
              <a:rPr lang="en-US" dirty="0" err="1" smtClean="0"/>
              <a:t>սիմվոլ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Ներածություն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Պատմական</a:t>
            </a:r>
            <a:r>
              <a:rPr lang="en-US" dirty="0" smtClean="0"/>
              <a:t> </a:t>
            </a:r>
            <a:r>
              <a:rPr lang="en-US" dirty="0" err="1" smtClean="0"/>
              <a:t>ակնարկ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428736"/>
            <a:ext cx="8143932" cy="528641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Հարցում</a:t>
            </a:r>
            <a:r>
              <a:rPr lang="en-US" dirty="0" smtClean="0"/>
              <a:t> – Query</a:t>
            </a:r>
          </a:p>
          <a:p>
            <a:r>
              <a:rPr lang="en-US" dirty="0" err="1" smtClean="0"/>
              <a:t>Տվյալների</a:t>
            </a:r>
            <a:r>
              <a:rPr lang="en-US" dirty="0" smtClean="0"/>
              <a:t> </a:t>
            </a:r>
            <a:r>
              <a:rPr lang="en-US" dirty="0" err="1" smtClean="0"/>
              <a:t>հենքում</a:t>
            </a:r>
            <a:r>
              <a:rPr lang="en-US" dirty="0" smtClean="0"/>
              <a:t> </a:t>
            </a:r>
            <a:r>
              <a:rPr lang="en-US" dirty="0" err="1" smtClean="0"/>
              <a:t>պահվող</a:t>
            </a:r>
            <a:r>
              <a:rPr lang="en-US" dirty="0" smtClean="0"/>
              <a:t> </a:t>
            </a:r>
            <a:r>
              <a:rPr lang="en-US" dirty="0" err="1" smtClean="0"/>
              <a:t>ինֆորմացիայի</a:t>
            </a:r>
            <a:r>
              <a:rPr lang="en-US" dirty="0" smtClean="0"/>
              <a:t> </a:t>
            </a:r>
            <a:r>
              <a:rPr lang="en-US" dirty="0" err="1" smtClean="0"/>
              <a:t>որոշակի</a:t>
            </a:r>
            <a:r>
              <a:rPr lang="en-US" dirty="0" smtClean="0"/>
              <a:t> </a:t>
            </a:r>
            <a:r>
              <a:rPr lang="en-US" dirty="0" err="1" smtClean="0"/>
              <a:t>ասպեկտներին</a:t>
            </a:r>
            <a:r>
              <a:rPr lang="en-US" dirty="0" smtClean="0"/>
              <a:t> </a:t>
            </a:r>
            <a:r>
              <a:rPr lang="en-US" dirty="0" err="1" smtClean="0"/>
              <a:t>առնչվող</a:t>
            </a:r>
            <a:r>
              <a:rPr lang="en-US" dirty="0" smtClean="0"/>
              <a:t>, </a:t>
            </a:r>
            <a:r>
              <a:rPr lang="en-US" dirty="0" err="1" smtClean="0"/>
              <a:t>որոշակի</a:t>
            </a:r>
            <a:r>
              <a:rPr lang="en-US" dirty="0" smtClean="0"/>
              <a:t> </a:t>
            </a:r>
            <a:r>
              <a:rPr lang="en-US" dirty="0" err="1" smtClean="0"/>
              <a:t>պայմաններին</a:t>
            </a:r>
            <a:r>
              <a:rPr lang="en-US" dirty="0" smtClean="0"/>
              <a:t> </a:t>
            </a:r>
            <a:r>
              <a:rPr lang="en-US" dirty="0" err="1" smtClean="0"/>
              <a:t>բավարարող</a:t>
            </a:r>
            <a:r>
              <a:rPr lang="en-US" dirty="0" smtClean="0"/>
              <a:t> </a:t>
            </a:r>
            <a:r>
              <a:rPr lang="en-US" dirty="0" err="1" smtClean="0"/>
              <a:t>ինֆորմացիայի</a:t>
            </a:r>
            <a:r>
              <a:rPr lang="en-US" dirty="0" smtClean="0"/>
              <a:t> </a:t>
            </a:r>
            <a:r>
              <a:rPr lang="en-US" dirty="0" err="1" smtClean="0"/>
              <a:t>պահանջի</a:t>
            </a:r>
            <a:r>
              <a:rPr lang="en-US" dirty="0" smtClean="0"/>
              <a:t> </a:t>
            </a:r>
            <a:r>
              <a:rPr lang="en-US" dirty="0" err="1" smtClean="0"/>
              <a:t>կամ</a:t>
            </a:r>
            <a:r>
              <a:rPr lang="en-US" dirty="0" smtClean="0"/>
              <a:t> </a:t>
            </a:r>
            <a:r>
              <a:rPr lang="en-US" dirty="0" err="1" smtClean="0"/>
              <a:t>նրա</a:t>
            </a:r>
            <a:r>
              <a:rPr lang="en-US" dirty="0" smtClean="0"/>
              <a:t> </a:t>
            </a:r>
            <a:r>
              <a:rPr lang="en-US" dirty="0" err="1" smtClean="0"/>
              <a:t>մոդիֆիկացիայի</a:t>
            </a:r>
            <a:r>
              <a:rPr lang="en-US" dirty="0" smtClean="0"/>
              <a:t> </a:t>
            </a:r>
            <a:r>
              <a:rPr lang="en-US" dirty="0" err="1" smtClean="0"/>
              <a:t>ֆորմալ</a:t>
            </a:r>
            <a:r>
              <a:rPr lang="en-US" dirty="0" smtClean="0"/>
              <a:t> </a:t>
            </a:r>
            <a:r>
              <a:rPr lang="en-US" dirty="0" err="1" smtClean="0"/>
              <a:t>ձևակերպում</a:t>
            </a:r>
            <a:endParaRPr lang="en-US" dirty="0" smtClean="0"/>
          </a:p>
          <a:p>
            <a:r>
              <a:rPr lang="en-US" dirty="0" smtClean="0"/>
              <a:t>SQL – structured query language – </a:t>
            </a:r>
            <a:r>
              <a:rPr lang="en-US" dirty="0" err="1" smtClean="0"/>
              <a:t>հարցումների</a:t>
            </a:r>
            <a:r>
              <a:rPr lang="en-US" dirty="0" smtClean="0"/>
              <a:t> </a:t>
            </a:r>
            <a:r>
              <a:rPr lang="en-US" dirty="0" err="1" smtClean="0"/>
              <a:t>կառուցվածքային</a:t>
            </a:r>
            <a:r>
              <a:rPr lang="en-US" dirty="0" smtClean="0"/>
              <a:t> </a:t>
            </a:r>
            <a:r>
              <a:rPr lang="en-US" dirty="0" err="1" smtClean="0"/>
              <a:t>լեզու</a:t>
            </a:r>
            <a:endParaRPr lang="en-US" dirty="0" smtClean="0"/>
          </a:p>
          <a:p>
            <a:pPr lvl="1"/>
            <a:r>
              <a:rPr lang="en-US" dirty="0" smtClean="0"/>
              <a:t>QL – Query language – </a:t>
            </a:r>
            <a:r>
              <a:rPr lang="en-US" dirty="0" err="1" smtClean="0"/>
              <a:t>հարցումների</a:t>
            </a:r>
            <a:r>
              <a:rPr lang="en-US" dirty="0" smtClean="0"/>
              <a:t> </a:t>
            </a:r>
            <a:r>
              <a:rPr lang="en-US" dirty="0" err="1" smtClean="0"/>
              <a:t>լեզու</a:t>
            </a:r>
            <a:endParaRPr lang="en-US" dirty="0" smtClean="0"/>
          </a:p>
          <a:p>
            <a:pPr lvl="1"/>
            <a:r>
              <a:rPr lang="en-US" dirty="0" smtClean="0"/>
              <a:t>DML – Data manipulation language – </a:t>
            </a:r>
            <a:r>
              <a:rPr lang="en-US" dirty="0" err="1" smtClean="0"/>
              <a:t>տվյալների</a:t>
            </a:r>
            <a:r>
              <a:rPr lang="en-US" dirty="0" smtClean="0"/>
              <a:t> </a:t>
            </a:r>
            <a:r>
              <a:rPr lang="en-US" dirty="0" err="1" smtClean="0"/>
              <a:t>փփոխման</a:t>
            </a:r>
            <a:r>
              <a:rPr lang="en-US" dirty="0" smtClean="0"/>
              <a:t> </a:t>
            </a:r>
            <a:r>
              <a:rPr lang="en-US" dirty="0" err="1" smtClean="0"/>
              <a:t>լեզու</a:t>
            </a:r>
            <a:endParaRPr lang="en-US" dirty="0" smtClean="0"/>
          </a:p>
          <a:p>
            <a:pPr lvl="1"/>
            <a:r>
              <a:rPr lang="en-US" dirty="0" smtClean="0"/>
              <a:t>DDL – Data definition language – </a:t>
            </a:r>
            <a:r>
              <a:rPr lang="en-US" dirty="0" err="1" smtClean="0"/>
              <a:t>տվյալների</a:t>
            </a:r>
            <a:r>
              <a:rPr lang="en-US" dirty="0" smtClean="0"/>
              <a:t> </a:t>
            </a:r>
            <a:r>
              <a:rPr lang="en-US" dirty="0" err="1" smtClean="0"/>
              <a:t>սահմանման</a:t>
            </a:r>
            <a:r>
              <a:rPr lang="en-US" dirty="0" smtClean="0"/>
              <a:t> </a:t>
            </a:r>
            <a:r>
              <a:rPr lang="en-US" dirty="0" err="1" smtClean="0"/>
              <a:t>լեզու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Համակարգչային</a:t>
            </a:r>
            <a:r>
              <a:rPr lang="en-US" dirty="0" smtClean="0"/>
              <a:t> </a:t>
            </a:r>
            <a:r>
              <a:rPr lang="en-US" dirty="0" err="1" smtClean="0"/>
              <a:t>ձեռնարկություն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6041679" cy="1819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Product(maker, model, type)</a:t>
            </a:r>
          </a:p>
          <a:p>
            <a:r>
              <a:rPr lang="en-US" dirty="0" smtClean="0"/>
              <a:t>PC(code, model, speed, ram, </a:t>
            </a:r>
            <a:r>
              <a:rPr lang="en-US" dirty="0" err="1" smtClean="0"/>
              <a:t>hd</a:t>
            </a:r>
            <a:r>
              <a:rPr lang="en-US" dirty="0" smtClean="0"/>
              <a:t>, </a:t>
            </a:r>
            <a:r>
              <a:rPr lang="en-US" dirty="0" err="1" smtClean="0"/>
              <a:t>cd</a:t>
            </a:r>
            <a:r>
              <a:rPr lang="en-US" dirty="0" smtClean="0"/>
              <a:t>, price)</a:t>
            </a:r>
          </a:p>
          <a:p>
            <a:r>
              <a:rPr lang="en-US" dirty="0" smtClean="0"/>
              <a:t>Laptop(code, 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r>
              <a:rPr lang="en-US" dirty="0" smtClean="0"/>
              <a:t>Printer(code, model, color, type, price)</a:t>
            </a:r>
            <a:endParaRPr lang="en-US" dirty="0"/>
          </a:p>
        </p:txBody>
      </p:sp>
      <p:pic>
        <p:nvPicPr>
          <p:cNvPr id="4" name="Picture 3" descr="http://www.sql-ex.ru/images/computers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643314"/>
            <a:ext cx="44862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Երկրորդային</a:t>
            </a:r>
            <a:r>
              <a:rPr lang="en-US" b="1" dirty="0" smtClean="0"/>
              <a:t> </a:t>
            </a:r>
            <a:r>
              <a:rPr lang="en-US" b="1" dirty="0" err="1" smtClean="0"/>
              <a:t>հումքի</a:t>
            </a:r>
            <a:r>
              <a:rPr lang="en-US" b="1" dirty="0" smtClean="0"/>
              <a:t> </a:t>
            </a:r>
            <a:r>
              <a:rPr lang="en-US" b="1" dirty="0" err="1" smtClean="0"/>
              <a:t>ընդունման</a:t>
            </a:r>
            <a:r>
              <a:rPr lang="en-US" b="1" dirty="0" smtClean="0"/>
              <a:t> </a:t>
            </a:r>
            <a:r>
              <a:rPr lang="en-US" b="1" dirty="0" err="1" smtClean="0"/>
              <a:t>ձեռնարկություն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858180" cy="292895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Օրական</a:t>
            </a:r>
            <a:r>
              <a:rPr lang="en-US" dirty="0" smtClean="0"/>
              <a:t> </a:t>
            </a:r>
            <a:r>
              <a:rPr lang="en-US" dirty="0" err="1" smtClean="0"/>
              <a:t>գործառնույթների</a:t>
            </a:r>
            <a:r>
              <a:rPr lang="en-US" dirty="0" smtClean="0"/>
              <a:t> </a:t>
            </a:r>
            <a:r>
              <a:rPr lang="en-US" dirty="0" err="1" smtClean="0"/>
              <a:t>մեկով</a:t>
            </a:r>
            <a:r>
              <a:rPr lang="en-US" dirty="0" smtClean="0"/>
              <a:t> </a:t>
            </a:r>
            <a:r>
              <a:rPr lang="en-US" dirty="0" err="1" smtClean="0"/>
              <a:t>սահմանափակման</a:t>
            </a:r>
            <a:r>
              <a:rPr lang="en-US" dirty="0" smtClean="0"/>
              <a:t> </a:t>
            </a:r>
            <a:r>
              <a:rPr lang="en-US" dirty="0" err="1" smtClean="0"/>
              <a:t>դեպքում</a:t>
            </a:r>
            <a:endParaRPr lang="en-US" dirty="0" smtClean="0"/>
          </a:p>
          <a:p>
            <a:r>
              <a:rPr lang="en-US" dirty="0" err="1" smtClean="0"/>
              <a:t>Income_o</a:t>
            </a:r>
            <a:r>
              <a:rPr lang="en-US" dirty="0" smtClean="0"/>
              <a:t>(point, date, inc)</a:t>
            </a:r>
          </a:p>
          <a:p>
            <a:r>
              <a:rPr lang="en-US" dirty="0" err="1" smtClean="0"/>
              <a:t>Outcome_o</a:t>
            </a:r>
            <a:r>
              <a:rPr lang="en-US" dirty="0" smtClean="0"/>
              <a:t>(point, date, out)</a:t>
            </a:r>
          </a:p>
          <a:p>
            <a:pPr>
              <a:buNone/>
            </a:pPr>
            <a:r>
              <a:rPr lang="en-US" dirty="0" err="1" smtClean="0"/>
              <a:t>Օրական</a:t>
            </a:r>
            <a:r>
              <a:rPr lang="en-US" dirty="0" smtClean="0"/>
              <a:t> </a:t>
            </a:r>
            <a:r>
              <a:rPr lang="en-US" dirty="0" err="1" smtClean="0"/>
              <a:t>գործառնույթների</a:t>
            </a:r>
            <a:r>
              <a:rPr lang="en-US" dirty="0" smtClean="0"/>
              <a:t> </a:t>
            </a:r>
            <a:r>
              <a:rPr lang="en-US" dirty="0" err="1" smtClean="0"/>
              <a:t>առանց</a:t>
            </a:r>
            <a:r>
              <a:rPr lang="en-US" dirty="0" smtClean="0"/>
              <a:t> </a:t>
            </a:r>
            <a:r>
              <a:rPr lang="en-US" dirty="0" err="1" smtClean="0"/>
              <a:t>սահմանափակման</a:t>
            </a:r>
            <a:r>
              <a:rPr lang="en-US" dirty="0" smtClean="0"/>
              <a:t> </a:t>
            </a:r>
            <a:r>
              <a:rPr lang="en-US" dirty="0" err="1" smtClean="0"/>
              <a:t>դեպքում</a:t>
            </a:r>
            <a:endParaRPr lang="en-US" dirty="0" smtClean="0"/>
          </a:p>
          <a:p>
            <a:r>
              <a:rPr lang="en-US" dirty="0" smtClean="0"/>
              <a:t>Income(code, point, date, inc)</a:t>
            </a:r>
          </a:p>
          <a:p>
            <a:r>
              <a:rPr lang="en-US" dirty="0" smtClean="0"/>
              <a:t>Outcome(code, point, date, out)</a:t>
            </a:r>
            <a:endParaRPr lang="en-US" dirty="0"/>
          </a:p>
        </p:txBody>
      </p:sp>
      <p:pic>
        <p:nvPicPr>
          <p:cNvPr id="4" name="Picture 3" descr="http://www.sql-ex.ru/images/income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500570"/>
            <a:ext cx="43338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Նավատորմ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752601"/>
            <a:ext cx="7286676" cy="24622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Classes (class, type, country, </a:t>
            </a:r>
            <a:r>
              <a:rPr lang="en-US" dirty="0" err="1" smtClean="0"/>
              <a:t>numGuns</a:t>
            </a:r>
            <a:r>
              <a:rPr lang="en-US" dirty="0" smtClean="0"/>
              <a:t>, bore, displacement)</a:t>
            </a:r>
          </a:p>
          <a:p>
            <a:r>
              <a:rPr lang="en-US" dirty="0" smtClean="0"/>
              <a:t>Ships (name, class, launched)</a:t>
            </a:r>
          </a:p>
          <a:p>
            <a:r>
              <a:rPr lang="en-US" dirty="0" smtClean="0"/>
              <a:t>Battles (name, date)</a:t>
            </a:r>
          </a:p>
          <a:p>
            <a:r>
              <a:rPr lang="en-US" dirty="0" smtClean="0"/>
              <a:t>Outcomes (ship, battle, result)</a:t>
            </a:r>
            <a:endParaRPr lang="en-US" dirty="0"/>
          </a:p>
        </p:txBody>
      </p:sp>
      <p:pic>
        <p:nvPicPr>
          <p:cNvPr id="4" name="Picture 3" descr="http://www.sql-ex.ru/images/ships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4286256"/>
            <a:ext cx="43338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Օդանավակայան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752601"/>
            <a:ext cx="8143932" cy="22479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Company (</a:t>
            </a:r>
            <a:r>
              <a:rPr lang="en-US" dirty="0" err="1" smtClean="0"/>
              <a:t>ID_comp</a:t>
            </a:r>
            <a:r>
              <a:rPr lang="en-US" dirty="0" smtClean="0"/>
              <a:t>, name)</a:t>
            </a:r>
          </a:p>
          <a:p>
            <a:r>
              <a:rPr lang="en-US" dirty="0" smtClean="0"/>
              <a:t>Trip(</a:t>
            </a:r>
            <a:r>
              <a:rPr lang="en-US" dirty="0" err="1" smtClean="0"/>
              <a:t>trip_no</a:t>
            </a:r>
            <a:r>
              <a:rPr lang="en-US" dirty="0" smtClean="0"/>
              <a:t>, </a:t>
            </a:r>
            <a:r>
              <a:rPr lang="en-US" dirty="0" err="1" smtClean="0"/>
              <a:t>ID_comp</a:t>
            </a:r>
            <a:r>
              <a:rPr lang="en-US" dirty="0" smtClean="0"/>
              <a:t>, plane, </a:t>
            </a:r>
            <a:r>
              <a:rPr lang="en-US" dirty="0" err="1" smtClean="0"/>
              <a:t>town_from</a:t>
            </a:r>
            <a:r>
              <a:rPr lang="en-US" dirty="0" smtClean="0"/>
              <a:t>, </a:t>
            </a:r>
            <a:r>
              <a:rPr lang="en-US" dirty="0" err="1" smtClean="0"/>
              <a:t>town_to</a:t>
            </a:r>
            <a:r>
              <a:rPr lang="en-US" dirty="0" smtClean="0"/>
              <a:t>, </a:t>
            </a:r>
            <a:r>
              <a:rPr lang="en-US" dirty="0" err="1" smtClean="0"/>
              <a:t>time_out</a:t>
            </a:r>
            <a:r>
              <a:rPr lang="en-US" dirty="0" smtClean="0"/>
              <a:t>, </a:t>
            </a:r>
            <a:r>
              <a:rPr lang="en-US" dirty="0" err="1" smtClean="0"/>
              <a:t>time_in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Passenger(</a:t>
            </a:r>
            <a:r>
              <a:rPr lang="en-US" dirty="0" err="1" smtClean="0"/>
              <a:t>ID_psg</a:t>
            </a:r>
            <a:r>
              <a:rPr lang="en-US" dirty="0" smtClean="0"/>
              <a:t>, name)</a:t>
            </a:r>
          </a:p>
          <a:p>
            <a:r>
              <a:rPr lang="en-US" dirty="0" err="1" smtClean="0"/>
              <a:t>Pass_in_trip</a:t>
            </a:r>
            <a:r>
              <a:rPr lang="en-US" dirty="0" smtClean="0"/>
              <a:t>(</a:t>
            </a:r>
            <a:r>
              <a:rPr lang="en-US" dirty="0" err="1" smtClean="0"/>
              <a:t>trip_no</a:t>
            </a:r>
            <a:r>
              <a:rPr lang="en-US" dirty="0" smtClean="0"/>
              <a:t>, date, </a:t>
            </a:r>
            <a:r>
              <a:rPr lang="en-US" dirty="0" err="1" smtClean="0"/>
              <a:t>ID_psg</a:t>
            </a:r>
            <a:r>
              <a:rPr lang="en-US" dirty="0" smtClean="0"/>
              <a:t>, place)</a:t>
            </a:r>
            <a:endParaRPr lang="en-US" dirty="0"/>
          </a:p>
        </p:txBody>
      </p:sp>
      <p:pic>
        <p:nvPicPr>
          <p:cNvPr id="4" name="Picture 3" descr="http://www.sql-ex.ru/images/aero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000504"/>
            <a:ext cx="44672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Ներկարարություն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752601"/>
            <a:ext cx="7072362" cy="1676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utQ</a:t>
            </a:r>
            <a:r>
              <a:rPr lang="en-US" dirty="0" smtClean="0"/>
              <a:t> (Q_ID, Q_NAME )</a:t>
            </a:r>
          </a:p>
          <a:p>
            <a:r>
              <a:rPr lang="en-US" dirty="0" err="1" smtClean="0"/>
              <a:t>utV</a:t>
            </a:r>
            <a:r>
              <a:rPr lang="en-US" dirty="0" smtClean="0"/>
              <a:t> (V_ID, V_NAME,V_COLOR) </a:t>
            </a:r>
          </a:p>
          <a:p>
            <a:r>
              <a:rPr lang="en-US" dirty="0" err="1" smtClean="0"/>
              <a:t>utB</a:t>
            </a:r>
            <a:r>
              <a:rPr lang="en-US" dirty="0" smtClean="0"/>
              <a:t> (B_Q_ID, B_V_ID, B_VOL, B_DATETIME)</a:t>
            </a:r>
            <a:endParaRPr lang="en-US" dirty="0"/>
          </a:p>
        </p:txBody>
      </p:sp>
      <p:pic>
        <p:nvPicPr>
          <p:cNvPr id="4" name="Picture 3" descr="http://www.sql-ex.ru/images/painting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071942"/>
            <a:ext cx="43338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Նախագծային</a:t>
            </a:r>
            <a:r>
              <a:rPr lang="en-US" b="1" dirty="0" smtClean="0"/>
              <a:t> </a:t>
            </a:r>
            <a:r>
              <a:rPr lang="en-US" b="1" dirty="0" err="1" smtClean="0"/>
              <a:t>հիմնարկություն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52601"/>
            <a:ext cx="8358246" cy="16049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Workers (</a:t>
            </a:r>
            <a:r>
              <a:rPr lang="en-US" dirty="0" err="1" smtClean="0"/>
              <a:t>Emp_no</a:t>
            </a:r>
            <a:r>
              <a:rPr lang="en-US" dirty="0" smtClean="0"/>
              <a:t>, </a:t>
            </a:r>
            <a:r>
              <a:rPr lang="en-US" dirty="0" err="1" smtClean="0"/>
              <a:t>Emp_Name</a:t>
            </a:r>
            <a:r>
              <a:rPr lang="en-US" dirty="0" smtClean="0"/>
              <a:t>, </a:t>
            </a:r>
            <a:r>
              <a:rPr lang="en-US" dirty="0" err="1" smtClean="0"/>
              <a:t>Emp_BDate</a:t>
            </a:r>
            <a:r>
              <a:rPr lang="en-US" dirty="0" smtClean="0"/>
              <a:t>, </a:t>
            </a:r>
            <a:r>
              <a:rPr lang="en-US" dirty="0" err="1" smtClean="0"/>
              <a:t>Emp_Sal</a:t>
            </a:r>
            <a:r>
              <a:rPr lang="en-US" dirty="0" smtClean="0"/>
              <a:t>, </a:t>
            </a:r>
            <a:r>
              <a:rPr lang="en-US" dirty="0" err="1" smtClean="0"/>
              <a:t>Dept_No</a:t>
            </a:r>
            <a:r>
              <a:rPr lang="en-US" dirty="0" smtClean="0"/>
              <a:t>, </a:t>
            </a:r>
            <a:r>
              <a:rPr lang="en-US" dirty="0" err="1" smtClean="0"/>
              <a:t>Pro_No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Departments (</a:t>
            </a:r>
            <a:r>
              <a:rPr lang="en-US" dirty="0" err="1" smtClean="0"/>
              <a:t>Dept_No</a:t>
            </a:r>
            <a:r>
              <a:rPr lang="en-US" dirty="0" smtClean="0"/>
              <a:t>, </a:t>
            </a:r>
            <a:r>
              <a:rPr lang="en-US" dirty="0" err="1" smtClean="0"/>
              <a:t>Dept_Name</a:t>
            </a:r>
            <a:r>
              <a:rPr lang="en-US" dirty="0" smtClean="0"/>
              <a:t>, </a:t>
            </a:r>
            <a:r>
              <a:rPr lang="en-US" dirty="0" err="1" smtClean="0"/>
              <a:t>Dept_MNG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Projects (</a:t>
            </a:r>
            <a:r>
              <a:rPr lang="en-US" dirty="0" err="1" smtClean="0"/>
              <a:t>Pro_No</a:t>
            </a:r>
            <a:r>
              <a:rPr lang="en-US" dirty="0" smtClean="0"/>
              <a:t>, </a:t>
            </a:r>
            <a:r>
              <a:rPr lang="en-US" dirty="0" err="1" smtClean="0"/>
              <a:t>Pro_Title</a:t>
            </a:r>
            <a:r>
              <a:rPr lang="en-US" dirty="0" smtClean="0"/>
              <a:t>, </a:t>
            </a:r>
            <a:r>
              <a:rPr lang="en-US" dirty="0" err="1" smtClean="0"/>
              <a:t>Pro_SDate</a:t>
            </a:r>
            <a:r>
              <a:rPr lang="en-US" dirty="0" smtClean="0"/>
              <a:t>, </a:t>
            </a:r>
            <a:r>
              <a:rPr lang="en-US" dirty="0" err="1" smtClean="0"/>
              <a:t>Pro_Durat</a:t>
            </a:r>
            <a:r>
              <a:rPr lang="en-US" dirty="0" smtClean="0"/>
              <a:t>, </a:t>
            </a:r>
            <a:r>
              <a:rPr lang="en-US" dirty="0" err="1" smtClean="0"/>
              <a:t>Pro_MNG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Untitle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480" y="3143248"/>
            <a:ext cx="6072230" cy="35004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Ներածություն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Պատմական</a:t>
            </a:r>
            <a:r>
              <a:rPr lang="en-US" dirty="0" smtClean="0"/>
              <a:t> </a:t>
            </a:r>
            <a:r>
              <a:rPr lang="en-US" dirty="0" err="1" smtClean="0"/>
              <a:t>ակնարկ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28736"/>
            <a:ext cx="8533612" cy="52864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1970  - IBM - </a:t>
            </a:r>
            <a:r>
              <a:rPr lang="ru-RU" dirty="0" smtClean="0">
                <a:solidFill>
                  <a:schemeClr val="tx1"/>
                </a:solidFill>
              </a:rPr>
              <a:t>IBM </a:t>
            </a:r>
            <a:r>
              <a:rPr lang="ru-RU" dirty="0" err="1" smtClean="0">
                <a:solidFill>
                  <a:schemeClr val="tx1"/>
                </a:solidFill>
              </a:rPr>
              <a:t>System</a:t>
            </a:r>
            <a:r>
              <a:rPr lang="ru-RU" dirty="0" smtClean="0">
                <a:solidFill>
                  <a:schemeClr val="tx1"/>
                </a:solidFill>
              </a:rPr>
              <a:t> R</a:t>
            </a:r>
            <a:r>
              <a:rPr lang="en-US" dirty="0" err="1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SEQUEL</a:t>
            </a:r>
            <a:r>
              <a:rPr lang="en-US" dirty="0" smtClean="0">
                <a:solidFill>
                  <a:schemeClr val="tx1"/>
                </a:solidFill>
              </a:rPr>
              <a:t> - Structured English Query Language – </a:t>
            </a:r>
            <a:r>
              <a:rPr lang="ru-RU" dirty="0" smtClean="0">
                <a:solidFill>
                  <a:schemeClr val="tx1"/>
                </a:solidFill>
              </a:rPr>
              <a:t>SQL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1996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Donald D</a:t>
            </a:r>
            <a:r>
              <a:rPr lang="ru-RU" dirty="0" err="1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Chamberlin, Ray Boyce – լեզվի մշակում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Pat Selinger – օպտիմիզացիայի հարցեր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Raymond Lorie – </a:t>
            </a:r>
            <a:r>
              <a:rPr lang="en-US" dirty="0" err="1" smtClean="0">
                <a:solidFill>
                  <a:schemeClr val="tx1"/>
                </a:solidFill>
              </a:rPr>
              <a:t>թարգմանիչի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մշակում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hy-AM" dirty="0" smtClean="0"/>
              <a:t>Կալիֆորնիա, Բերկլիի համալսարան – </a:t>
            </a:r>
            <a:r>
              <a:rPr lang="en-US" dirty="0" smtClean="0"/>
              <a:t>Ingres – QUEL -/</a:t>
            </a:r>
            <a:r>
              <a:rPr lang="en-US" dirty="0" err="1" smtClean="0"/>
              <a:t>Postgree</a:t>
            </a:r>
            <a:r>
              <a:rPr lang="en-US" dirty="0" smtClean="0"/>
              <a:t> SQL/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Առաջին</a:t>
            </a:r>
            <a:r>
              <a:rPr lang="en-US" dirty="0" smtClean="0">
                <a:solidFill>
                  <a:schemeClr val="tx1"/>
                </a:solidFill>
              </a:rPr>
              <a:t> ՏՀՂՀ, </a:t>
            </a:r>
            <a:r>
              <a:rPr lang="en-US" dirty="0" err="1" smtClean="0">
                <a:solidFill>
                  <a:schemeClr val="tx1"/>
                </a:solidFill>
              </a:rPr>
              <a:t>որոնք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օգտագործել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են</a:t>
            </a:r>
            <a:r>
              <a:rPr lang="en-US" dirty="0" smtClean="0">
                <a:solidFill>
                  <a:schemeClr val="tx1"/>
                </a:solidFill>
              </a:rPr>
              <a:t> SQL - </a:t>
            </a:r>
            <a:r>
              <a:rPr lang="ru-RU" dirty="0" smtClean="0">
                <a:solidFill>
                  <a:schemeClr val="tx1"/>
                </a:solidFill>
              </a:rPr>
              <a:t>1979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ru-RU" dirty="0" err="1" smtClean="0">
                <a:solidFill>
                  <a:schemeClr val="tx1"/>
                </a:solidFill>
              </a:rPr>
              <a:t>Oracle</a:t>
            </a:r>
            <a:r>
              <a:rPr lang="ru-RU" dirty="0" smtClean="0">
                <a:solidFill>
                  <a:schemeClr val="tx1"/>
                </a:solidFill>
              </a:rPr>
              <a:t> V2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VAX </a:t>
            </a:r>
            <a:r>
              <a:rPr lang="en-US" dirty="0" err="1" smtClean="0">
                <a:solidFill>
                  <a:schemeClr val="tx1"/>
                </a:solidFill>
              </a:rPr>
              <a:t>մեքենաների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համար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Relational Software </a:t>
            </a:r>
            <a:r>
              <a:rPr lang="en-US" dirty="0" err="1" smtClean="0">
                <a:solidFill>
                  <a:schemeClr val="tx1"/>
                </a:solidFill>
              </a:rPr>
              <a:t>ձեռնարկության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կողմից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System/38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IBM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ձեռնարկություն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Ներածություն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Պատմական</a:t>
            </a:r>
            <a:r>
              <a:rPr lang="en-US" dirty="0" smtClean="0"/>
              <a:t> </a:t>
            </a:r>
            <a:r>
              <a:rPr lang="en-US" dirty="0" err="1" smtClean="0"/>
              <a:t>ակնարկ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008" y="1412776"/>
          <a:ext cx="8964488" cy="518457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21301"/>
                <a:gridCol w="967112"/>
                <a:gridCol w="1210220"/>
                <a:gridCol w="6165855"/>
              </a:tblGrid>
              <a:tr h="2821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err="1" smtClean="0"/>
                        <a:t>Թիվ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err="1" smtClean="0"/>
                        <a:t>Անուն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err="1" smtClean="0"/>
                        <a:t>Այլ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Անուն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y-AM" sz="1500" u="none" dirty="0" smtClean="0">
                          <a:latin typeface="+mn-lt"/>
                          <a:ea typeface="+mn-ea"/>
                          <a:cs typeface="+mn-cs"/>
                        </a:rPr>
                        <a:t>Փոփոխություններ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</a:tr>
              <a:tr h="55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1986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SQL-86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SQL-87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smtClean="0"/>
                        <a:t>ANSI</a:t>
                      </a:r>
                      <a:r>
                        <a:rPr lang="ru-RU" sz="1500" u="none" dirty="0" smtClean="0"/>
                        <a:t> 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կողմից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ընդունված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ստանդարտի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առաջին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տարբերակ</a:t>
                      </a:r>
                      <a:r>
                        <a:rPr lang="en-US" sz="1500" u="none" baseline="0" dirty="0" smtClean="0"/>
                        <a:t>, </a:t>
                      </a:r>
                      <a:r>
                        <a:rPr lang="en-US" sz="1500" u="none" baseline="0" dirty="0" err="1" smtClean="0"/>
                        <a:t>որը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հավանության</a:t>
                      </a:r>
                      <a:r>
                        <a:rPr lang="en-US" sz="1500" u="none" baseline="0" dirty="0" smtClean="0"/>
                        <a:t> է </a:t>
                      </a:r>
                      <a:r>
                        <a:rPr lang="en-US" sz="1500" u="none" baseline="0" dirty="0" err="1" smtClean="0"/>
                        <a:t>արժանացել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dirty="0" smtClean="0"/>
                        <a:t>ISO</a:t>
                      </a:r>
                      <a:r>
                        <a:rPr lang="ru-RU" sz="1500" u="none" dirty="0" smtClean="0"/>
                        <a:t> 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կողմից</a:t>
                      </a:r>
                      <a:r>
                        <a:rPr lang="ru-RU" sz="1500" u="none" dirty="0" smtClean="0"/>
                        <a:t> </a:t>
                      </a:r>
                      <a:r>
                        <a:rPr lang="ru-RU" sz="1500" u="none" dirty="0"/>
                        <a:t>1987 </a:t>
                      </a:r>
                      <a:r>
                        <a:rPr lang="en-US" sz="1500" u="none" dirty="0" smtClean="0"/>
                        <a:t>–</a:t>
                      </a:r>
                      <a:r>
                        <a:rPr lang="en-US" sz="1500" u="none" dirty="0" err="1" smtClean="0"/>
                        <a:t>ին</a:t>
                      </a:r>
                      <a:r>
                        <a:rPr lang="en-US" sz="1500" u="none" dirty="0" smtClean="0"/>
                        <a:t>: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</a:tr>
              <a:tr h="2821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1989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SQL-89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FIPS 127-1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err="1" smtClean="0"/>
                        <a:t>Նախորդ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ստանդարտի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լրամշակված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տարբերակը</a:t>
                      </a:r>
                      <a:r>
                        <a:rPr lang="en-US" sz="1500" u="none" dirty="0" smtClean="0"/>
                        <a:t>: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</a:tr>
              <a:tr h="557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1992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/>
                        <a:t>SQL-92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/>
                        <a:t>SQL2, </a:t>
                      </a:r>
                      <a:endParaRPr lang="en-US" sz="1500" u="none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smtClean="0"/>
                        <a:t>FIPS</a:t>
                      </a:r>
                      <a:r>
                        <a:rPr lang="en-US" sz="1500" u="none" dirty="0"/>
                        <a:t> 127-2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err="1" smtClean="0"/>
                        <a:t>Էական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փոփոխություններ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ru-RU" sz="1500" u="none" dirty="0" smtClean="0"/>
                        <a:t>(</a:t>
                      </a:r>
                      <a:r>
                        <a:rPr lang="en-US" sz="1500" u="none" dirty="0"/>
                        <a:t>ISO</a:t>
                      </a:r>
                      <a:r>
                        <a:rPr lang="ru-RU" sz="1500" u="none" dirty="0"/>
                        <a:t> 9075); </a:t>
                      </a:r>
                      <a:r>
                        <a:rPr lang="en-US" sz="1500" u="none" dirty="0" err="1" smtClean="0"/>
                        <a:t>ստանդարտի</a:t>
                      </a:r>
                      <a:r>
                        <a:rPr lang="en-US" sz="1500" u="none" dirty="0" smtClean="0"/>
                        <a:t> Entry </a:t>
                      </a:r>
                      <a:r>
                        <a:rPr lang="en-US" sz="1500" u="none" dirty="0"/>
                        <a:t>Level</a:t>
                      </a:r>
                      <a:r>
                        <a:rPr lang="ru-RU" sz="1500" u="none" dirty="0"/>
                        <a:t> </a:t>
                      </a:r>
                      <a:r>
                        <a:rPr lang="en-US" sz="1500" u="none" dirty="0" err="1" smtClean="0"/>
                        <a:t>մակարդակ</a:t>
                      </a:r>
                      <a:r>
                        <a:rPr lang="en-US" sz="1500" u="none" dirty="0" smtClean="0"/>
                        <a:t>,</a:t>
                      </a:r>
                      <a:r>
                        <a:rPr lang="ru-RU" sz="1500" u="none" dirty="0" smtClean="0"/>
                        <a:t> </a:t>
                      </a:r>
                      <a:r>
                        <a:rPr lang="en-US" sz="1500" u="none" dirty="0" err="1" smtClean="0"/>
                        <a:t>ընդունվել</a:t>
                      </a:r>
                      <a:r>
                        <a:rPr lang="en-US" sz="1500" u="none" dirty="0" smtClean="0"/>
                        <a:t> է </a:t>
                      </a:r>
                      <a:r>
                        <a:rPr lang="en-US" sz="1500" u="none" dirty="0" err="1" smtClean="0"/>
                        <a:t>որպես</a:t>
                      </a:r>
                      <a:r>
                        <a:rPr lang="en-US" sz="1500" u="none" dirty="0" smtClean="0"/>
                        <a:t> FIPS</a:t>
                      </a:r>
                      <a:r>
                        <a:rPr lang="ru-RU" sz="1500" u="none" dirty="0" smtClean="0"/>
                        <a:t> 127-2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dirty="0" err="1" smtClean="0"/>
                        <a:t>ստանդարտ</a:t>
                      </a:r>
                      <a:r>
                        <a:rPr lang="en-US" sz="1500" u="none" dirty="0" smtClean="0"/>
                        <a:t>: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</a:tr>
              <a:tr h="1107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1999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/>
                        <a:t>SQL:1999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/>
                        <a:t>SQL3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err="1" smtClean="0"/>
                        <a:t>Ռեգուլյար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արտահայտությունների</a:t>
                      </a:r>
                      <a:r>
                        <a:rPr lang="en-US" sz="1500" u="none" dirty="0" smtClean="0"/>
                        <a:t>, </a:t>
                      </a:r>
                      <a:r>
                        <a:rPr lang="en-US" sz="1500" u="none" dirty="0" err="1" smtClean="0"/>
                        <a:t>ռեկուրսիվ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հարցումների</a:t>
                      </a:r>
                      <a:r>
                        <a:rPr lang="en-US" sz="1500" u="none" dirty="0" smtClean="0"/>
                        <a:t>, </a:t>
                      </a:r>
                      <a:r>
                        <a:rPr lang="en-US" sz="1500" u="none" dirty="0" err="1" smtClean="0"/>
                        <a:t>տրիգգերների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ապահովում</a:t>
                      </a:r>
                      <a:r>
                        <a:rPr lang="en-US" sz="1500" u="none" dirty="0" smtClean="0"/>
                        <a:t>, </a:t>
                      </a:r>
                      <a:r>
                        <a:rPr lang="en-US" sz="1500" u="none" dirty="0" err="1" smtClean="0"/>
                        <a:t>հիմքային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պրոցեդուրային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ընլայնում</a:t>
                      </a:r>
                      <a:r>
                        <a:rPr lang="en-US" sz="1500" u="none" dirty="0" smtClean="0"/>
                        <a:t>, </a:t>
                      </a:r>
                      <a:r>
                        <a:rPr lang="en-US" sz="1500" u="none" dirty="0" err="1" smtClean="0"/>
                        <a:t>տվյալների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ոչ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սկալյար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տիպեր</a:t>
                      </a:r>
                      <a:r>
                        <a:rPr lang="en-US" sz="1500" u="none" baseline="0" dirty="0" smtClean="0"/>
                        <a:t>, </a:t>
                      </a:r>
                      <a:r>
                        <a:rPr lang="en-US" sz="1500" u="none" baseline="0" dirty="0" err="1" smtClean="0"/>
                        <a:t>օբեկտային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կողնորոշված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մի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քանի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հնարավորություններ</a:t>
                      </a:r>
                      <a:r>
                        <a:rPr lang="en-US" sz="1500" u="none" baseline="0" dirty="0" smtClean="0"/>
                        <a:t>: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</a:tr>
              <a:tr h="1044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2003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SQL:2003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500" u="none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smtClean="0"/>
                        <a:t>XML </a:t>
                      </a:r>
                      <a:r>
                        <a:rPr lang="en-US" sz="1500" u="none" dirty="0" err="1" smtClean="0"/>
                        <a:t>տվյալների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հետ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աշխատանք</a:t>
                      </a:r>
                      <a:r>
                        <a:rPr lang="en-US" sz="1500" u="none" dirty="0" smtClean="0"/>
                        <a:t>, </a:t>
                      </a:r>
                      <a:r>
                        <a:rPr lang="en-US" sz="1500" u="none" dirty="0" err="1" smtClean="0"/>
                        <a:t>պատուհանային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ֆունկցիաներ</a:t>
                      </a:r>
                      <a:r>
                        <a:rPr lang="en-US" sz="1500" u="none" baseline="0" dirty="0" smtClean="0"/>
                        <a:t>, </a:t>
                      </a:r>
                      <a:r>
                        <a:rPr lang="ru-RU" sz="1500" u="none" dirty="0" smtClean="0"/>
                        <a:t>(</a:t>
                      </a:r>
                      <a:r>
                        <a:rPr lang="en-US" sz="1500" u="none" dirty="0" smtClean="0"/>
                        <a:t>OLAP ՏՀ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հետ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աշխատանքի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համար</a:t>
                      </a:r>
                      <a:r>
                        <a:rPr lang="ru-RU" sz="1500" u="none" dirty="0" smtClean="0"/>
                        <a:t>),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հաջորդականությունների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գեներատորներ</a:t>
                      </a:r>
                      <a:r>
                        <a:rPr lang="en-US" sz="1500" u="none" dirty="0" smtClean="0"/>
                        <a:t> և </a:t>
                      </a:r>
                      <a:r>
                        <a:rPr lang="en-US" sz="1500" u="none" dirty="0" err="1" smtClean="0"/>
                        <a:t>դրանց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վրա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հիմնված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տվյալների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տիպեր</a:t>
                      </a:r>
                      <a:r>
                        <a:rPr lang="en-US" sz="1500" u="none" dirty="0" smtClean="0"/>
                        <a:t>: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</a:tr>
              <a:tr h="572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2006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/>
                        <a:t>SQL:2006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500" u="none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smtClean="0"/>
                        <a:t>XML </a:t>
                      </a:r>
                      <a:r>
                        <a:rPr lang="en-US" sz="1500" u="none" dirty="0" err="1" smtClean="0"/>
                        <a:t>տվյալների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հետ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աշխատանքի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զգալի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ընդլայնում</a:t>
                      </a:r>
                      <a:r>
                        <a:rPr lang="en-US" sz="1500" u="none" dirty="0" smtClean="0"/>
                        <a:t>:</a:t>
                      </a:r>
                      <a:r>
                        <a:rPr lang="ru-RU" sz="1500" u="none" dirty="0" smtClean="0"/>
                        <a:t> </a:t>
                      </a:r>
                      <a:r>
                        <a:rPr lang="en-US" sz="1500" u="none" dirty="0" smtClean="0"/>
                        <a:t>SQL</a:t>
                      </a:r>
                      <a:r>
                        <a:rPr lang="en-US" sz="1500" u="none" baseline="0" dirty="0" smtClean="0"/>
                        <a:t>  և </a:t>
                      </a:r>
                      <a:r>
                        <a:rPr lang="en-US" sz="1500" u="none" baseline="0" dirty="0" err="1" smtClean="0"/>
                        <a:t>XQuery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հարցումների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համատեղ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օգտագորում</a:t>
                      </a:r>
                      <a:r>
                        <a:rPr lang="en-US" sz="1500" u="none" dirty="0" smtClean="0"/>
                        <a:t>: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</a:tr>
              <a:tr h="781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2008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/>
                        <a:t>SQL:2008</a:t>
                      </a:r>
                      <a:endParaRPr lang="en-US" sz="1500" u="none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500" u="none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dirty="0" err="1" smtClean="0"/>
                        <a:t>Պատուհանային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ֆունկցիաների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աշխատանքի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ընդլայնում</a:t>
                      </a:r>
                      <a:r>
                        <a:rPr lang="en-US" sz="1500" u="none" dirty="0" smtClean="0"/>
                        <a:t>, SQL</a:t>
                      </a:r>
                      <a:r>
                        <a:rPr lang="ru-RU" sz="1500" u="none" dirty="0" smtClean="0"/>
                        <a:t>:2003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ստանդարտի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որոշ</a:t>
                      </a:r>
                      <a:r>
                        <a:rPr lang="en-US" sz="1500" u="none" dirty="0" smtClean="0"/>
                        <a:t> </a:t>
                      </a:r>
                      <a:r>
                        <a:rPr lang="en-US" sz="1500" u="none" dirty="0" err="1" smtClean="0"/>
                        <a:t>ոչ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միարժեք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երևույթների</a:t>
                      </a:r>
                      <a:r>
                        <a:rPr lang="en-US" sz="1500" u="none" baseline="0" dirty="0" smtClean="0"/>
                        <a:t> </a:t>
                      </a:r>
                      <a:r>
                        <a:rPr lang="en-US" sz="1500" u="none" baseline="0" dirty="0" err="1" smtClean="0"/>
                        <a:t>բացառում</a:t>
                      </a:r>
                      <a:endParaRPr lang="en-US" sz="150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303" marR="3303" marT="3303" marB="3303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Տվյալների</a:t>
            </a:r>
            <a:r>
              <a:rPr lang="en-US" dirty="0" smtClean="0"/>
              <a:t> </a:t>
            </a:r>
            <a:r>
              <a:rPr lang="en-US" dirty="0" err="1" smtClean="0"/>
              <a:t>ռելացիոն</a:t>
            </a:r>
            <a:r>
              <a:rPr lang="en-US" dirty="0" smtClean="0"/>
              <a:t> </a:t>
            </a:r>
            <a:r>
              <a:rPr lang="en-US" dirty="0" err="1" smtClean="0"/>
              <a:t>մոդելի</a:t>
            </a:r>
            <a:r>
              <a:rPr lang="en-US" dirty="0" smtClean="0"/>
              <a:t> </a:t>
            </a:r>
            <a:r>
              <a:rPr lang="en-US" dirty="0" err="1" smtClean="0"/>
              <a:t>հիմնական</a:t>
            </a:r>
            <a:r>
              <a:rPr lang="en-US" dirty="0" smtClean="0"/>
              <a:t> </a:t>
            </a:r>
            <a:r>
              <a:rPr lang="en-US" dirty="0" err="1" smtClean="0"/>
              <a:t>հասկացությունները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>
                <a:sym typeface="Symbol"/>
              </a:rPr>
              <a:t> </a:t>
            </a:r>
            <a:r>
              <a:rPr lang="en-US" dirty="0" smtClean="0"/>
              <a:t>D1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D2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…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D3</a:t>
            </a:r>
          </a:p>
          <a:p>
            <a:r>
              <a:rPr lang="en-US" dirty="0" smtClean="0"/>
              <a:t>Di – </a:t>
            </a:r>
            <a:r>
              <a:rPr lang="hy-AM" dirty="0" smtClean="0"/>
              <a:t>դոմեն</a:t>
            </a:r>
            <a:r>
              <a:rPr lang="en-US" dirty="0" smtClean="0"/>
              <a:t> Ai </a:t>
            </a:r>
            <a:r>
              <a:rPr lang="hy-AM" dirty="0" smtClean="0"/>
              <a:t>արտիբուտի համար</a:t>
            </a:r>
          </a:p>
          <a:p>
            <a:r>
              <a:rPr lang="en-US" dirty="0" smtClean="0"/>
              <a:t>R </a:t>
            </a:r>
            <a:r>
              <a:rPr lang="hy-AM" dirty="0" smtClean="0"/>
              <a:t>հարաբերություն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smtClean="0"/>
              <a:t>2011 -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5656" y="285293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Տվյալների</a:t>
            </a:r>
            <a:r>
              <a:rPr lang="en-US" sz="3600" dirty="0" smtClean="0"/>
              <a:t> </a:t>
            </a:r>
            <a:r>
              <a:rPr lang="en-US" sz="3600" dirty="0" err="1" smtClean="0"/>
              <a:t>ռելացիոն</a:t>
            </a:r>
            <a:r>
              <a:rPr lang="en-US" sz="3600" dirty="0" smtClean="0"/>
              <a:t> </a:t>
            </a:r>
            <a:r>
              <a:rPr lang="en-US" sz="3600" dirty="0" err="1" smtClean="0"/>
              <a:t>մոդելի</a:t>
            </a:r>
            <a:r>
              <a:rPr lang="en-US" sz="3600" dirty="0" smtClean="0"/>
              <a:t> </a:t>
            </a:r>
            <a:r>
              <a:rPr lang="en-US" sz="3600" dirty="0" err="1" smtClean="0"/>
              <a:t>հիմնական</a:t>
            </a:r>
            <a:r>
              <a:rPr lang="en-US" sz="3600" dirty="0" smtClean="0"/>
              <a:t> </a:t>
            </a:r>
            <a:r>
              <a:rPr lang="en-US" sz="3600" dirty="0" err="1" smtClean="0"/>
              <a:t>հասկացությունները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63749"/>
            <a:ext cx="3500462" cy="4373563"/>
          </a:xfrm>
        </p:spPr>
        <p:txBody>
          <a:bodyPr/>
          <a:lstStyle/>
          <a:p>
            <a:r>
              <a:rPr lang="en-US" sz="3000" dirty="0" err="1" smtClean="0"/>
              <a:t>Հարաբերություն</a:t>
            </a:r>
            <a:endParaRPr lang="en-US" sz="3000" dirty="0" smtClean="0"/>
          </a:p>
          <a:p>
            <a:r>
              <a:rPr lang="en-US" sz="3000" dirty="0" err="1" smtClean="0"/>
              <a:t>Ատրիբուտ</a:t>
            </a:r>
            <a:endParaRPr lang="en-US" sz="3000" dirty="0" smtClean="0"/>
          </a:p>
          <a:p>
            <a:r>
              <a:rPr lang="en-US" sz="3000" dirty="0" err="1" smtClean="0"/>
              <a:t>Սխեմա</a:t>
            </a:r>
            <a:endParaRPr lang="en-US" sz="3000" dirty="0" smtClean="0"/>
          </a:p>
          <a:p>
            <a:r>
              <a:rPr lang="hy-AM" sz="3000" dirty="0" smtClean="0"/>
              <a:t>Կ</a:t>
            </a:r>
            <a:r>
              <a:rPr lang="en-US" sz="3000" dirty="0" err="1" smtClean="0"/>
              <a:t>որտեժ</a:t>
            </a:r>
            <a:endParaRPr lang="en-US" sz="3000" dirty="0" smtClean="0"/>
          </a:p>
          <a:p>
            <a:r>
              <a:rPr lang="hy-AM" sz="3000" dirty="0" smtClean="0"/>
              <a:t>Է</a:t>
            </a:r>
            <a:r>
              <a:rPr lang="en-US" sz="3000" dirty="0" err="1" smtClean="0"/>
              <a:t>կզեմպլյար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97204" y="3363947"/>
          <a:ext cx="4207244" cy="2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050"/>
                <a:gridCol w="792088"/>
                <a:gridCol w="1224136"/>
                <a:gridCol w="11399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Number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Name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Birth Date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Student Card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Aram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25/1/1995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0025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Mane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8/8/1995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0012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Gor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3/12/1995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0018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Nare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18/6/1995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0013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968576" y="2220939"/>
            <a:ext cx="164307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111320" y="2721005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1320" y="2721005"/>
            <a:ext cx="250033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11320" y="2721005"/>
            <a:ext cx="342902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11320" y="2721005"/>
            <a:ext cx="421484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378" y="3292509"/>
            <a:ext cx="192882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82692" y="3935451"/>
            <a:ext cx="171451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82692" y="3935451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82692" y="3935451"/>
            <a:ext cx="171451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82692" y="3935451"/>
            <a:ext cx="171451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3088" y="2721005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SELECT-FROM-WHERE </a:t>
            </a:r>
            <a:r>
              <a:rPr lang="en-US" dirty="0" err="1" smtClean="0"/>
              <a:t>հրամանի</a:t>
            </a:r>
            <a:r>
              <a:rPr lang="en-US" dirty="0" smtClean="0"/>
              <a:t> </a:t>
            </a:r>
            <a:r>
              <a:rPr lang="en-US" dirty="0" err="1" smtClean="0"/>
              <a:t>քերականությունը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00174"/>
            <a:ext cx="8001056" cy="507209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SELECT &lt;Attribute List&gt;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FROM  &lt;Relation List&gt;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GROUP BY &lt;Group Attribute List&gt;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HAVING &lt;Condition&gt;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ORDER BY &lt;Order Attribute List&gt;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Ստանալ</a:t>
            </a:r>
            <a:r>
              <a:rPr lang="en-US" dirty="0" smtClean="0"/>
              <a:t> 3-ից </a:t>
            </a:r>
            <a:r>
              <a:rPr lang="en-US" dirty="0" err="1" smtClean="0"/>
              <a:t>բարձր</a:t>
            </a:r>
            <a:r>
              <a:rPr lang="en-US" dirty="0" smtClean="0"/>
              <a:t> </a:t>
            </a:r>
            <a:r>
              <a:rPr lang="en-US" dirty="0" err="1" smtClean="0"/>
              <a:t>համարներով</a:t>
            </a:r>
            <a:r>
              <a:rPr lang="en-US" dirty="0" smtClean="0"/>
              <a:t> </a:t>
            </a:r>
            <a:r>
              <a:rPr lang="en-US" dirty="0" err="1" smtClean="0"/>
              <a:t>ուսանողների</a:t>
            </a:r>
            <a:r>
              <a:rPr lang="en-US" dirty="0" smtClean="0"/>
              <a:t> </a:t>
            </a:r>
            <a:r>
              <a:rPr lang="en-US" dirty="0" err="1" smtClean="0"/>
              <a:t>անունները</a:t>
            </a:r>
            <a:r>
              <a:rPr lang="en-US" dirty="0" smtClean="0"/>
              <a:t> և </a:t>
            </a:r>
            <a:r>
              <a:rPr lang="en-US" dirty="0" err="1" smtClean="0"/>
              <a:t>ուսանողական</a:t>
            </a:r>
            <a:r>
              <a:rPr lang="en-US" dirty="0" smtClean="0"/>
              <a:t> </a:t>
            </a:r>
            <a:r>
              <a:rPr lang="en-US" dirty="0" err="1" smtClean="0"/>
              <a:t>տոմսի</a:t>
            </a:r>
            <a:r>
              <a:rPr lang="en-US" dirty="0" smtClean="0"/>
              <a:t> </a:t>
            </a:r>
            <a:r>
              <a:rPr lang="en-US" dirty="0" err="1" smtClean="0"/>
              <a:t>համարները</a:t>
            </a:r>
            <a:r>
              <a:rPr lang="en-US" dirty="0" smtClean="0"/>
              <a:t> </a:t>
            </a:r>
            <a:r>
              <a:rPr lang="en-US" dirty="0" err="1" smtClean="0"/>
              <a:t>ըստ</a:t>
            </a:r>
            <a:r>
              <a:rPr lang="en-US" dirty="0" smtClean="0"/>
              <a:t> </a:t>
            </a:r>
            <a:r>
              <a:rPr lang="en-US" dirty="0" err="1" smtClean="0"/>
              <a:t>անունների</a:t>
            </a:r>
            <a:r>
              <a:rPr lang="en-US" dirty="0" smtClean="0"/>
              <a:t> </a:t>
            </a:r>
            <a:r>
              <a:rPr lang="en-US" dirty="0" err="1" smtClean="0"/>
              <a:t>կարգավորված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SELECT Name, </a:t>
            </a:r>
            <a:r>
              <a:rPr lang="en-US" dirty="0" err="1" smtClean="0"/>
              <a:t>StudentCard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FROM  Student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WHERE Number&gt;=3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ORDER BY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Ատրիբուտների</a:t>
            </a:r>
            <a:r>
              <a:rPr lang="en-US" sz="3600" dirty="0" smtClean="0"/>
              <a:t> </a:t>
            </a:r>
            <a:r>
              <a:rPr lang="en-US" sz="3600" dirty="0" err="1" smtClean="0"/>
              <a:t>անվանադրում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714488"/>
            <a:ext cx="7358114" cy="26050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Ստանալ</a:t>
            </a:r>
            <a:r>
              <a:rPr lang="en-US" dirty="0" smtClean="0"/>
              <a:t> 25000 </a:t>
            </a:r>
            <a:r>
              <a:rPr lang="en-US" dirty="0" err="1" smtClean="0"/>
              <a:t>դրամից</a:t>
            </a:r>
            <a:r>
              <a:rPr lang="en-US" dirty="0" smtClean="0"/>
              <a:t> </a:t>
            </a:r>
            <a:r>
              <a:rPr lang="en-US" dirty="0" err="1" smtClean="0"/>
              <a:t>մեծ</a:t>
            </a:r>
            <a:r>
              <a:rPr lang="en-US" dirty="0" smtClean="0"/>
              <a:t> </a:t>
            </a:r>
            <a:r>
              <a:rPr lang="en-US" dirty="0" err="1" smtClean="0"/>
              <a:t>գին</a:t>
            </a:r>
            <a:r>
              <a:rPr lang="en-US" dirty="0" smtClean="0"/>
              <a:t> </a:t>
            </a:r>
            <a:r>
              <a:rPr lang="en-US" dirty="0" err="1" smtClean="0"/>
              <a:t>ունեցող</a:t>
            </a:r>
            <a:r>
              <a:rPr lang="en-US" dirty="0" smtClean="0"/>
              <a:t> </a:t>
            </a:r>
            <a:r>
              <a:rPr lang="en-US" dirty="0" err="1" smtClean="0"/>
              <a:t>համակարգիչների</a:t>
            </a:r>
            <a:r>
              <a:rPr lang="en-US" dirty="0" smtClean="0"/>
              <a:t> </a:t>
            </a:r>
            <a:r>
              <a:rPr lang="en-US" dirty="0" err="1" smtClean="0"/>
              <a:t>մոդելների</a:t>
            </a:r>
            <a:r>
              <a:rPr lang="en-US" dirty="0" smtClean="0"/>
              <a:t> </a:t>
            </a:r>
            <a:r>
              <a:rPr lang="en-US" dirty="0" err="1" smtClean="0"/>
              <a:t>համարները</a:t>
            </a:r>
            <a:r>
              <a:rPr lang="en-US" dirty="0" smtClean="0"/>
              <a:t> և </a:t>
            </a:r>
            <a:r>
              <a:rPr lang="en-US" dirty="0" err="1" smtClean="0"/>
              <a:t>գինը</a:t>
            </a:r>
            <a:r>
              <a:rPr lang="en-US" dirty="0" smtClean="0"/>
              <a:t> </a:t>
            </a:r>
            <a:r>
              <a:rPr lang="en-US" dirty="0" err="1" smtClean="0"/>
              <a:t>դրամով</a:t>
            </a:r>
            <a:r>
              <a:rPr lang="en-US" dirty="0" smtClean="0"/>
              <a:t> - AMD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SELECT Model, Price*362 </a:t>
            </a:r>
            <a:r>
              <a:rPr lang="en-US" dirty="0" smtClean="0">
                <a:solidFill>
                  <a:srgbClr val="C00000"/>
                </a:solidFill>
              </a:rPr>
              <a:t>as AMD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FROM  PC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WHERE Price*362&gt;25000</a:t>
            </a:r>
          </a:p>
        </p:txBody>
      </p:sp>
      <p:pic>
        <p:nvPicPr>
          <p:cNvPr id="6" name="Picture 5" descr="http://www.sql-ex.ru/images/computers.gif"/>
          <p:cNvPicPr/>
          <p:nvPr/>
        </p:nvPicPr>
        <p:blipFill>
          <a:blip r:embed="rId2" cstate="print"/>
          <a:srcRect l="7006" t="45114" r="51592" b="3583"/>
          <a:stretch>
            <a:fillRect/>
          </a:stretch>
        </p:blipFill>
        <p:spPr bwMode="auto">
          <a:xfrm>
            <a:off x="5286380" y="4071942"/>
            <a:ext cx="350046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Կրկնվող</a:t>
            </a:r>
            <a:r>
              <a:rPr lang="en-US" dirty="0" smtClean="0"/>
              <a:t> </a:t>
            </a:r>
            <a:r>
              <a:rPr lang="en-US" dirty="0" err="1" smtClean="0"/>
              <a:t>կորտեժների</a:t>
            </a:r>
            <a:r>
              <a:rPr lang="en-US" dirty="0" smtClean="0"/>
              <a:t> </a:t>
            </a:r>
            <a:r>
              <a:rPr lang="en-US" dirty="0" err="1" smtClean="0"/>
              <a:t>հեռացում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52600"/>
            <a:ext cx="7858180" cy="4373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Ստանալ</a:t>
            </a:r>
            <a:r>
              <a:rPr lang="en-US" dirty="0" smtClean="0"/>
              <a:t> </a:t>
            </a:r>
            <a:r>
              <a:rPr lang="en-US" dirty="0" err="1" smtClean="0"/>
              <a:t>Մոսկվա-Երևան</a:t>
            </a:r>
            <a:r>
              <a:rPr lang="en-US" dirty="0" smtClean="0"/>
              <a:t> </a:t>
            </a:r>
            <a:r>
              <a:rPr lang="en-US" dirty="0" err="1" smtClean="0"/>
              <a:t>չվերթներ</a:t>
            </a:r>
            <a:r>
              <a:rPr lang="en-US" dirty="0" smtClean="0"/>
              <a:t> </a:t>
            </a:r>
            <a:r>
              <a:rPr lang="en-US" dirty="0" err="1" smtClean="0"/>
              <a:t>իրականացնող</a:t>
            </a:r>
            <a:r>
              <a:rPr lang="en-US" dirty="0" smtClean="0"/>
              <a:t> </a:t>
            </a:r>
            <a:r>
              <a:rPr lang="en-US" dirty="0" err="1" smtClean="0"/>
              <a:t>ավիաընկերությունների</a:t>
            </a:r>
            <a:r>
              <a:rPr lang="en-US" dirty="0" smtClean="0"/>
              <a:t> </a:t>
            </a:r>
            <a:r>
              <a:rPr lang="en-US" dirty="0" err="1" smtClean="0"/>
              <a:t>իդենտիֆիկատորների</a:t>
            </a:r>
            <a:r>
              <a:rPr lang="en-US" dirty="0" smtClean="0"/>
              <a:t> </a:t>
            </a:r>
            <a:r>
              <a:rPr lang="en-US" dirty="0" err="1" smtClean="0"/>
              <a:t>ցանկը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rgbClr val="C00000"/>
                </a:solidFill>
              </a:rPr>
              <a:t>distinct</a:t>
            </a:r>
            <a:r>
              <a:rPr lang="en-US" dirty="0" smtClean="0"/>
              <a:t> </a:t>
            </a:r>
            <a:r>
              <a:rPr lang="en-US" dirty="0" err="1" smtClean="0"/>
              <a:t>ID_comp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FROM  Trip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town_from</a:t>
            </a:r>
            <a:r>
              <a:rPr lang="en-US" dirty="0" smtClean="0"/>
              <a:t> = ‘Moscow’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     and </a:t>
            </a:r>
            <a:r>
              <a:rPr lang="en-US" dirty="0" err="1" smtClean="0"/>
              <a:t>town_to</a:t>
            </a:r>
            <a:r>
              <a:rPr lang="en-US" dirty="0" smtClean="0"/>
              <a:t> = ‘Yerevan’ </a:t>
            </a:r>
          </a:p>
        </p:txBody>
      </p:sp>
      <p:pic>
        <p:nvPicPr>
          <p:cNvPr id="4" name="Picture 3" descr="http://www.sql-ex.ru/images/aero.gif"/>
          <p:cNvPicPr/>
          <p:nvPr/>
        </p:nvPicPr>
        <p:blipFill>
          <a:blip r:embed="rId2" cstate="print"/>
          <a:srcRect l="6823" t="3846" r="53198" b="35577"/>
          <a:stretch>
            <a:fillRect/>
          </a:stretch>
        </p:blipFill>
        <p:spPr bwMode="auto">
          <a:xfrm>
            <a:off x="5929322" y="4500570"/>
            <a:ext cx="292895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y-AM" dirty="0" smtClean="0"/>
              <a:t>2017 - ԵՊՀ, Ծրագրավորման և ինֆորմացիոն տեխնոլոգիաների ամբիոն, ֆ.մ.գ.թ. Բուդաղյան Լուսինե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7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3">
  <a:themeElements>
    <a:clrScheme name="Cloud skipper desig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Theme17</Template>
  <TotalTime>1489</TotalTime>
  <Words>1764</Words>
  <Application>Microsoft Office PowerPoint</Application>
  <PresentationFormat>Экран (4:3)</PresentationFormat>
  <Paragraphs>411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Arial</vt:lpstr>
      <vt:lpstr>Arial Narrow</vt:lpstr>
      <vt:lpstr>Calibri</vt:lpstr>
      <vt:lpstr>Cambria</vt:lpstr>
      <vt:lpstr>Constantia</vt:lpstr>
      <vt:lpstr>Sylfaen</vt:lpstr>
      <vt:lpstr>Symbol</vt:lpstr>
      <vt:lpstr>Times New Roman</vt:lpstr>
      <vt:lpstr>Theme17</vt:lpstr>
      <vt:lpstr>Custom Design</vt:lpstr>
      <vt:lpstr>Theme3</vt:lpstr>
      <vt:lpstr>Հարցումների SQL լեզվի հիմունքներ  Ներածություն և հիմնական հասկացությունները</vt:lpstr>
      <vt:lpstr>Ներածություն Պատմական ակնարկ</vt:lpstr>
      <vt:lpstr>Ներածություն Պատմական ակնարկ</vt:lpstr>
      <vt:lpstr>Ներածություն Պատմական ակնարկ</vt:lpstr>
      <vt:lpstr>Տվյալների ռելացիոն մոդելի հիմնական հասկացությունները</vt:lpstr>
      <vt:lpstr>Տվյալների ռելացիոն մոդելի հիմնական հասկացությունները</vt:lpstr>
      <vt:lpstr>SELECT-FROM-WHERE հրամանի քերականությունը</vt:lpstr>
      <vt:lpstr>Ատրիբուտների անվանադրում</vt:lpstr>
      <vt:lpstr>Կրկնվող կորտեժների հեռացում</vt:lpstr>
      <vt:lpstr>Կորտեժների կարգավորում</vt:lpstr>
      <vt:lpstr>SQL-լեզվի ստանդարտ տիպերը  (Microsoft SQL Server 2008)</vt:lpstr>
      <vt:lpstr>SQL-լեզվի ներդրված ֆունկցիաները (Microsoft SQL Server 2008)</vt:lpstr>
      <vt:lpstr>SQL-լեզվի ստանդարտ տիպերը  (Microsoft SQL Server 2008)</vt:lpstr>
      <vt:lpstr>SQL-լեզվի ներդրված ֆունկցիաները  (Microsoft SQL Server 2008)</vt:lpstr>
      <vt:lpstr>SQL-լեզվի ստանդարտ տիպերը  (Microsoft SQL Server 2008)</vt:lpstr>
      <vt:lpstr>SQL-լեզվի ներդրված ֆունկցիաները (Microsoft SQL Server 2008)</vt:lpstr>
      <vt:lpstr>SQL-լեզվի ներդրված ֆունկցիաները (Microsoft SQL Server 2008)</vt:lpstr>
      <vt:lpstr>Եռարժեք տրամաբանություն</vt:lpstr>
      <vt:lpstr>Մի քանի հաճախ օգտագործվող պրեդիկատներ</vt:lpstr>
      <vt:lpstr>Համակարգչային ձեռնարկություն</vt:lpstr>
      <vt:lpstr>Երկրորդային հումքի ընդունման ձեռնարկություն</vt:lpstr>
      <vt:lpstr>Նավատորմ</vt:lpstr>
      <vt:lpstr>Օդանավակայան</vt:lpstr>
      <vt:lpstr>Ներկարարություն</vt:lpstr>
      <vt:lpstr>Նախագծային հիմնարկություն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Lusnjack</dc:creator>
  <cp:lastModifiedBy>Пользователь Windows</cp:lastModifiedBy>
  <cp:revision>104</cp:revision>
  <dcterms:created xsi:type="dcterms:W3CDTF">2011-01-05T16:06:32Z</dcterms:created>
  <dcterms:modified xsi:type="dcterms:W3CDTF">2023-02-23T15:00:49Z</dcterms:modified>
</cp:coreProperties>
</file>