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63" r:id="rId3"/>
    <p:sldId id="265" r:id="rId4"/>
    <p:sldId id="266" r:id="rId5"/>
    <p:sldId id="264" r:id="rId6"/>
    <p:sldId id="267" r:id="rId7"/>
    <p:sldId id="275" r:id="rId8"/>
    <p:sldId id="268" r:id="rId9"/>
    <p:sldId id="271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7657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9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9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9487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0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0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7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3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212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254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359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62F7-6EA9-46E4-8B43-42565D9BB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y-AM" dirty="0"/>
              <a:t>ՏՎՅԱԼՆԵՐԻ ՀԵՆՔԵՐ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66F98-F235-46C8-98D0-A02FC3C10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y-AM" dirty="0"/>
              <a:t>Դասախոսություններ</a:t>
            </a:r>
          </a:p>
          <a:p>
            <a:r>
              <a:rPr lang="hy-AM" dirty="0"/>
              <a:t>Թեմա՝ - </a:t>
            </a:r>
            <a:r>
              <a:rPr lang="en-US" dirty="0"/>
              <a:t>E/R </a:t>
            </a:r>
            <a:r>
              <a:rPr lang="hy-AM" dirty="0"/>
              <a:t>մոդել: Կապեր: Կապերի բազմակիություն: </a:t>
            </a:r>
            <a:r>
              <a:rPr lang="hy-AM" dirty="0" smtClean="0"/>
              <a:t>Բազմակողմ կապեր</a:t>
            </a:r>
            <a:r>
              <a:rPr lang="hy-AM" dirty="0" smtClean="0"/>
              <a:t>:</a:t>
            </a:r>
            <a:endParaRPr lang="en-US" dirty="0"/>
          </a:p>
        </p:txBody>
      </p:sp>
      <p:sp>
        <p:nvSpPr>
          <p:cNvPr id="5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uFillTx/>
              </a:rPr>
              <a:t>2023</a:t>
            </a:r>
            <a:r>
              <a:rPr lang="en-US" sz="800" b="0" i="0" u="none" strike="noStrike" cap="none" dirty="0" smtClean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53959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775063"/>
            <a:ext cx="11334205" cy="578138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 fontScale="90000"/>
          </a:bodyPr>
          <a:lstStyle/>
          <a:p>
            <a:r>
              <a:rPr lang="en-US" dirty="0"/>
              <a:t>E/R </a:t>
            </a:r>
            <a:r>
              <a:rPr lang="hy-AM" dirty="0"/>
              <a:t>մոդել: Բազմակողմ կապի բազմակիություն</a:t>
            </a:r>
            <a:endParaRPr lang="en-US" dirty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uFillTx/>
              </a:rPr>
              <a:t>2023</a:t>
            </a:r>
            <a:r>
              <a:rPr lang="en-US" sz="800" b="0" i="0" u="none" strike="noStrike" cap="none" dirty="0" smtClean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" name="Straight Connector 9"/>
          <p:cNvCxnSpPr>
            <a:stCxn id="24" idx="1"/>
            <a:endCxn id="36" idx="3"/>
          </p:cNvCxnSpPr>
          <p:nvPr/>
        </p:nvCxnSpPr>
        <p:spPr>
          <a:xfrm flipH="1">
            <a:off x="7360725" y="2535091"/>
            <a:ext cx="648758" cy="1073096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1" idx="4"/>
            <a:endCxn id="24" idx="0"/>
          </p:cNvCxnSpPr>
          <p:nvPr/>
        </p:nvCxnSpPr>
        <p:spPr>
          <a:xfrm>
            <a:off x="7869559" y="1973969"/>
            <a:ext cx="937593" cy="167151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4" idx="0"/>
            <a:endCxn id="32" idx="4"/>
          </p:cNvCxnSpPr>
          <p:nvPr/>
        </p:nvCxnSpPr>
        <p:spPr>
          <a:xfrm flipV="1">
            <a:off x="8807152" y="1951284"/>
            <a:ext cx="1103160" cy="189836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4" idx="3"/>
            <a:endCxn id="33" idx="2"/>
          </p:cNvCxnSpPr>
          <p:nvPr/>
        </p:nvCxnSpPr>
        <p:spPr>
          <a:xfrm flipV="1">
            <a:off x="9604820" y="2122294"/>
            <a:ext cx="807396" cy="412797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4" idx="2"/>
            <a:endCxn id="34" idx="2"/>
          </p:cNvCxnSpPr>
          <p:nvPr/>
        </p:nvCxnSpPr>
        <p:spPr>
          <a:xfrm>
            <a:off x="8807152" y="2929061"/>
            <a:ext cx="1516393" cy="410815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2" idx="1"/>
            <a:endCxn id="28" idx="0"/>
          </p:cNvCxnSpPr>
          <p:nvPr/>
        </p:nvCxnSpPr>
        <p:spPr>
          <a:xfrm flipH="1">
            <a:off x="4723221" y="5342942"/>
            <a:ext cx="1059918" cy="381861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9" idx="0"/>
            <a:endCxn id="22" idx="3"/>
          </p:cNvCxnSpPr>
          <p:nvPr/>
        </p:nvCxnSpPr>
        <p:spPr>
          <a:xfrm flipH="1" flipV="1">
            <a:off x="7378476" y="5342942"/>
            <a:ext cx="1177724" cy="381861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7" idx="6"/>
            <a:endCxn id="23" idx="2"/>
          </p:cNvCxnSpPr>
          <p:nvPr/>
        </p:nvCxnSpPr>
        <p:spPr>
          <a:xfrm flipV="1">
            <a:off x="2662528" y="2929062"/>
            <a:ext cx="1609968" cy="410814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3" idx="1"/>
            <a:endCxn id="25" idx="6"/>
          </p:cNvCxnSpPr>
          <p:nvPr/>
        </p:nvCxnSpPr>
        <p:spPr>
          <a:xfrm flipH="1" flipV="1">
            <a:off x="2662528" y="2122294"/>
            <a:ext cx="812299" cy="412798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3" idx="0"/>
            <a:endCxn id="26" idx="4"/>
          </p:cNvCxnSpPr>
          <p:nvPr/>
        </p:nvCxnSpPr>
        <p:spPr>
          <a:xfrm flipH="1" flipV="1">
            <a:off x="3292870" y="1951284"/>
            <a:ext cx="979626" cy="189837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3" idx="0"/>
            <a:endCxn id="30" idx="4"/>
          </p:cNvCxnSpPr>
          <p:nvPr/>
        </p:nvCxnSpPr>
        <p:spPr>
          <a:xfrm flipV="1">
            <a:off x="4272496" y="1951284"/>
            <a:ext cx="901450" cy="189837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783139" y="4948971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Studios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74827" y="2141121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009483" y="2141120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Stars</a:t>
            </a:r>
          </a:p>
        </p:txBody>
      </p:sp>
      <p:sp>
        <p:nvSpPr>
          <p:cNvPr id="25" name="Oval 24"/>
          <p:cNvSpPr/>
          <p:nvPr/>
        </p:nvSpPr>
        <p:spPr>
          <a:xfrm>
            <a:off x="1057464" y="1747779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Length</a:t>
            </a:r>
          </a:p>
        </p:txBody>
      </p:sp>
      <p:sp>
        <p:nvSpPr>
          <p:cNvPr id="26" name="Oval 25"/>
          <p:cNvSpPr/>
          <p:nvPr/>
        </p:nvSpPr>
        <p:spPr>
          <a:xfrm>
            <a:off x="2490338" y="1202254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27" name="Oval 26"/>
          <p:cNvSpPr/>
          <p:nvPr/>
        </p:nvSpPr>
        <p:spPr>
          <a:xfrm>
            <a:off x="1057464" y="2965361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</a:t>
            </a:r>
          </a:p>
        </p:txBody>
      </p:sp>
      <p:sp>
        <p:nvSpPr>
          <p:cNvPr id="28" name="Oval 27"/>
          <p:cNvSpPr/>
          <p:nvPr/>
        </p:nvSpPr>
        <p:spPr>
          <a:xfrm>
            <a:off x="3920689" y="5724803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29" name="Oval 28"/>
          <p:cNvSpPr/>
          <p:nvPr/>
        </p:nvSpPr>
        <p:spPr>
          <a:xfrm>
            <a:off x="7753668" y="5724803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30" name="Oval 29"/>
          <p:cNvSpPr/>
          <p:nvPr/>
        </p:nvSpPr>
        <p:spPr>
          <a:xfrm>
            <a:off x="4371414" y="1202254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</a:t>
            </a:r>
          </a:p>
        </p:txBody>
      </p:sp>
      <p:sp>
        <p:nvSpPr>
          <p:cNvPr id="31" name="Oval 30"/>
          <p:cNvSpPr/>
          <p:nvPr/>
        </p:nvSpPr>
        <p:spPr>
          <a:xfrm>
            <a:off x="7067027" y="1224939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2" name="Oval 31"/>
          <p:cNvSpPr/>
          <p:nvPr/>
        </p:nvSpPr>
        <p:spPr>
          <a:xfrm>
            <a:off x="9107780" y="1202254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Birthdate</a:t>
            </a:r>
          </a:p>
        </p:txBody>
      </p:sp>
      <p:sp>
        <p:nvSpPr>
          <p:cNvPr id="33" name="Oval 32"/>
          <p:cNvSpPr/>
          <p:nvPr/>
        </p:nvSpPr>
        <p:spPr>
          <a:xfrm>
            <a:off x="10412216" y="1747779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34" name="Oval 33"/>
          <p:cNvSpPr/>
          <p:nvPr/>
        </p:nvSpPr>
        <p:spPr>
          <a:xfrm>
            <a:off x="10323545" y="2965361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36" name="Diamond 35"/>
          <p:cNvSpPr/>
          <p:nvPr/>
        </p:nvSpPr>
        <p:spPr>
          <a:xfrm>
            <a:off x="5800891" y="2965361"/>
            <a:ext cx="1559834" cy="12856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34988"/>
            <a:r>
              <a:rPr lang="en-US" sz="1600" dirty="0"/>
              <a:t>Contract</a:t>
            </a:r>
          </a:p>
        </p:txBody>
      </p:sp>
      <p:cxnSp>
        <p:nvCxnSpPr>
          <p:cNvPr id="94" name="Straight Connector 93"/>
          <p:cNvCxnSpPr>
            <a:stCxn id="23" idx="3"/>
            <a:endCxn id="36" idx="1"/>
          </p:cNvCxnSpPr>
          <p:nvPr/>
        </p:nvCxnSpPr>
        <p:spPr>
          <a:xfrm>
            <a:off x="5070164" y="2535092"/>
            <a:ext cx="730727" cy="1073095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2" idx="0"/>
            <a:endCxn id="36" idx="2"/>
          </p:cNvCxnSpPr>
          <p:nvPr/>
        </p:nvCxnSpPr>
        <p:spPr>
          <a:xfrm flipV="1">
            <a:off x="6580808" y="4251013"/>
            <a:ext cx="0" cy="697958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55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/>
          </a:bodyPr>
          <a:lstStyle/>
          <a:p>
            <a:r>
              <a:rPr lang="en-US" dirty="0"/>
              <a:t>E/R </a:t>
            </a:r>
            <a:r>
              <a:rPr lang="hy-AM" dirty="0"/>
              <a:t>մոդել: Կապ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775063"/>
            <a:ext cx="11334205" cy="5781381"/>
          </a:xfrm>
        </p:spPr>
        <p:txBody>
          <a:bodyPr>
            <a:normAutofit/>
          </a:bodyPr>
          <a:lstStyle/>
          <a:p>
            <a:r>
              <a:rPr lang="hy-AM" sz="1800" dirty="0"/>
              <a:t>Երկու կամ ավելի էությունների բազմությունների միջև եղած հարաբերություն, որի մասին ինֆորմացիան ենթակա է պահպանման տվյալների հենքում:</a:t>
            </a:r>
          </a:p>
          <a:p>
            <a:pPr marL="625475" lvl="1" indent="-382588"/>
            <a:r>
              <a:rPr lang="hy-AM" sz="1800" dirty="0"/>
              <a:t>Բինար</a:t>
            </a:r>
            <a:r>
              <a:rPr lang="en-US" sz="1800" dirty="0"/>
              <a:t> </a:t>
            </a:r>
            <a:r>
              <a:rPr lang="hy-AM" sz="1800" dirty="0"/>
              <a:t>կապ / </a:t>
            </a:r>
            <a:r>
              <a:rPr lang="en-US" sz="1800" dirty="0"/>
              <a:t>binary </a:t>
            </a:r>
            <a:r>
              <a:rPr lang="en-US" sz="1800" dirty="0" smtClean="0"/>
              <a:t>relationship</a:t>
            </a:r>
            <a:endParaRPr lang="hy-AM" sz="1800" dirty="0"/>
          </a:p>
          <a:p>
            <a:pPr marL="625475" lvl="1" indent="-382588"/>
            <a:r>
              <a:rPr lang="hy-AM" sz="1800" dirty="0"/>
              <a:t>Բազմակողմ կապ /</a:t>
            </a:r>
            <a:r>
              <a:rPr lang="en-US" sz="1800" dirty="0"/>
              <a:t> ternary</a:t>
            </a:r>
            <a:r>
              <a:rPr lang="hy-AM" sz="1800" dirty="0"/>
              <a:t> </a:t>
            </a:r>
            <a:r>
              <a:rPr lang="en-US" sz="1800" dirty="0"/>
              <a:t>(multiway) </a:t>
            </a:r>
            <a:r>
              <a:rPr lang="en-US" sz="1800" dirty="0" smtClean="0"/>
              <a:t>relationship</a:t>
            </a:r>
            <a:endParaRPr lang="en-US" sz="1800" dirty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uFillTx/>
              </a:rPr>
              <a:t>2023</a:t>
            </a:r>
            <a:r>
              <a:rPr lang="en-US" sz="800" b="0" i="0" u="none" strike="noStrike" cap="none" dirty="0" smtClean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20922" y="2252133"/>
            <a:ext cx="9785745" cy="4401586"/>
            <a:chOff x="1220922" y="1729887"/>
            <a:chExt cx="10454557" cy="4923832"/>
          </a:xfrm>
        </p:grpSpPr>
        <p:cxnSp>
          <p:nvCxnSpPr>
            <p:cNvPr id="47" name="Straight Connector 46"/>
            <p:cNvCxnSpPr>
              <a:stCxn id="44" idx="1"/>
            </p:cNvCxnSpPr>
            <p:nvPr/>
          </p:nvCxnSpPr>
          <p:spPr>
            <a:xfrm flipH="1" flipV="1">
              <a:off x="5129600" y="3495973"/>
              <a:ext cx="1113017" cy="1175319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393588" y="3375542"/>
              <a:ext cx="0" cy="1613906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5012760" y="3102003"/>
              <a:ext cx="3195740" cy="24090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834426" y="2333062"/>
              <a:ext cx="709546" cy="526868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9071460" y="2333062"/>
              <a:ext cx="184278" cy="526868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9430247" y="2707530"/>
              <a:ext cx="821916" cy="290179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430247" y="3329714"/>
              <a:ext cx="893298" cy="186479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8990463" y="5442625"/>
              <a:ext cx="530551" cy="668803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7543888" y="5449637"/>
              <a:ext cx="775477" cy="684407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4304813" y="5442625"/>
              <a:ext cx="17575" cy="668802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466608" y="5217108"/>
              <a:ext cx="1189371" cy="35998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466608" y="3294780"/>
              <a:ext cx="1189371" cy="110687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2413721" y="2582826"/>
              <a:ext cx="1327312" cy="443352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3376281" y="2333062"/>
              <a:ext cx="541232" cy="461833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4598907" y="2290612"/>
              <a:ext cx="294106" cy="569318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576464" y="4768311"/>
              <a:ext cx="1595337" cy="787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Studios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76464" y="2732123"/>
              <a:ext cx="1595337" cy="787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Movies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964613" y="2732124"/>
              <a:ext cx="1595337" cy="787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964613" y="4768312"/>
              <a:ext cx="1595337" cy="787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Producers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220922" y="2192237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Length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717324" y="1731931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Title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1228746" y="3001026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Color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384569" y="4812495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519856" y="5852740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393051" y="1791600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Year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7042754" y="1729887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8718481" y="1731931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Birthdate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10025545" y="2254771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Gender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10070415" y="3145549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8762281" y="5852740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6872790" y="5904689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43" name="Diamond 42"/>
            <p:cNvSpPr/>
            <p:nvPr/>
          </p:nvSpPr>
          <p:spPr>
            <a:xfrm>
              <a:off x="5807069" y="2543689"/>
              <a:ext cx="854539" cy="111662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534988"/>
              <a:r>
                <a:rPr lang="en-US" sz="1600" dirty="0" err="1"/>
                <a:t>StarsIn</a:t>
              </a:r>
              <a:endParaRPr lang="en-US" sz="1600" dirty="0"/>
            </a:p>
          </p:txBody>
        </p:sp>
        <p:sp>
          <p:nvSpPr>
            <p:cNvPr id="44" name="Diamond 43"/>
            <p:cNvSpPr/>
            <p:nvPr/>
          </p:nvSpPr>
          <p:spPr>
            <a:xfrm>
              <a:off x="6242617" y="4058325"/>
              <a:ext cx="1126824" cy="122593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534988"/>
              <a:r>
                <a:rPr lang="en-US" sz="1600" dirty="0" err="1"/>
                <a:t>ProdusedBy</a:t>
              </a:r>
              <a:endParaRPr lang="en-US" sz="1600" dirty="0"/>
            </a:p>
          </p:txBody>
        </p:sp>
        <p:sp>
          <p:nvSpPr>
            <p:cNvPr id="45" name="Diamond 44"/>
            <p:cNvSpPr/>
            <p:nvPr/>
          </p:nvSpPr>
          <p:spPr>
            <a:xfrm>
              <a:off x="3939720" y="3750055"/>
              <a:ext cx="883517" cy="920981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534988"/>
              <a:r>
                <a:rPr lang="en-US" sz="1600" dirty="0" err="1"/>
                <a:t>StudioIn</a:t>
              </a:r>
              <a:endParaRPr lang="en-US" sz="1600" dirty="0"/>
            </a:p>
          </p:txBody>
        </p:sp>
        <p:cxnSp>
          <p:nvCxnSpPr>
            <p:cNvPr id="49" name="Straight Connector 48"/>
            <p:cNvCxnSpPr>
              <a:stCxn id="10" idx="1"/>
              <a:endCxn id="44" idx="3"/>
            </p:cNvCxnSpPr>
            <p:nvPr/>
          </p:nvCxnSpPr>
          <p:spPr>
            <a:xfrm flipH="1" flipV="1">
              <a:off x="7369441" y="4671292"/>
              <a:ext cx="595172" cy="490991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22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>
            <a:stCxn id="9" idx="1"/>
            <a:endCxn id="7" idx="3"/>
          </p:cNvCxnSpPr>
          <p:nvPr/>
        </p:nvCxnSpPr>
        <p:spPr>
          <a:xfrm flipH="1">
            <a:off x="3432992" y="3102002"/>
            <a:ext cx="5454488" cy="12046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/>
          </a:bodyPr>
          <a:lstStyle/>
          <a:p>
            <a:r>
              <a:rPr lang="en-US" dirty="0"/>
              <a:t>E/R </a:t>
            </a:r>
            <a:r>
              <a:rPr lang="hy-AM" dirty="0"/>
              <a:t>մոդել: Բինար կապ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775063"/>
            <a:ext cx="11334205" cy="5781381"/>
          </a:xfrm>
        </p:spPr>
        <p:txBody>
          <a:bodyPr/>
          <a:lstStyle/>
          <a:p>
            <a:r>
              <a:rPr lang="hy-AM" dirty="0"/>
              <a:t>Երկու էությունների բազմությունների միջև եղած հարաբերությունը կոչվում է բինար կապ:</a:t>
            </a:r>
          </a:p>
          <a:p>
            <a:pPr lvl="1"/>
            <a:r>
              <a:rPr lang="en-US" dirty="0"/>
              <a:t>binary </a:t>
            </a:r>
            <a:r>
              <a:rPr lang="en-US" dirty="0" smtClean="0"/>
              <a:t>relationship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hy-AM" dirty="0"/>
              <a:t>Բազմակիություն</a:t>
            </a:r>
            <a:r>
              <a:rPr lang="ru-RU" dirty="0"/>
              <a:t> / </a:t>
            </a:r>
            <a:r>
              <a:rPr lang="en-US" dirty="0" smtClean="0"/>
              <a:t>Multiplicity</a:t>
            </a:r>
            <a:endParaRPr lang="hy-AM" dirty="0" smtClean="0"/>
          </a:p>
          <a:p>
            <a:pPr lvl="1"/>
            <a:r>
              <a:rPr lang="hy-AM" dirty="0" smtClean="0"/>
              <a:t>Շատը մեկին</a:t>
            </a:r>
            <a:r>
              <a:rPr lang="ru-RU" dirty="0" smtClean="0"/>
              <a:t> / </a:t>
            </a:r>
            <a:r>
              <a:rPr lang="en-US" dirty="0" smtClean="0"/>
              <a:t>many to one</a:t>
            </a:r>
            <a:endParaRPr lang="hy-AM" dirty="0" smtClean="0"/>
          </a:p>
          <a:p>
            <a:pPr lvl="1"/>
            <a:r>
              <a:rPr lang="hy-AM" dirty="0" smtClean="0"/>
              <a:t>Շատը </a:t>
            </a:r>
            <a:r>
              <a:rPr lang="hy-AM" dirty="0"/>
              <a:t>շատին</a:t>
            </a:r>
            <a:r>
              <a:rPr lang="ru-RU" dirty="0"/>
              <a:t> /</a:t>
            </a:r>
            <a:r>
              <a:rPr lang="en-US" dirty="0"/>
              <a:t> many - </a:t>
            </a:r>
            <a:r>
              <a:rPr lang="en-US" dirty="0" smtClean="0"/>
              <a:t>many</a:t>
            </a:r>
            <a:endParaRPr lang="hy-AM" dirty="0"/>
          </a:p>
          <a:p>
            <a:pPr lvl="1"/>
            <a:r>
              <a:rPr lang="hy-AM" dirty="0"/>
              <a:t>Մեկը մեկին</a:t>
            </a:r>
            <a:r>
              <a:rPr lang="ru-RU" dirty="0"/>
              <a:t> /</a:t>
            </a:r>
            <a:r>
              <a:rPr lang="en-US" dirty="0"/>
              <a:t> one</a:t>
            </a:r>
            <a:r>
              <a:rPr lang="ru-RU" dirty="0"/>
              <a:t> </a:t>
            </a:r>
            <a:r>
              <a:rPr lang="en-US" dirty="0"/>
              <a:t>- </a:t>
            </a:r>
            <a:r>
              <a:rPr lang="en-US" dirty="0" smtClean="0"/>
              <a:t>one</a:t>
            </a:r>
            <a:endParaRPr lang="hy-AM" dirty="0"/>
          </a:p>
          <a:p>
            <a:pPr lvl="1"/>
            <a:endParaRPr lang="en-US" dirty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uFillTx/>
              </a:rPr>
              <a:t>2023</a:t>
            </a:r>
            <a:r>
              <a:rPr lang="en-US" sz="800" b="0" i="0" u="none" strike="noStrike" cap="none" dirty="0" smtClean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37655" y="2720077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8887480" y="2708031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3" name="Diamond 42"/>
          <p:cNvSpPr/>
          <p:nvPr/>
        </p:nvSpPr>
        <p:spPr>
          <a:xfrm>
            <a:off x="5807069" y="2569090"/>
            <a:ext cx="854539" cy="11166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34988"/>
            <a:r>
              <a:rPr lang="en-US" sz="16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0781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>
            <a:stCxn id="7" idx="3"/>
            <a:endCxn id="9" idx="1"/>
          </p:cNvCxnSpPr>
          <p:nvPr/>
        </p:nvCxnSpPr>
        <p:spPr>
          <a:xfrm flipV="1">
            <a:off x="3432992" y="2077537"/>
            <a:ext cx="5454488" cy="12046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 fontScale="90000"/>
          </a:bodyPr>
          <a:lstStyle/>
          <a:p>
            <a:r>
              <a:rPr lang="en-US" dirty="0"/>
              <a:t>E/R </a:t>
            </a:r>
            <a:r>
              <a:rPr lang="hy-AM" dirty="0"/>
              <a:t>մոդել: Բինար կապերի բազմակիություն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775063"/>
            <a:ext cx="11334205" cy="5781381"/>
          </a:xfrm>
        </p:spPr>
        <p:txBody>
          <a:bodyPr/>
          <a:lstStyle/>
          <a:p>
            <a:r>
              <a:rPr lang="hy-AM" dirty="0" smtClean="0"/>
              <a:t>Բազմակիություն/</a:t>
            </a:r>
            <a:r>
              <a:rPr lang="en-US" smtClean="0"/>
              <a:t>Multiplicity</a:t>
            </a:r>
            <a:endParaRPr lang="hy-AM" dirty="0"/>
          </a:p>
          <a:p>
            <a:pPr lvl="1"/>
            <a:r>
              <a:rPr lang="hy-AM" dirty="0"/>
              <a:t>Շատը մեկին</a:t>
            </a:r>
          </a:p>
          <a:p>
            <a:pPr lvl="1"/>
            <a:endParaRPr lang="hy-AM" dirty="0"/>
          </a:p>
          <a:p>
            <a:pPr lvl="1"/>
            <a:endParaRPr lang="hy-AM" dirty="0"/>
          </a:p>
          <a:p>
            <a:pPr lvl="1"/>
            <a:endParaRPr lang="hy-AM" dirty="0"/>
          </a:p>
          <a:p>
            <a:pPr lvl="1"/>
            <a:endParaRPr lang="hy-AM" dirty="0"/>
          </a:p>
          <a:p>
            <a:pPr lvl="1"/>
            <a:r>
              <a:rPr lang="hy-AM" dirty="0"/>
              <a:t>Շատը շատին</a:t>
            </a:r>
          </a:p>
          <a:p>
            <a:pPr lvl="1"/>
            <a:endParaRPr lang="hy-AM" dirty="0"/>
          </a:p>
          <a:p>
            <a:pPr lvl="1"/>
            <a:endParaRPr lang="hy-AM" dirty="0"/>
          </a:p>
          <a:p>
            <a:pPr lvl="1"/>
            <a:endParaRPr lang="hy-AM" dirty="0"/>
          </a:p>
          <a:p>
            <a:pPr lvl="1"/>
            <a:endParaRPr lang="hy-AM" dirty="0"/>
          </a:p>
          <a:p>
            <a:pPr lvl="1"/>
            <a:r>
              <a:rPr lang="hy-AM" dirty="0"/>
              <a:t>Մեկը մեկին</a:t>
            </a:r>
          </a:p>
          <a:p>
            <a:pPr lvl="1"/>
            <a:endParaRPr lang="en-US" dirty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uFillTx/>
              </a:rPr>
              <a:t>2023</a:t>
            </a:r>
            <a:r>
              <a:rPr lang="en-US" sz="800" b="0" i="0" u="none" strike="noStrike" cap="none" dirty="0" smtClean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37655" y="1695612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8887480" y="1683566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3" name="Diamond 42"/>
          <p:cNvSpPr/>
          <p:nvPr/>
        </p:nvSpPr>
        <p:spPr>
          <a:xfrm>
            <a:off x="5804197" y="1510863"/>
            <a:ext cx="854539" cy="11166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34988"/>
            <a:r>
              <a:rPr lang="en-US" sz="1600" dirty="0"/>
              <a:t>R</a:t>
            </a:r>
          </a:p>
        </p:txBody>
      </p:sp>
      <p:cxnSp>
        <p:nvCxnSpPr>
          <p:cNvPr id="10" name="Straight Connector 9"/>
          <p:cNvCxnSpPr>
            <a:stCxn id="11" idx="3"/>
            <a:endCxn id="12" idx="1"/>
          </p:cNvCxnSpPr>
          <p:nvPr/>
        </p:nvCxnSpPr>
        <p:spPr>
          <a:xfrm flipV="1">
            <a:off x="3458382" y="4067210"/>
            <a:ext cx="5454488" cy="12046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63045" y="3685285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2870" y="3673239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Diamond 12"/>
          <p:cNvSpPr/>
          <p:nvPr/>
        </p:nvSpPr>
        <p:spPr>
          <a:xfrm>
            <a:off x="5826115" y="3508896"/>
            <a:ext cx="854539" cy="11166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34988"/>
            <a:r>
              <a:rPr lang="en-US" sz="1600" dirty="0"/>
              <a:t>R</a:t>
            </a:r>
          </a:p>
        </p:txBody>
      </p:sp>
      <p:cxnSp>
        <p:nvCxnSpPr>
          <p:cNvPr id="14" name="Straight Connector 13"/>
          <p:cNvCxnSpPr>
            <a:stCxn id="16" idx="1"/>
            <a:endCxn id="15" idx="3"/>
          </p:cNvCxnSpPr>
          <p:nvPr/>
        </p:nvCxnSpPr>
        <p:spPr>
          <a:xfrm flipH="1">
            <a:off x="3449922" y="5938349"/>
            <a:ext cx="5454488" cy="12046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854585" y="5556424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904410" y="5544378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7" name="Diamond 16"/>
          <p:cNvSpPr/>
          <p:nvPr/>
        </p:nvSpPr>
        <p:spPr>
          <a:xfrm>
            <a:off x="5823999" y="5405437"/>
            <a:ext cx="854539" cy="11166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34988"/>
            <a:r>
              <a:rPr lang="en-US" sz="16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61058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775063"/>
            <a:ext cx="11334205" cy="5781381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47" name="Straight Connector 46"/>
          <p:cNvCxnSpPr>
            <a:stCxn id="44" idx="1"/>
          </p:cNvCxnSpPr>
          <p:nvPr/>
        </p:nvCxnSpPr>
        <p:spPr>
          <a:xfrm flipH="1" flipV="1">
            <a:off x="4810284" y="2843131"/>
            <a:ext cx="1029932" cy="131078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6" idx="0"/>
            <a:endCxn id="7" idx="2"/>
          </p:cNvCxnSpPr>
          <p:nvPr/>
        </p:nvCxnSpPr>
        <p:spPr>
          <a:xfrm flipV="1">
            <a:off x="4374133" y="3013072"/>
            <a:ext cx="0" cy="1755239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5012760" y="2595011"/>
            <a:ext cx="3195740" cy="2409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834426" y="1826070"/>
            <a:ext cx="709546" cy="526868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071460" y="1826070"/>
            <a:ext cx="184278" cy="526868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9430247" y="2200538"/>
            <a:ext cx="821916" cy="290179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430247" y="2822722"/>
            <a:ext cx="893298" cy="186479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8990463" y="5442625"/>
            <a:ext cx="530551" cy="66880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543888" y="5449637"/>
            <a:ext cx="775477" cy="684407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304813" y="5442625"/>
            <a:ext cx="17575" cy="668802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466608" y="5217108"/>
            <a:ext cx="1189371" cy="35998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466608" y="2787788"/>
            <a:ext cx="1189371" cy="110687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2413721" y="2093940"/>
            <a:ext cx="1327312" cy="443352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3376281" y="1826070"/>
            <a:ext cx="541232" cy="46183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598907" y="1783620"/>
            <a:ext cx="294106" cy="569318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 fontScale="90000"/>
          </a:bodyPr>
          <a:lstStyle/>
          <a:p>
            <a:r>
              <a:rPr lang="en-US" dirty="0"/>
              <a:t>E/R </a:t>
            </a:r>
            <a:r>
              <a:rPr lang="hy-AM" dirty="0"/>
              <a:t>մոդել: Բինար կապերի բազմակիություն</a:t>
            </a:r>
            <a:endParaRPr lang="en-US" dirty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uFillTx/>
              </a:rPr>
              <a:t>2023</a:t>
            </a:r>
            <a:r>
              <a:rPr lang="en-US" sz="800" b="0" i="0" u="none" strike="noStrike" cap="none" dirty="0" smtClean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6464" y="4768311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Studios</a:t>
            </a:r>
          </a:p>
        </p:txBody>
      </p:sp>
      <p:sp>
        <p:nvSpPr>
          <p:cNvPr id="7" name="Rectangle 6"/>
          <p:cNvSpPr/>
          <p:nvPr/>
        </p:nvSpPr>
        <p:spPr>
          <a:xfrm>
            <a:off x="3576464" y="2225131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964613" y="2243238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64613" y="4768312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Producers</a:t>
            </a:r>
          </a:p>
        </p:txBody>
      </p:sp>
      <p:sp>
        <p:nvSpPr>
          <p:cNvPr id="12" name="Oval 11"/>
          <p:cNvSpPr/>
          <p:nvPr/>
        </p:nvSpPr>
        <p:spPr>
          <a:xfrm>
            <a:off x="1220922" y="1685245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Length</a:t>
            </a:r>
          </a:p>
        </p:txBody>
      </p:sp>
      <p:sp>
        <p:nvSpPr>
          <p:cNvPr id="13" name="Oval 12"/>
          <p:cNvSpPr/>
          <p:nvPr/>
        </p:nvSpPr>
        <p:spPr>
          <a:xfrm>
            <a:off x="2717324" y="1224939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4" name="Oval 13"/>
          <p:cNvSpPr/>
          <p:nvPr/>
        </p:nvSpPr>
        <p:spPr>
          <a:xfrm>
            <a:off x="1228746" y="2494034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</a:t>
            </a:r>
          </a:p>
        </p:txBody>
      </p:sp>
      <p:sp>
        <p:nvSpPr>
          <p:cNvPr id="15" name="Oval 14"/>
          <p:cNvSpPr/>
          <p:nvPr/>
        </p:nvSpPr>
        <p:spPr>
          <a:xfrm>
            <a:off x="1384569" y="4812495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6" name="Oval 15"/>
          <p:cNvSpPr/>
          <p:nvPr/>
        </p:nvSpPr>
        <p:spPr>
          <a:xfrm>
            <a:off x="3519856" y="5852740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19" name="Oval 18"/>
          <p:cNvSpPr/>
          <p:nvPr/>
        </p:nvSpPr>
        <p:spPr>
          <a:xfrm>
            <a:off x="4393051" y="1284608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</a:t>
            </a:r>
          </a:p>
        </p:txBody>
      </p:sp>
      <p:sp>
        <p:nvSpPr>
          <p:cNvPr id="20" name="Oval 19"/>
          <p:cNvSpPr/>
          <p:nvPr/>
        </p:nvSpPr>
        <p:spPr>
          <a:xfrm>
            <a:off x="7042754" y="1222895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21" name="Oval 20"/>
          <p:cNvSpPr/>
          <p:nvPr/>
        </p:nvSpPr>
        <p:spPr>
          <a:xfrm>
            <a:off x="8718481" y="1224939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Birthdate</a:t>
            </a:r>
          </a:p>
        </p:txBody>
      </p:sp>
      <p:sp>
        <p:nvSpPr>
          <p:cNvPr id="22" name="Oval 21"/>
          <p:cNvSpPr/>
          <p:nvPr/>
        </p:nvSpPr>
        <p:spPr>
          <a:xfrm>
            <a:off x="10025545" y="1747779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23" name="Oval 22"/>
          <p:cNvSpPr/>
          <p:nvPr/>
        </p:nvSpPr>
        <p:spPr>
          <a:xfrm>
            <a:off x="10070415" y="2638557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27" name="Oval 26"/>
          <p:cNvSpPr/>
          <p:nvPr/>
        </p:nvSpPr>
        <p:spPr>
          <a:xfrm>
            <a:off x="8762281" y="5852740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28" name="Oval 27"/>
          <p:cNvSpPr/>
          <p:nvPr/>
        </p:nvSpPr>
        <p:spPr>
          <a:xfrm>
            <a:off x="6872790" y="5904689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43" name="Diamond 42"/>
          <p:cNvSpPr/>
          <p:nvPr/>
        </p:nvSpPr>
        <p:spPr>
          <a:xfrm>
            <a:off x="5807069" y="2036697"/>
            <a:ext cx="854539" cy="11166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34988"/>
            <a:r>
              <a:rPr lang="en-US" sz="1600" dirty="0" err="1"/>
              <a:t>StarsIn</a:t>
            </a:r>
            <a:endParaRPr lang="en-US" sz="1600" dirty="0"/>
          </a:p>
        </p:txBody>
      </p:sp>
      <p:sp>
        <p:nvSpPr>
          <p:cNvPr id="44" name="Diamond 43"/>
          <p:cNvSpPr/>
          <p:nvPr/>
        </p:nvSpPr>
        <p:spPr>
          <a:xfrm>
            <a:off x="5840216" y="3540947"/>
            <a:ext cx="1126824" cy="12259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34988"/>
            <a:r>
              <a:rPr lang="en-US" sz="1600" dirty="0" err="1"/>
              <a:t>ProdusedBy</a:t>
            </a:r>
            <a:endParaRPr lang="en-US" sz="1600" dirty="0"/>
          </a:p>
        </p:txBody>
      </p:sp>
      <p:sp>
        <p:nvSpPr>
          <p:cNvPr id="45" name="Diamond 44"/>
          <p:cNvSpPr/>
          <p:nvPr/>
        </p:nvSpPr>
        <p:spPr>
          <a:xfrm>
            <a:off x="3908460" y="3264234"/>
            <a:ext cx="883517" cy="9209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34988"/>
            <a:r>
              <a:rPr lang="en-US" sz="1600" dirty="0" err="1"/>
              <a:t>StudioIn</a:t>
            </a:r>
            <a:endParaRPr lang="en-US" sz="1600" dirty="0"/>
          </a:p>
        </p:txBody>
      </p:sp>
      <p:cxnSp>
        <p:nvCxnSpPr>
          <p:cNvPr id="49" name="Straight Connector 48"/>
          <p:cNvCxnSpPr>
            <a:stCxn id="10" idx="1"/>
            <a:endCxn id="44" idx="3"/>
          </p:cNvCxnSpPr>
          <p:nvPr/>
        </p:nvCxnSpPr>
        <p:spPr>
          <a:xfrm flipH="1" flipV="1">
            <a:off x="6967040" y="4153914"/>
            <a:ext cx="997573" cy="1008369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29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775063"/>
            <a:ext cx="11334205" cy="5781381"/>
          </a:xfrm>
        </p:spPr>
        <p:txBody>
          <a:bodyPr/>
          <a:lstStyle/>
          <a:p>
            <a:pPr lvl="1"/>
            <a:endParaRPr lang="en-US" dirty="0"/>
          </a:p>
        </p:txBody>
      </p:sp>
      <p:cxnSp>
        <p:nvCxnSpPr>
          <p:cNvPr id="46" name="Straight Connector 45"/>
          <p:cNvCxnSpPr>
            <a:stCxn id="7" idx="3"/>
            <a:endCxn id="9" idx="1"/>
          </p:cNvCxnSpPr>
          <p:nvPr/>
        </p:nvCxnSpPr>
        <p:spPr>
          <a:xfrm flipV="1">
            <a:off x="3432992" y="2077537"/>
            <a:ext cx="5454488" cy="12046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 fontScale="90000"/>
          </a:bodyPr>
          <a:lstStyle/>
          <a:p>
            <a:r>
              <a:rPr lang="en-US" dirty="0"/>
              <a:t>E/R </a:t>
            </a:r>
            <a:r>
              <a:rPr lang="hy-AM" dirty="0"/>
              <a:t>մոդել: Բինար կապերի բազմակիություն</a:t>
            </a:r>
            <a:endParaRPr lang="en-US" dirty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uFillTx/>
              </a:rPr>
              <a:t>2023</a:t>
            </a:r>
            <a:r>
              <a:rPr lang="en-US" sz="800" b="0" i="0" u="none" strike="noStrike" cap="none" dirty="0" smtClean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37655" y="1695612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School</a:t>
            </a:r>
          </a:p>
        </p:txBody>
      </p:sp>
      <p:sp>
        <p:nvSpPr>
          <p:cNvPr id="9" name="Rectangle 8"/>
          <p:cNvSpPr/>
          <p:nvPr/>
        </p:nvSpPr>
        <p:spPr>
          <a:xfrm>
            <a:off x="8887480" y="1683566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Director</a:t>
            </a:r>
          </a:p>
        </p:txBody>
      </p:sp>
      <p:sp>
        <p:nvSpPr>
          <p:cNvPr id="43" name="Diamond 42"/>
          <p:cNvSpPr/>
          <p:nvPr/>
        </p:nvSpPr>
        <p:spPr>
          <a:xfrm>
            <a:off x="5432080" y="1361780"/>
            <a:ext cx="1371512" cy="143151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34988"/>
            <a:r>
              <a:rPr lang="en-US" sz="1600" dirty="0"/>
              <a:t>Chief</a:t>
            </a:r>
          </a:p>
        </p:txBody>
      </p:sp>
      <p:cxnSp>
        <p:nvCxnSpPr>
          <p:cNvPr id="18" name="Straight Connector 17"/>
          <p:cNvCxnSpPr>
            <a:stCxn id="19" idx="3"/>
            <a:endCxn id="20" idx="1"/>
          </p:cNvCxnSpPr>
          <p:nvPr/>
        </p:nvCxnSpPr>
        <p:spPr>
          <a:xfrm flipV="1">
            <a:off x="3413379" y="3615119"/>
            <a:ext cx="5454488" cy="12046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818042" y="3233194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867867" y="3221148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Guide</a:t>
            </a:r>
          </a:p>
        </p:txBody>
      </p:sp>
      <p:sp>
        <p:nvSpPr>
          <p:cNvPr id="21" name="Diamond 20"/>
          <p:cNvSpPr/>
          <p:nvPr/>
        </p:nvSpPr>
        <p:spPr>
          <a:xfrm>
            <a:off x="5412467" y="2899362"/>
            <a:ext cx="1371512" cy="143151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34988"/>
            <a:endParaRPr lang="en-US" sz="1600" dirty="0"/>
          </a:p>
        </p:txBody>
      </p:sp>
      <p:cxnSp>
        <p:nvCxnSpPr>
          <p:cNvPr id="22" name="Straight Connector 21"/>
          <p:cNvCxnSpPr>
            <a:stCxn id="23" idx="3"/>
            <a:endCxn id="24" idx="1"/>
          </p:cNvCxnSpPr>
          <p:nvPr/>
        </p:nvCxnSpPr>
        <p:spPr>
          <a:xfrm flipV="1">
            <a:off x="3377165" y="5362433"/>
            <a:ext cx="5454488" cy="12046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781828" y="4980508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Lecture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831653" y="4968462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</a:t>
            </a:r>
          </a:p>
        </p:txBody>
      </p:sp>
      <p:sp>
        <p:nvSpPr>
          <p:cNvPr id="25" name="Diamond 24"/>
          <p:cNvSpPr/>
          <p:nvPr/>
        </p:nvSpPr>
        <p:spPr>
          <a:xfrm>
            <a:off x="5376253" y="4646676"/>
            <a:ext cx="1371512" cy="143151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34988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64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775063"/>
            <a:ext cx="11334205" cy="5781381"/>
          </a:xfrm>
        </p:spPr>
        <p:txBody>
          <a:bodyPr/>
          <a:lstStyle/>
          <a:p>
            <a:pPr lvl="1"/>
            <a:endParaRPr lang="en-US" dirty="0"/>
          </a:p>
        </p:txBody>
      </p:sp>
      <p:cxnSp>
        <p:nvCxnSpPr>
          <p:cNvPr id="46" name="Straight Connector 45"/>
          <p:cNvCxnSpPr>
            <a:stCxn id="43" idx="3"/>
            <a:endCxn id="9" idx="0"/>
          </p:cNvCxnSpPr>
          <p:nvPr/>
        </p:nvCxnSpPr>
        <p:spPr>
          <a:xfrm>
            <a:off x="4267014" y="1887876"/>
            <a:ext cx="1188961" cy="847702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 fontScale="90000"/>
          </a:bodyPr>
          <a:lstStyle/>
          <a:p>
            <a:r>
              <a:rPr lang="en-US" dirty="0"/>
              <a:t>E/R </a:t>
            </a:r>
            <a:r>
              <a:rPr lang="hy-AM" dirty="0"/>
              <a:t>մոդել: Բինար կապերի բազմակիություն</a:t>
            </a:r>
            <a:endParaRPr lang="en-US" dirty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uFillTx/>
              </a:rPr>
              <a:t>2023</a:t>
            </a:r>
            <a:r>
              <a:rPr lang="en-US" sz="800" b="0" i="0" u="none" strike="noStrike" cap="none" dirty="0" smtClean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6605" y="2793293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dirty="0"/>
              <a:t>Երեխաներ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58306" y="2735578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dirty="0"/>
              <a:t>Ծնողներ</a:t>
            </a:r>
            <a:endParaRPr lang="en-US" dirty="0"/>
          </a:p>
        </p:txBody>
      </p:sp>
      <p:sp>
        <p:nvSpPr>
          <p:cNvPr id="43" name="Diamond 42"/>
          <p:cNvSpPr/>
          <p:nvPr/>
        </p:nvSpPr>
        <p:spPr>
          <a:xfrm>
            <a:off x="2895502" y="1172119"/>
            <a:ext cx="1371512" cy="143151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34988"/>
            <a:r>
              <a:rPr lang="hy-AM" sz="1600" dirty="0"/>
              <a:t>Մայր</a:t>
            </a:r>
            <a:endParaRPr lang="en-US" sz="1600" dirty="0"/>
          </a:p>
        </p:txBody>
      </p:sp>
      <p:cxnSp>
        <p:nvCxnSpPr>
          <p:cNvPr id="18" name="Straight Connector 17"/>
          <p:cNvCxnSpPr>
            <a:cxnSpLocks/>
            <a:stCxn id="21" idx="3"/>
            <a:endCxn id="9" idx="2"/>
          </p:cNvCxnSpPr>
          <p:nvPr/>
        </p:nvCxnSpPr>
        <p:spPr>
          <a:xfrm flipV="1">
            <a:off x="4267014" y="3523519"/>
            <a:ext cx="1188961" cy="942639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2895502" y="3750401"/>
            <a:ext cx="1371512" cy="143151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34988"/>
            <a:r>
              <a:rPr lang="hy-AM" sz="1600" dirty="0"/>
              <a:t>Հայր</a:t>
            </a:r>
            <a:endParaRPr lang="en-US" sz="1600" dirty="0"/>
          </a:p>
        </p:txBody>
      </p:sp>
      <p:cxnSp>
        <p:nvCxnSpPr>
          <p:cNvPr id="22" name="Straight Connector 21"/>
          <p:cNvCxnSpPr>
            <a:cxnSpLocks/>
            <a:stCxn id="7" idx="2"/>
            <a:endCxn id="21" idx="1"/>
          </p:cNvCxnSpPr>
          <p:nvPr/>
        </p:nvCxnSpPr>
        <p:spPr>
          <a:xfrm>
            <a:off x="1854274" y="3581234"/>
            <a:ext cx="1041228" cy="884924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ABED6-7D84-42E0-BEA2-E6CBC44785D6}"/>
              </a:ext>
            </a:extLst>
          </p:cNvPr>
          <p:cNvSpPr/>
          <p:nvPr/>
        </p:nvSpPr>
        <p:spPr>
          <a:xfrm>
            <a:off x="8057795" y="2787469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dirty="0"/>
              <a:t>Մարդիկ</a:t>
            </a:r>
            <a:endParaRPr lang="en-US" dirty="0"/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29059B15-DD0D-40D0-80F1-F9AE4E31E446}"/>
              </a:ext>
            </a:extLst>
          </p:cNvPr>
          <p:cNvSpPr/>
          <p:nvPr/>
        </p:nvSpPr>
        <p:spPr>
          <a:xfrm>
            <a:off x="10345815" y="1367828"/>
            <a:ext cx="1371512" cy="143151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34988"/>
            <a:r>
              <a:rPr lang="hy-AM" sz="1600" dirty="0"/>
              <a:t>Մայր</a:t>
            </a:r>
            <a:endParaRPr lang="en-US" sz="1600" dirty="0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89C89F34-25DD-4500-921D-E7F49D014E9F}"/>
              </a:ext>
            </a:extLst>
          </p:cNvPr>
          <p:cNvSpPr/>
          <p:nvPr/>
        </p:nvSpPr>
        <p:spPr>
          <a:xfrm>
            <a:off x="10345815" y="3523519"/>
            <a:ext cx="1371512" cy="143151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34988"/>
            <a:r>
              <a:rPr lang="hy-AM" sz="1600" dirty="0"/>
              <a:t>Հայր</a:t>
            </a:r>
            <a:endParaRPr lang="en-US" sz="16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C24864-7837-4268-AECC-96D35D74AF9B}"/>
              </a:ext>
            </a:extLst>
          </p:cNvPr>
          <p:cNvCxnSpPr>
            <a:cxnSpLocks/>
            <a:stCxn id="26" idx="0"/>
            <a:endCxn id="27" idx="0"/>
          </p:cNvCxnSpPr>
          <p:nvPr/>
        </p:nvCxnSpPr>
        <p:spPr>
          <a:xfrm flipV="1">
            <a:off x="8855464" y="1367828"/>
            <a:ext cx="2176107" cy="1419641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D7E7351-A110-4634-AB0E-32377048F643}"/>
              </a:ext>
            </a:extLst>
          </p:cNvPr>
          <p:cNvCxnSpPr>
            <a:cxnSpLocks/>
            <a:stCxn id="27" idx="2"/>
            <a:endCxn id="26" idx="3"/>
          </p:cNvCxnSpPr>
          <p:nvPr/>
        </p:nvCxnSpPr>
        <p:spPr>
          <a:xfrm flipH="1">
            <a:off x="9653132" y="2799341"/>
            <a:ext cx="1378439" cy="382099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A6846C-CF5A-4C30-BE04-42908AF713A8}"/>
              </a:ext>
            </a:extLst>
          </p:cNvPr>
          <p:cNvCxnSpPr>
            <a:cxnSpLocks/>
            <a:stCxn id="26" idx="2"/>
            <a:endCxn id="28" idx="2"/>
          </p:cNvCxnSpPr>
          <p:nvPr/>
        </p:nvCxnSpPr>
        <p:spPr>
          <a:xfrm>
            <a:off x="8855464" y="3575410"/>
            <a:ext cx="2176107" cy="1379622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96B1D1-484E-4C97-B201-BEEA99FE2BC5}"/>
              </a:ext>
            </a:extLst>
          </p:cNvPr>
          <p:cNvCxnSpPr>
            <a:cxnSpLocks/>
            <a:stCxn id="28" idx="0"/>
            <a:endCxn id="26" idx="3"/>
          </p:cNvCxnSpPr>
          <p:nvPr/>
        </p:nvCxnSpPr>
        <p:spPr>
          <a:xfrm flipH="1" flipV="1">
            <a:off x="9653132" y="3181440"/>
            <a:ext cx="1378439" cy="342079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  <a:stCxn id="7" idx="0"/>
            <a:endCxn id="43" idx="1"/>
          </p:cNvCxnSpPr>
          <p:nvPr/>
        </p:nvCxnSpPr>
        <p:spPr>
          <a:xfrm flipV="1">
            <a:off x="1854274" y="1887876"/>
            <a:ext cx="1041228" cy="905417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55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775063"/>
            <a:ext cx="11334205" cy="5781381"/>
          </a:xfrm>
        </p:spPr>
        <p:txBody>
          <a:bodyPr>
            <a:normAutofit/>
          </a:bodyPr>
          <a:lstStyle/>
          <a:p>
            <a:r>
              <a:rPr lang="hy-AM" dirty="0"/>
              <a:t>Երկուսից ավել էությունների բազմությունների միջև եղած հարաբերությունը կոչվում է բազմակողմ կապ:</a:t>
            </a:r>
            <a:endParaRPr lang="en-US" dirty="0"/>
          </a:p>
          <a:p>
            <a:pPr lvl="1"/>
            <a:r>
              <a:rPr lang="en-US" dirty="0"/>
              <a:t>ternary </a:t>
            </a:r>
            <a:r>
              <a:rPr lang="en-US" dirty="0" smtClean="0"/>
              <a:t>relationship</a:t>
            </a:r>
            <a:endParaRPr lang="hy-AM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/>
          </a:bodyPr>
          <a:lstStyle/>
          <a:p>
            <a:r>
              <a:rPr lang="en-US" dirty="0"/>
              <a:t>E/R </a:t>
            </a:r>
            <a:r>
              <a:rPr lang="hy-AM" dirty="0"/>
              <a:t>մոդել: Բազմակողմ կապ</a:t>
            </a:r>
            <a:endParaRPr lang="en-US" dirty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uFillTx/>
              </a:rPr>
              <a:t>2023</a:t>
            </a:r>
            <a:r>
              <a:rPr lang="en-US" sz="800" b="0" i="0" u="none" strike="noStrike" cap="none" dirty="0" smtClean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0CEB60-601E-47DE-8825-3A9A3BA84DA2}"/>
              </a:ext>
            </a:extLst>
          </p:cNvPr>
          <p:cNvGrpSpPr/>
          <p:nvPr/>
        </p:nvGrpSpPr>
        <p:grpSpPr>
          <a:xfrm>
            <a:off x="1057464" y="2177143"/>
            <a:ext cx="10228845" cy="4296690"/>
            <a:chOff x="1057464" y="1202254"/>
            <a:chExt cx="10959816" cy="5271579"/>
          </a:xfrm>
        </p:grpSpPr>
        <p:cxnSp>
          <p:nvCxnSpPr>
            <p:cNvPr id="10" name="Straight Connector 9"/>
            <p:cNvCxnSpPr>
              <a:stCxn id="24" idx="1"/>
              <a:endCxn id="36" idx="3"/>
            </p:cNvCxnSpPr>
            <p:nvPr/>
          </p:nvCxnSpPr>
          <p:spPr>
            <a:xfrm flipH="1">
              <a:off x="7360725" y="2535091"/>
              <a:ext cx="648758" cy="1073096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31" idx="4"/>
              <a:endCxn id="24" idx="0"/>
            </p:cNvCxnSpPr>
            <p:nvPr/>
          </p:nvCxnSpPr>
          <p:spPr>
            <a:xfrm>
              <a:off x="7869559" y="1973969"/>
              <a:ext cx="937593" cy="167151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24" idx="0"/>
              <a:endCxn id="32" idx="4"/>
            </p:cNvCxnSpPr>
            <p:nvPr/>
          </p:nvCxnSpPr>
          <p:spPr>
            <a:xfrm flipV="1">
              <a:off x="8807152" y="1951284"/>
              <a:ext cx="1103160" cy="189836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24" idx="3"/>
              <a:endCxn id="33" idx="2"/>
            </p:cNvCxnSpPr>
            <p:nvPr/>
          </p:nvCxnSpPr>
          <p:spPr>
            <a:xfrm flipV="1">
              <a:off x="9604820" y="2122294"/>
              <a:ext cx="807396" cy="412797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4" idx="2"/>
              <a:endCxn id="34" idx="2"/>
            </p:cNvCxnSpPr>
            <p:nvPr/>
          </p:nvCxnSpPr>
          <p:spPr>
            <a:xfrm>
              <a:off x="8807152" y="2929061"/>
              <a:ext cx="1516393" cy="410815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22" idx="1"/>
              <a:endCxn id="28" idx="0"/>
            </p:cNvCxnSpPr>
            <p:nvPr/>
          </p:nvCxnSpPr>
          <p:spPr>
            <a:xfrm flipH="1">
              <a:off x="4723221" y="5342942"/>
              <a:ext cx="1059918" cy="381861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9" idx="0"/>
              <a:endCxn id="22" idx="3"/>
            </p:cNvCxnSpPr>
            <p:nvPr/>
          </p:nvCxnSpPr>
          <p:spPr>
            <a:xfrm flipH="1" flipV="1">
              <a:off x="7378476" y="5342942"/>
              <a:ext cx="1177724" cy="381861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7" idx="6"/>
              <a:endCxn id="23" idx="2"/>
            </p:cNvCxnSpPr>
            <p:nvPr/>
          </p:nvCxnSpPr>
          <p:spPr>
            <a:xfrm flipV="1">
              <a:off x="2662528" y="2929062"/>
              <a:ext cx="1609968" cy="410814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23" idx="1"/>
              <a:endCxn id="25" idx="6"/>
            </p:cNvCxnSpPr>
            <p:nvPr/>
          </p:nvCxnSpPr>
          <p:spPr>
            <a:xfrm flipH="1" flipV="1">
              <a:off x="2662528" y="2122294"/>
              <a:ext cx="812299" cy="412798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23" idx="0"/>
              <a:endCxn id="26" idx="4"/>
            </p:cNvCxnSpPr>
            <p:nvPr/>
          </p:nvCxnSpPr>
          <p:spPr>
            <a:xfrm flipH="1" flipV="1">
              <a:off x="3292870" y="1951284"/>
              <a:ext cx="979626" cy="189837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3" idx="0"/>
              <a:endCxn id="30" idx="4"/>
            </p:cNvCxnSpPr>
            <p:nvPr/>
          </p:nvCxnSpPr>
          <p:spPr>
            <a:xfrm flipV="1">
              <a:off x="4272496" y="1951284"/>
              <a:ext cx="901450" cy="189837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783139" y="4948971"/>
              <a:ext cx="1595337" cy="787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Studios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474827" y="2141121"/>
              <a:ext cx="1595337" cy="787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Movies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09483" y="2141120"/>
              <a:ext cx="1595337" cy="787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Stars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1057464" y="1747779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Length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490338" y="1202254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Title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057464" y="2965361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Color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3920689" y="5724803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753668" y="5724803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4371414" y="1202254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Year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7067027" y="1224939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9107780" y="1202254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Birthdate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10412216" y="1747779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Gender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10323545" y="2965361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  <p:sp>
          <p:nvSpPr>
            <p:cNvPr id="36" name="Diamond 35"/>
            <p:cNvSpPr/>
            <p:nvPr/>
          </p:nvSpPr>
          <p:spPr>
            <a:xfrm>
              <a:off x="5800891" y="2965361"/>
              <a:ext cx="1559834" cy="128565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534988"/>
              <a:r>
                <a:rPr lang="en-US" sz="1600" dirty="0"/>
                <a:t>Contract</a:t>
              </a:r>
            </a:p>
          </p:txBody>
        </p:sp>
        <p:cxnSp>
          <p:nvCxnSpPr>
            <p:cNvPr id="94" name="Straight Connector 93"/>
            <p:cNvCxnSpPr>
              <a:stCxn id="23" idx="3"/>
              <a:endCxn id="36" idx="1"/>
            </p:cNvCxnSpPr>
            <p:nvPr/>
          </p:nvCxnSpPr>
          <p:spPr>
            <a:xfrm>
              <a:off x="5070164" y="2535092"/>
              <a:ext cx="730727" cy="1073095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22" idx="0"/>
              <a:endCxn id="36" idx="2"/>
            </p:cNvCxnSpPr>
            <p:nvPr/>
          </p:nvCxnSpPr>
          <p:spPr>
            <a:xfrm flipV="1">
              <a:off x="6580808" y="4251013"/>
              <a:ext cx="0" cy="697958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52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775063"/>
            <a:ext cx="11334205" cy="578138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/>
          </a:bodyPr>
          <a:lstStyle/>
          <a:p>
            <a:r>
              <a:rPr lang="en-US" sz="3800" dirty="0"/>
              <a:t>E/R </a:t>
            </a:r>
            <a:r>
              <a:rPr lang="hy-AM" sz="3800" dirty="0"/>
              <a:t>մոդել: </a:t>
            </a:r>
            <a:r>
              <a:rPr lang="hy-AM" sz="4000" dirty="0"/>
              <a:t>Բազմակողմ կապ</a:t>
            </a:r>
            <a:endParaRPr lang="en-US" sz="3800" dirty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uFillTx/>
              </a:rPr>
              <a:t>2023</a:t>
            </a:r>
            <a:r>
              <a:rPr lang="en-US" sz="800" b="0" i="0" u="none" strike="noStrike" cap="none" dirty="0" smtClean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" name="Straight Connector 9"/>
          <p:cNvCxnSpPr>
            <a:stCxn id="24" idx="1"/>
            <a:endCxn id="36" idx="3"/>
          </p:cNvCxnSpPr>
          <p:nvPr/>
        </p:nvCxnSpPr>
        <p:spPr>
          <a:xfrm flipH="1">
            <a:off x="7360725" y="2535091"/>
            <a:ext cx="648758" cy="1073096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1" idx="4"/>
            <a:endCxn id="24" idx="0"/>
          </p:cNvCxnSpPr>
          <p:nvPr/>
        </p:nvCxnSpPr>
        <p:spPr>
          <a:xfrm>
            <a:off x="7869559" y="1973969"/>
            <a:ext cx="937593" cy="167151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4" idx="0"/>
            <a:endCxn id="32" idx="4"/>
          </p:cNvCxnSpPr>
          <p:nvPr/>
        </p:nvCxnSpPr>
        <p:spPr>
          <a:xfrm flipV="1">
            <a:off x="8807152" y="1951284"/>
            <a:ext cx="1103160" cy="189836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4" idx="3"/>
            <a:endCxn id="33" idx="2"/>
          </p:cNvCxnSpPr>
          <p:nvPr/>
        </p:nvCxnSpPr>
        <p:spPr>
          <a:xfrm flipV="1">
            <a:off x="9604820" y="2122294"/>
            <a:ext cx="807396" cy="412797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4" idx="2"/>
            <a:endCxn id="34" idx="2"/>
          </p:cNvCxnSpPr>
          <p:nvPr/>
        </p:nvCxnSpPr>
        <p:spPr>
          <a:xfrm>
            <a:off x="8807152" y="2929061"/>
            <a:ext cx="1516393" cy="410815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2" idx="1"/>
            <a:endCxn id="28" idx="0"/>
          </p:cNvCxnSpPr>
          <p:nvPr/>
        </p:nvCxnSpPr>
        <p:spPr>
          <a:xfrm flipH="1">
            <a:off x="4723221" y="5342942"/>
            <a:ext cx="1059918" cy="381861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9" idx="0"/>
            <a:endCxn id="22" idx="3"/>
          </p:cNvCxnSpPr>
          <p:nvPr/>
        </p:nvCxnSpPr>
        <p:spPr>
          <a:xfrm flipH="1" flipV="1">
            <a:off x="7378476" y="5342942"/>
            <a:ext cx="1177724" cy="381861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7" idx="6"/>
            <a:endCxn id="23" idx="2"/>
          </p:cNvCxnSpPr>
          <p:nvPr/>
        </p:nvCxnSpPr>
        <p:spPr>
          <a:xfrm flipV="1">
            <a:off x="2662528" y="2929062"/>
            <a:ext cx="1609968" cy="410814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3" idx="1"/>
            <a:endCxn id="25" idx="6"/>
          </p:cNvCxnSpPr>
          <p:nvPr/>
        </p:nvCxnSpPr>
        <p:spPr>
          <a:xfrm flipH="1" flipV="1">
            <a:off x="2662528" y="2122294"/>
            <a:ext cx="812299" cy="412798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3" idx="0"/>
            <a:endCxn id="26" idx="4"/>
          </p:cNvCxnSpPr>
          <p:nvPr/>
        </p:nvCxnSpPr>
        <p:spPr>
          <a:xfrm flipH="1" flipV="1">
            <a:off x="3292870" y="1951284"/>
            <a:ext cx="979626" cy="189837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3" idx="0"/>
            <a:endCxn id="30" idx="4"/>
          </p:cNvCxnSpPr>
          <p:nvPr/>
        </p:nvCxnSpPr>
        <p:spPr>
          <a:xfrm flipV="1">
            <a:off x="4272496" y="1951284"/>
            <a:ext cx="901450" cy="189837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783139" y="4948971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Studios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74827" y="2141121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009483" y="2141120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Stars</a:t>
            </a:r>
          </a:p>
        </p:txBody>
      </p:sp>
      <p:sp>
        <p:nvSpPr>
          <p:cNvPr id="25" name="Oval 24"/>
          <p:cNvSpPr/>
          <p:nvPr/>
        </p:nvSpPr>
        <p:spPr>
          <a:xfrm>
            <a:off x="1057464" y="1747779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Length</a:t>
            </a:r>
          </a:p>
        </p:txBody>
      </p:sp>
      <p:sp>
        <p:nvSpPr>
          <p:cNvPr id="26" name="Oval 25"/>
          <p:cNvSpPr/>
          <p:nvPr/>
        </p:nvSpPr>
        <p:spPr>
          <a:xfrm>
            <a:off x="2490338" y="1202254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27" name="Oval 26"/>
          <p:cNvSpPr/>
          <p:nvPr/>
        </p:nvSpPr>
        <p:spPr>
          <a:xfrm>
            <a:off x="1057464" y="2965361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</a:t>
            </a:r>
          </a:p>
        </p:txBody>
      </p:sp>
      <p:sp>
        <p:nvSpPr>
          <p:cNvPr id="28" name="Oval 27"/>
          <p:cNvSpPr/>
          <p:nvPr/>
        </p:nvSpPr>
        <p:spPr>
          <a:xfrm>
            <a:off x="3920689" y="5724803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29" name="Oval 28"/>
          <p:cNvSpPr/>
          <p:nvPr/>
        </p:nvSpPr>
        <p:spPr>
          <a:xfrm>
            <a:off x="7753668" y="5724803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30" name="Oval 29"/>
          <p:cNvSpPr/>
          <p:nvPr/>
        </p:nvSpPr>
        <p:spPr>
          <a:xfrm>
            <a:off x="4371414" y="1202254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</a:t>
            </a:r>
          </a:p>
        </p:txBody>
      </p:sp>
      <p:sp>
        <p:nvSpPr>
          <p:cNvPr id="31" name="Oval 30"/>
          <p:cNvSpPr/>
          <p:nvPr/>
        </p:nvSpPr>
        <p:spPr>
          <a:xfrm>
            <a:off x="7067027" y="1224939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2" name="Oval 31"/>
          <p:cNvSpPr/>
          <p:nvPr/>
        </p:nvSpPr>
        <p:spPr>
          <a:xfrm>
            <a:off x="9107780" y="1202254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Birthdate</a:t>
            </a:r>
          </a:p>
        </p:txBody>
      </p:sp>
      <p:sp>
        <p:nvSpPr>
          <p:cNvPr id="33" name="Oval 32"/>
          <p:cNvSpPr/>
          <p:nvPr/>
        </p:nvSpPr>
        <p:spPr>
          <a:xfrm>
            <a:off x="10412216" y="1747779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34" name="Oval 33"/>
          <p:cNvSpPr/>
          <p:nvPr/>
        </p:nvSpPr>
        <p:spPr>
          <a:xfrm>
            <a:off x="10323545" y="2965361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36" name="Diamond 35"/>
          <p:cNvSpPr/>
          <p:nvPr/>
        </p:nvSpPr>
        <p:spPr>
          <a:xfrm>
            <a:off x="5800891" y="2965361"/>
            <a:ext cx="1559834" cy="12856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34988"/>
            <a:r>
              <a:rPr lang="en-US" sz="1600" dirty="0"/>
              <a:t>Contract</a:t>
            </a:r>
          </a:p>
        </p:txBody>
      </p:sp>
      <p:cxnSp>
        <p:nvCxnSpPr>
          <p:cNvPr id="94" name="Straight Connector 93"/>
          <p:cNvCxnSpPr>
            <a:stCxn id="23" idx="3"/>
            <a:endCxn id="36" idx="1"/>
          </p:cNvCxnSpPr>
          <p:nvPr/>
        </p:nvCxnSpPr>
        <p:spPr>
          <a:xfrm>
            <a:off x="5070164" y="2535092"/>
            <a:ext cx="730727" cy="1073095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 rot="13287955">
            <a:off x="5821506" y="3439918"/>
            <a:ext cx="1641502" cy="1756047"/>
          </a:xfrm>
          <a:prstGeom prst="arc">
            <a:avLst/>
          </a:prstGeom>
          <a:ln w="38100">
            <a:solidFill>
              <a:schemeClr val="accent1">
                <a:lumMod val="7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y-AM" dirty="0"/>
              <a:t> </a:t>
            </a:r>
            <a:endParaRPr lang="en-US" dirty="0"/>
          </a:p>
        </p:txBody>
      </p:sp>
      <p:sp>
        <p:nvSpPr>
          <p:cNvPr id="35" name="Arc 34"/>
          <p:cNvSpPr/>
          <p:nvPr/>
        </p:nvSpPr>
        <p:spPr>
          <a:xfrm rot="8312045" flipH="1">
            <a:off x="5756628" y="3429355"/>
            <a:ext cx="1641502" cy="1756047"/>
          </a:xfrm>
          <a:prstGeom prst="arc">
            <a:avLst/>
          </a:prstGeom>
          <a:ln w="38100">
            <a:solidFill>
              <a:schemeClr val="accent1">
                <a:lumMod val="7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y-AM" dirty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0090" y="4188368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Studio of star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86401" y="4179046"/>
            <a:ext cx="18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Producing studio</a:t>
            </a:r>
          </a:p>
        </p:txBody>
      </p:sp>
    </p:spTree>
    <p:extLst>
      <p:ext uri="{BB962C8B-B14F-4D97-AF65-F5344CB8AC3E}">
        <p14:creationId xmlns:p14="http://schemas.microsoft.com/office/powerpoint/2010/main" val="423123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1763</TotalTime>
  <Words>406</Words>
  <Application>Microsoft Office PowerPoint</Application>
  <PresentationFormat>Widescreen</PresentationFormat>
  <Paragraphs>160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Cambria</vt:lpstr>
      <vt:lpstr>Franklin Gothic Book</vt:lpstr>
      <vt:lpstr>Crop</vt:lpstr>
      <vt:lpstr>ՏՎՅԱԼՆԵՐԻ ՀԵՆՔԵՐ</vt:lpstr>
      <vt:lpstr>E/R մոդել: Կապ</vt:lpstr>
      <vt:lpstr>E/R մոդել: Բինար կապ</vt:lpstr>
      <vt:lpstr>E/R մոդել: Բինար կապերի բազմակիություն</vt:lpstr>
      <vt:lpstr>E/R մոդել: Բինար կապերի բազմակիություն</vt:lpstr>
      <vt:lpstr>E/R մոդել: Բինար կապերի բազմակիություն</vt:lpstr>
      <vt:lpstr>E/R մոդել: Բինար կապերի բազմակիություն</vt:lpstr>
      <vt:lpstr>E/R մոդել: Բազմակողմ կապ</vt:lpstr>
      <vt:lpstr>E/R մոդել: Բազմակողմ կապ</vt:lpstr>
      <vt:lpstr>E/R մոդել: Բազմակողմ կապի բազմակիություն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ՏՎՅԱԼՆԵՐԻ ՀԵՆՔԵՐ</dc:title>
  <dc:creator>Բուդաղյան Լուսինե Էդգարի</dc:creator>
  <cp:lastModifiedBy>Բուդաղյան Լուսինե Էդգարի</cp:lastModifiedBy>
  <cp:revision>47</cp:revision>
  <dcterms:created xsi:type="dcterms:W3CDTF">2020-09-08T11:14:26Z</dcterms:created>
  <dcterms:modified xsi:type="dcterms:W3CDTF">2023-02-18T05:51:18Z</dcterms:modified>
</cp:coreProperties>
</file>