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71" r:id="rId3"/>
    <p:sldId id="270" r:id="rId4"/>
    <p:sldId id="274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657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9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9487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0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21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5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F9B6035-6CA5-4ECB-99F4-55920BF696F6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8A6D1F3-E1DC-4717-97F7-306FEC52A1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359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2F7-6EA9-46E4-8B43-42565D9BB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ՏՎՅԱԼՆԵՐԻ ՀԵՆՔԵՐ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66F98-F235-46C8-98D0-A02FC3C1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y-AM" dirty="0"/>
              <a:t>Դասախոսություններ</a:t>
            </a:r>
          </a:p>
          <a:p>
            <a:r>
              <a:rPr lang="hy-AM" dirty="0"/>
              <a:t>Թեմա՝ - </a:t>
            </a:r>
            <a:r>
              <a:rPr lang="en-US" dirty="0"/>
              <a:t>E/R </a:t>
            </a:r>
            <a:r>
              <a:rPr lang="hy-AM" dirty="0"/>
              <a:t>մոդել: Կապեր: </a:t>
            </a:r>
            <a:r>
              <a:rPr lang="hy-AM" dirty="0" smtClean="0"/>
              <a:t>Դերեր։ Կապերի </a:t>
            </a:r>
            <a:r>
              <a:rPr lang="hy-AM" dirty="0" smtClean="0"/>
              <a:t>ատրիբուտներ:</a:t>
            </a:r>
            <a:endParaRPr lang="en-US" dirty="0"/>
          </a:p>
        </p:txBody>
      </p:sp>
      <p:sp>
        <p:nvSpPr>
          <p:cNvPr id="5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53959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dirty="0"/>
              <a:t>Relationships and </a:t>
            </a:r>
            <a:r>
              <a:rPr lang="en-US" dirty="0" smtClean="0"/>
              <a:t>roles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sz="3800" dirty="0"/>
              <a:t>E/R </a:t>
            </a:r>
            <a:r>
              <a:rPr lang="hy-AM" sz="3800" dirty="0"/>
              <a:t>մոդել: Կապեր և դերեր</a:t>
            </a:r>
            <a:endParaRPr lang="en-US" sz="38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Straight Connector 9"/>
          <p:cNvCxnSpPr>
            <a:stCxn id="24" idx="1"/>
            <a:endCxn id="36" idx="3"/>
          </p:cNvCxnSpPr>
          <p:nvPr/>
        </p:nvCxnSpPr>
        <p:spPr>
          <a:xfrm flipH="1">
            <a:off x="7360725" y="2535091"/>
            <a:ext cx="648758" cy="107309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1" idx="4"/>
            <a:endCxn id="24" idx="0"/>
          </p:cNvCxnSpPr>
          <p:nvPr/>
        </p:nvCxnSpPr>
        <p:spPr>
          <a:xfrm>
            <a:off x="7869559" y="1973969"/>
            <a:ext cx="937593" cy="16715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0"/>
            <a:endCxn id="32" idx="4"/>
          </p:cNvCxnSpPr>
          <p:nvPr/>
        </p:nvCxnSpPr>
        <p:spPr>
          <a:xfrm flipV="1">
            <a:off x="8807152" y="1951284"/>
            <a:ext cx="1103160" cy="18983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4" idx="3"/>
            <a:endCxn id="33" idx="2"/>
          </p:cNvCxnSpPr>
          <p:nvPr/>
        </p:nvCxnSpPr>
        <p:spPr>
          <a:xfrm flipV="1">
            <a:off x="9604820" y="2122294"/>
            <a:ext cx="807396" cy="41279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  <a:endCxn id="34" idx="2"/>
          </p:cNvCxnSpPr>
          <p:nvPr/>
        </p:nvCxnSpPr>
        <p:spPr>
          <a:xfrm>
            <a:off x="8807152" y="2929061"/>
            <a:ext cx="1516393" cy="41081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2" idx="1"/>
            <a:endCxn id="28" idx="0"/>
          </p:cNvCxnSpPr>
          <p:nvPr/>
        </p:nvCxnSpPr>
        <p:spPr>
          <a:xfrm flipH="1">
            <a:off x="4723221" y="5342942"/>
            <a:ext cx="1059918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0"/>
            <a:endCxn id="22" idx="3"/>
          </p:cNvCxnSpPr>
          <p:nvPr/>
        </p:nvCxnSpPr>
        <p:spPr>
          <a:xfrm flipH="1" flipV="1">
            <a:off x="7378476" y="5342942"/>
            <a:ext cx="1177724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6"/>
            <a:endCxn id="23" idx="2"/>
          </p:cNvCxnSpPr>
          <p:nvPr/>
        </p:nvCxnSpPr>
        <p:spPr>
          <a:xfrm flipV="1">
            <a:off x="2662528" y="2929062"/>
            <a:ext cx="1609968" cy="41081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1"/>
            <a:endCxn id="25" idx="6"/>
          </p:cNvCxnSpPr>
          <p:nvPr/>
        </p:nvCxnSpPr>
        <p:spPr>
          <a:xfrm flipH="1" flipV="1">
            <a:off x="2662528" y="2122294"/>
            <a:ext cx="812299" cy="41279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3" idx="0"/>
            <a:endCxn id="26" idx="4"/>
          </p:cNvCxnSpPr>
          <p:nvPr/>
        </p:nvCxnSpPr>
        <p:spPr>
          <a:xfrm flipH="1" flipV="1">
            <a:off x="3292870" y="1951284"/>
            <a:ext cx="979626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0"/>
            <a:endCxn id="30" idx="4"/>
          </p:cNvCxnSpPr>
          <p:nvPr/>
        </p:nvCxnSpPr>
        <p:spPr>
          <a:xfrm flipV="1">
            <a:off x="4272496" y="1951284"/>
            <a:ext cx="901450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83139" y="494897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74827" y="214112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9483" y="214112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25" name="Oval 24"/>
          <p:cNvSpPr/>
          <p:nvPr/>
        </p:nvSpPr>
        <p:spPr>
          <a:xfrm>
            <a:off x="1057464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26" name="Oval 25"/>
          <p:cNvSpPr/>
          <p:nvPr/>
        </p:nvSpPr>
        <p:spPr>
          <a:xfrm>
            <a:off x="2490338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7" name="Oval 26"/>
          <p:cNvSpPr/>
          <p:nvPr/>
        </p:nvSpPr>
        <p:spPr>
          <a:xfrm>
            <a:off x="1057464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28" name="Oval 27"/>
          <p:cNvSpPr/>
          <p:nvPr/>
        </p:nvSpPr>
        <p:spPr>
          <a:xfrm>
            <a:off x="3920689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" name="Oval 28"/>
          <p:cNvSpPr/>
          <p:nvPr/>
        </p:nvSpPr>
        <p:spPr>
          <a:xfrm>
            <a:off x="7753668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Oval 29"/>
          <p:cNvSpPr/>
          <p:nvPr/>
        </p:nvSpPr>
        <p:spPr>
          <a:xfrm>
            <a:off x="4371414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31" name="Oval 30"/>
          <p:cNvSpPr/>
          <p:nvPr/>
        </p:nvSpPr>
        <p:spPr>
          <a:xfrm>
            <a:off x="7067027" y="122493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2" name="Oval 31"/>
          <p:cNvSpPr/>
          <p:nvPr/>
        </p:nvSpPr>
        <p:spPr>
          <a:xfrm>
            <a:off x="9107780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Birthdate</a:t>
            </a:r>
          </a:p>
        </p:txBody>
      </p:sp>
      <p:sp>
        <p:nvSpPr>
          <p:cNvPr id="33" name="Oval 32"/>
          <p:cNvSpPr/>
          <p:nvPr/>
        </p:nvSpPr>
        <p:spPr>
          <a:xfrm>
            <a:off x="10412216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34" name="Oval 33"/>
          <p:cNvSpPr/>
          <p:nvPr/>
        </p:nvSpPr>
        <p:spPr>
          <a:xfrm>
            <a:off x="10323545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6" name="Diamond 35"/>
          <p:cNvSpPr/>
          <p:nvPr/>
        </p:nvSpPr>
        <p:spPr>
          <a:xfrm>
            <a:off x="5800891" y="2965361"/>
            <a:ext cx="1559834" cy="1285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Contract</a:t>
            </a:r>
          </a:p>
        </p:txBody>
      </p:sp>
      <p:cxnSp>
        <p:nvCxnSpPr>
          <p:cNvPr id="94" name="Straight Connector 93"/>
          <p:cNvCxnSpPr>
            <a:stCxn id="23" idx="3"/>
            <a:endCxn id="36" idx="1"/>
          </p:cNvCxnSpPr>
          <p:nvPr/>
        </p:nvCxnSpPr>
        <p:spPr>
          <a:xfrm>
            <a:off x="5070164" y="2535092"/>
            <a:ext cx="730727" cy="107309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13287955">
            <a:off x="5821506" y="3439918"/>
            <a:ext cx="1641502" cy="1756047"/>
          </a:xfrm>
          <a:prstGeom prst="arc">
            <a:avLst/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35" name="Arc 34"/>
          <p:cNvSpPr/>
          <p:nvPr/>
        </p:nvSpPr>
        <p:spPr>
          <a:xfrm rot="8312045" flipH="1">
            <a:off x="5756628" y="3429355"/>
            <a:ext cx="1641502" cy="1756047"/>
          </a:xfrm>
          <a:prstGeom prst="arc">
            <a:avLst/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0090" y="418836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Studio of star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86401" y="417904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Producing studio</a:t>
            </a:r>
          </a:p>
        </p:txBody>
      </p:sp>
    </p:spTree>
    <p:extLst>
      <p:ext uri="{BB962C8B-B14F-4D97-AF65-F5344CB8AC3E}">
        <p14:creationId xmlns:p14="http://schemas.microsoft.com/office/powerpoint/2010/main" val="42312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r>
              <a:rPr lang="en-US" dirty="0"/>
              <a:t>Relationships and </a:t>
            </a:r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sz="3800" dirty="0"/>
              <a:t>E/R </a:t>
            </a:r>
            <a:r>
              <a:rPr lang="hy-AM" sz="3800" dirty="0"/>
              <a:t>մոդել: Կապեր և դերեր</a:t>
            </a:r>
            <a:endParaRPr lang="en-US" sz="38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4659726" y="3906924"/>
            <a:ext cx="591875" cy="57080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1"/>
          </p:cNvCxnSpPr>
          <p:nvPr/>
        </p:nvCxnSpPr>
        <p:spPr>
          <a:xfrm flipH="1">
            <a:off x="4659726" y="3494804"/>
            <a:ext cx="354187" cy="6993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26" idx="5"/>
          </p:cNvCxnSpPr>
          <p:nvPr/>
        </p:nvCxnSpPr>
        <p:spPr>
          <a:xfrm flipH="1" flipV="1">
            <a:off x="4446899" y="2908649"/>
            <a:ext cx="686414" cy="382889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0" idx="4"/>
          </p:cNvCxnSpPr>
          <p:nvPr/>
        </p:nvCxnSpPr>
        <p:spPr>
          <a:xfrm flipV="1">
            <a:off x="5457761" y="2568617"/>
            <a:ext cx="195333" cy="698863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13913" y="3082684"/>
            <a:ext cx="1595337" cy="824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25" name="Oval 24"/>
          <p:cNvSpPr/>
          <p:nvPr/>
        </p:nvSpPr>
        <p:spPr>
          <a:xfrm>
            <a:off x="3054662" y="3135900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26" name="Oval 25"/>
          <p:cNvSpPr/>
          <p:nvPr/>
        </p:nvSpPr>
        <p:spPr>
          <a:xfrm>
            <a:off x="3076891" y="2269312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7" name="Oval 26"/>
          <p:cNvSpPr/>
          <p:nvPr/>
        </p:nvSpPr>
        <p:spPr>
          <a:xfrm>
            <a:off x="3054662" y="4048897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30" name="Oval 29"/>
          <p:cNvSpPr/>
          <p:nvPr/>
        </p:nvSpPr>
        <p:spPr>
          <a:xfrm>
            <a:off x="4850562" y="1819587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5" name="Arc 4"/>
          <p:cNvSpPr/>
          <p:nvPr/>
        </p:nvSpPr>
        <p:spPr>
          <a:xfrm rot="18640010">
            <a:off x="5799376" y="2546748"/>
            <a:ext cx="2996852" cy="3132518"/>
          </a:xfrm>
          <a:prstGeom prst="arc">
            <a:avLst/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35" name="Arc 34"/>
          <p:cNvSpPr/>
          <p:nvPr/>
        </p:nvSpPr>
        <p:spPr>
          <a:xfrm rot="13756685" flipH="1">
            <a:off x="5608691" y="1345049"/>
            <a:ext cx="3246207" cy="3091773"/>
          </a:xfrm>
          <a:prstGeom prst="arc">
            <a:avLst>
              <a:gd name="adj1" fmla="val 16223014"/>
              <a:gd name="adj2" fmla="val 0"/>
            </a:avLst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97196" y="21721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Original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32233" y="4437303"/>
            <a:ext cx="85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Sequel</a:t>
            </a:r>
          </a:p>
        </p:txBody>
      </p:sp>
      <p:sp>
        <p:nvSpPr>
          <p:cNvPr id="36" name="Diamond 35"/>
          <p:cNvSpPr/>
          <p:nvPr/>
        </p:nvSpPr>
        <p:spPr>
          <a:xfrm>
            <a:off x="7491953" y="2890935"/>
            <a:ext cx="1559834" cy="1285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Sequel of</a:t>
            </a:r>
          </a:p>
        </p:txBody>
      </p:sp>
    </p:spTree>
    <p:extLst>
      <p:ext uri="{BB962C8B-B14F-4D97-AF65-F5344CB8AC3E}">
        <p14:creationId xmlns:p14="http://schemas.microsoft.com/office/powerpoint/2010/main" val="23699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sz="3800" dirty="0"/>
              <a:t>E/R </a:t>
            </a:r>
            <a:r>
              <a:rPr lang="hy-AM" sz="3800" dirty="0"/>
              <a:t>մոդել: Կապերի ատրիբուտներ</a:t>
            </a:r>
            <a:endParaRPr lang="en-US" sz="38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5917172" y="2029098"/>
            <a:ext cx="1316903" cy="540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cxnSp>
        <p:nvCxnSpPr>
          <p:cNvPr id="40" name="Straight Connector 39"/>
          <p:cNvCxnSpPr>
            <a:cxnSpLocks/>
            <a:stCxn id="39" idx="4"/>
          </p:cNvCxnSpPr>
          <p:nvPr/>
        </p:nvCxnSpPr>
        <p:spPr>
          <a:xfrm>
            <a:off x="6575624" y="2570024"/>
            <a:ext cx="5184" cy="3953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8689A2-AE8A-4EBE-B8E4-3522CCA37C5D}"/>
              </a:ext>
            </a:extLst>
          </p:cNvPr>
          <p:cNvGrpSpPr/>
          <p:nvPr/>
        </p:nvGrpSpPr>
        <p:grpSpPr>
          <a:xfrm>
            <a:off x="1397098" y="1517408"/>
            <a:ext cx="10228845" cy="4296690"/>
            <a:chOff x="1057464" y="1202254"/>
            <a:chExt cx="10959816" cy="527157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2CB0298-78DA-4B40-8A65-467FB0DE02F1}"/>
                </a:ext>
              </a:extLst>
            </p:cNvPr>
            <p:cNvCxnSpPr>
              <a:stCxn id="55" idx="1"/>
              <a:endCxn id="66" idx="3"/>
            </p:cNvCxnSpPr>
            <p:nvPr/>
          </p:nvCxnSpPr>
          <p:spPr>
            <a:xfrm flipH="1">
              <a:off x="7360725" y="2535091"/>
              <a:ext cx="648758" cy="107309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7E3A3EE-B03F-43E6-BC65-8EAD18EFE1AB}"/>
                </a:ext>
              </a:extLst>
            </p:cNvPr>
            <p:cNvCxnSpPr>
              <a:stCxn id="62" idx="4"/>
              <a:endCxn id="55" idx="0"/>
            </p:cNvCxnSpPr>
            <p:nvPr/>
          </p:nvCxnSpPr>
          <p:spPr>
            <a:xfrm>
              <a:off x="7869559" y="1973969"/>
              <a:ext cx="937593" cy="16715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E9E80C8-EF1F-4CCA-A031-0EC241575200}"/>
                </a:ext>
              </a:extLst>
            </p:cNvPr>
            <p:cNvCxnSpPr>
              <a:stCxn id="55" idx="0"/>
              <a:endCxn id="63" idx="4"/>
            </p:cNvCxnSpPr>
            <p:nvPr/>
          </p:nvCxnSpPr>
          <p:spPr>
            <a:xfrm flipV="1">
              <a:off x="8807152" y="1951284"/>
              <a:ext cx="1103160" cy="189836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123E49-282A-4C3E-BD31-BD95FA49D02D}"/>
                </a:ext>
              </a:extLst>
            </p:cNvPr>
            <p:cNvCxnSpPr>
              <a:stCxn id="55" idx="3"/>
              <a:endCxn id="64" idx="2"/>
            </p:cNvCxnSpPr>
            <p:nvPr/>
          </p:nvCxnSpPr>
          <p:spPr>
            <a:xfrm flipV="1">
              <a:off x="9604820" y="2122294"/>
              <a:ext cx="807396" cy="41279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66D006B-25E0-437F-B3C3-E72F675C4824}"/>
                </a:ext>
              </a:extLst>
            </p:cNvPr>
            <p:cNvCxnSpPr>
              <a:stCxn id="55" idx="2"/>
              <a:endCxn id="65" idx="2"/>
            </p:cNvCxnSpPr>
            <p:nvPr/>
          </p:nvCxnSpPr>
          <p:spPr>
            <a:xfrm>
              <a:off x="8807152" y="2929061"/>
              <a:ext cx="1516393" cy="41081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B7BB2C-D52D-4BB1-A04A-74A56C7FA21C}"/>
                </a:ext>
              </a:extLst>
            </p:cNvPr>
            <p:cNvCxnSpPr>
              <a:stCxn id="53" idx="1"/>
              <a:endCxn id="59" idx="0"/>
            </p:cNvCxnSpPr>
            <p:nvPr/>
          </p:nvCxnSpPr>
          <p:spPr>
            <a:xfrm flipH="1">
              <a:off x="4723221" y="5342942"/>
              <a:ext cx="1059918" cy="38186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C7ECD70-93C2-46A1-B026-C4123C419E75}"/>
                </a:ext>
              </a:extLst>
            </p:cNvPr>
            <p:cNvCxnSpPr>
              <a:stCxn id="60" idx="0"/>
              <a:endCxn id="53" idx="3"/>
            </p:cNvCxnSpPr>
            <p:nvPr/>
          </p:nvCxnSpPr>
          <p:spPr>
            <a:xfrm flipH="1" flipV="1">
              <a:off x="7378476" y="5342942"/>
              <a:ext cx="1177724" cy="381861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05AF52-280C-477E-A5F1-F22101D199AA}"/>
                </a:ext>
              </a:extLst>
            </p:cNvPr>
            <p:cNvCxnSpPr>
              <a:stCxn id="58" idx="6"/>
              <a:endCxn id="54" idx="2"/>
            </p:cNvCxnSpPr>
            <p:nvPr/>
          </p:nvCxnSpPr>
          <p:spPr>
            <a:xfrm flipV="1">
              <a:off x="2662528" y="2929062"/>
              <a:ext cx="1609968" cy="410814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CFCC2F-7597-427C-ACFD-3E8F7F574BDA}"/>
                </a:ext>
              </a:extLst>
            </p:cNvPr>
            <p:cNvCxnSpPr>
              <a:stCxn id="54" idx="1"/>
              <a:endCxn id="56" idx="6"/>
            </p:cNvCxnSpPr>
            <p:nvPr/>
          </p:nvCxnSpPr>
          <p:spPr>
            <a:xfrm flipH="1" flipV="1">
              <a:off x="2662528" y="2122294"/>
              <a:ext cx="812299" cy="41279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B23CC8-9F02-4CD1-8F5E-341A83794ED2}"/>
                </a:ext>
              </a:extLst>
            </p:cNvPr>
            <p:cNvCxnSpPr>
              <a:stCxn id="54" idx="0"/>
              <a:endCxn id="57" idx="4"/>
            </p:cNvCxnSpPr>
            <p:nvPr/>
          </p:nvCxnSpPr>
          <p:spPr>
            <a:xfrm flipH="1" flipV="1">
              <a:off x="3292870" y="1951284"/>
              <a:ext cx="979626" cy="18983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7D875-02D1-4762-A379-F0E7EFB18763}"/>
                </a:ext>
              </a:extLst>
            </p:cNvPr>
            <p:cNvCxnSpPr>
              <a:stCxn id="54" idx="0"/>
              <a:endCxn id="61" idx="4"/>
            </p:cNvCxnSpPr>
            <p:nvPr/>
          </p:nvCxnSpPr>
          <p:spPr>
            <a:xfrm flipV="1">
              <a:off x="4272496" y="1951284"/>
              <a:ext cx="901450" cy="189837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089571C-B6DF-45A2-9DDB-0EF2A4A69BE3}"/>
                </a:ext>
              </a:extLst>
            </p:cNvPr>
            <p:cNvSpPr/>
            <p:nvPr/>
          </p:nvSpPr>
          <p:spPr>
            <a:xfrm>
              <a:off x="5783139" y="494897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Studios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F04122-BB43-4D3C-9C29-4F2FCCAA452B}"/>
                </a:ext>
              </a:extLst>
            </p:cNvPr>
            <p:cNvSpPr/>
            <p:nvPr/>
          </p:nvSpPr>
          <p:spPr>
            <a:xfrm>
              <a:off x="3474827" y="2141121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Movies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A343E0E-1416-407C-B330-024AEA4060C9}"/>
                </a:ext>
              </a:extLst>
            </p:cNvPr>
            <p:cNvSpPr/>
            <p:nvPr/>
          </p:nvSpPr>
          <p:spPr>
            <a:xfrm>
              <a:off x="8009483" y="2141120"/>
              <a:ext cx="1595337" cy="7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Stars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25B93B-3E0C-48B0-8A5F-0DF372B9AF36}"/>
                </a:ext>
              </a:extLst>
            </p:cNvPr>
            <p:cNvSpPr/>
            <p:nvPr/>
          </p:nvSpPr>
          <p:spPr>
            <a:xfrm>
              <a:off x="1057464" y="174777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Length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4EACF5C-4F6B-47B6-A3CF-23BC29FDD124}"/>
                </a:ext>
              </a:extLst>
            </p:cNvPr>
            <p:cNvSpPr/>
            <p:nvPr/>
          </p:nvSpPr>
          <p:spPr>
            <a:xfrm>
              <a:off x="2490338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Title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78BFE2-3066-4CE2-ACFA-C8D710235BC0}"/>
                </a:ext>
              </a:extLst>
            </p:cNvPr>
            <p:cNvSpPr/>
            <p:nvPr/>
          </p:nvSpPr>
          <p:spPr>
            <a:xfrm>
              <a:off x="1057464" y="296536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Color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1992156-9CBB-4B13-91AE-74B85767DCAC}"/>
                </a:ext>
              </a:extLst>
            </p:cNvPr>
            <p:cNvSpPr/>
            <p:nvPr/>
          </p:nvSpPr>
          <p:spPr>
            <a:xfrm>
              <a:off x="3920689" y="5724803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FB74921-82E6-4761-BBA0-F67E113BC19A}"/>
                </a:ext>
              </a:extLst>
            </p:cNvPr>
            <p:cNvSpPr/>
            <p:nvPr/>
          </p:nvSpPr>
          <p:spPr>
            <a:xfrm>
              <a:off x="7753668" y="5724803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A77B07-0C06-4733-8A8E-E4EABF549905}"/>
                </a:ext>
              </a:extLst>
            </p:cNvPr>
            <p:cNvSpPr/>
            <p:nvPr/>
          </p:nvSpPr>
          <p:spPr>
            <a:xfrm>
              <a:off x="4371414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Year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0FC87C-59AD-481D-84D7-1C1BC8A3BB58}"/>
                </a:ext>
              </a:extLst>
            </p:cNvPr>
            <p:cNvSpPr/>
            <p:nvPr/>
          </p:nvSpPr>
          <p:spPr>
            <a:xfrm>
              <a:off x="7067027" y="122493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051F204-3969-4F8A-8A94-65503C50149C}"/>
                </a:ext>
              </a:extLst>
            </p:cNvPr>
            <p:cNvSpPr/>
            <p:nvPr/>
          </p:nvSpPr>
          <p:spPr>
            <a:xfrm>
              <a:off x="9107780" y="1202254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Birthdate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528ABE8-2DD0-49ED-A1F7-BADBC283B1F7}"/>
                </a:ext>
              </a:extLst>
            </p:cNvPr>
            <p:cNvSpPr/>
            <p:nvPr/>
          </p:nvSpPr>
          <p:spPr>
            <a:xfrm>
              <a:off x="10412216" y="1747779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Gender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827265-DA10-47AF-B157-2F51A7646BE3}"/>
                </a:ext>
              </a:extLst>
            </p:cNvPr>
            <p:cNvSpPr/>
            <p:nvPr/>
          </p:nvSpPr>
          <p:spPr>
            <a:xfrm>
              <a:off x="10323545" y="2965361"/>
              <a:ext cx="1605064" cy="7490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Address</a:t>
              </a:r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DB882568-3082-424C-8B5B-C7DC5445E876}"/>
                </a:ext>
              </a:extLst>
            </p:cNvPr>
            <p:cNvSpPr/>
            <p:nvPr/>
          </p:nvSpPr>
          <p:spPr>
            <a:xfrm>
              <a:off x="5800891" y="2965361"/>
              <a:ext cx="1559834" cy="128565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534988"/>
              <a:r>
                <a:rPr lang="en-US" sz="1600" dirty="0"/>
                <a:t>Contract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2D41FCA-4807-494D-8380-D753B7D3A1D2}"/>
                </a:ext>
              </a:extLst>
            </p:cNvPr>
            <p:cNvCxnSpPr>
              <a:stCxn id="54" idx="3"/>
              <a:endCxn id="66" idx="1"/>
            </p:cNvCxnSpPr>
            <p:nvPr/>
          </p:nvCxnSpPr>
          <p:spPr>
            <a:xfrm>
              <a:off x="5070164" y="2535092"/>
              <a:ext cx="730727" cy="1073095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11097C3-FD69-46C4-BC20-16AF38FBE280}"/>
                </a:ext>
              </a:extLst>
            </p:cNvPr>
            <p:cNvCxnSpPr>
              <a:stCxn id="53" idx="0"/>
              <a:endCxn id="66" idx="2"/>
            </p:cNvCxnSpPr>
            <p:nvPr/>
          </p:nvCxnSpPr>
          <p:spPr>
            <a:xfrm flipV="1">
              <a:off x="6580808" y="4251013"/>
              <a:ext cx="0" cy="697958"/>
            </a:xfrm>
            <a:prstGeom prst="line">
              <a:avLst/>
            </a:prstGeom>
            <a:ln w="412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sz="3800" dirty="0"/>
              <a:t>E/R </a:t>
            </a:r>
            <a:r>
              <a:rPr lang="hy-AM" sz="3800" dirty="0"/>
              <a:t>մոդել: Կապերի ատրիբուտներ</a:t>
            </a:r>
            <a:endParaRPr lang="en-US" sz="3800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" name="Straight Connector 9"/>
          <p:cNvCxnSpPr>
            <a:stCxn id="24" idx="1"/>
            <a:endCxn id="36" idx="3"/>
          </p:cNvCxnSpPr>
          <p:nvPr/>
        </p:nvCxnSpPr>
        <p:spPr>
          <a:xfrm flipH="1">
            <a:off x="7360725" y="2535091"/>
            <a:ext cx="648758" cy="107309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31" idx="4"/>
            <a:endCxn id="24" idx="0"/>
          </p:cNvCxnSpPr>
          <p:nvPr/>
        </p:nvCxnSpPr>
        <p:spPr>
          <a:xfrm>
            <a:off x="7869559" y="1973969"/>
            <a:ext cx="937593" cy="16715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4" idx="0"/>
            <a:endCxn id="32" idx="4"/>
          </p:cNvCxnSpPr>
          <p:nvPr/>
        </p:nvCxnSpPr>
        <p:spPr>
          <a:xfrm flipV="1">
            <a:off x="8807152" y="1951284"/>
            <a:ext cx="1103160" cy="18983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4" idx="3"/>
            <a:endCxn id="33" idx="2"/>
          </p:cNvCxnSpPr>
          <p:nvPr/>
        </p:nvCxnSpPr>
        <p:spPr>
          <a:xfrm flipV="1">
            <a:off x="9604820" y="2122294"/>
            <a:ext cx="807396" cy="41279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4" idx="2"/>
            <a:endCxn id="34" idx="2"/>
          </p:cNvCxnSpPr>
          <p:nvPr/>
        </p:nvCxnSpPr>
        <p:spPr>
          <a:xfrm>
            <a:off x="8807152" y="2929061"/>
            <a:ext cx="1516393" cy="41081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2" idx="1"/>
            <a:endCxn id="28" idx="0"/>
          </p:cNvCxnSpPr>
          <p:nvPr/>
        </p:nvCxnSpPr>
        <p:spPr>
          <a:xfrm flipH="1">
            <a:off x="4723221" y="5342942"/>
            <a:ext cx="1059918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0"/>
            <a:endCxn id="22" idx="3"/>
          </p:cNvCxnSpPr>
          <p:nvPr/>
        </p:nvCxnSpPr>
        <p:spPr>
          <a:xfrm flipH="1" flipV="1">
            <a:off x="7378476" y="5342942"/>
            <a:ext cx="1177724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7" idx="6"/>
            <a:endCxn id="23" idx="2"/>
          </p:cNvCxnSpPr>
          <p:nvPr/>
        </p:nvCxnSpPr>
        <p:spPr>
          <a:xfrm flipV="1">
            <a:off x="2662528" y="2929062"/>
            <a:ext cx="1609968" cy="410814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3" idx="1"/>
            <a:endCxn id="25" idx="6"/>
          </p:cNvCxnSpPr>
          <p:nvPr/>
        </p:nvCxnSpPr>
        <p:spPr>
          <a:xfrm flipH="1" flipV="1">
            <a:off x="2662528" y="2122294"/>
            <a:ext cx="812299" cy="412798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3" idx="0"/>
            <a:endCxn id="26" idx="4"/>
          </p:cNvCxnSpPr>
          <p:nvPr/>
        </p:nvCxnSpPr>
        <p:spPr>
          <a:xfrm flipH="1" flipV="1">
            <a:off x="3292870" y="1951284"/>
            <a:ext cx="979626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0"/>
            <a:endCxn id="30" idx="4"/>
          </p:cNvCxnSpPr>
          <p:nvPr/>
        </p:nvCxnSpPr>
        <p:spPr>
          <a:xfrm flipV="1">
            <a:off x="4272496" y="1951284"/>
            <a:ext cx="901450" cy="1898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783139" y="494897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Studios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74827" y="214112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009483" y="2141120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Stars</a:t>
            </a:r>
          </a:p>
        </p:txBody>
      </p:sp>
      <p:sp>
        <p:nvSpPr>
          <p:cNvPr id="25" name="Oval 24"/>
          <p:cNvSpPr/>
          <p:nvPr/>
        </p:nvSpPr>
        <p:spPr>
          <a:xfrm>
            <a:off x="1057464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26" name="Oval 25"/>
          <p:cNvSpPr/>
          <p:nvPr/>
        </p:nvSpPr>
        <p:spPr>
          <a:xfrm>
            <a:off x="2490338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27" name="Oval 26"/>
          <p:cNvSpPr/>
          <p:nvPr/>
        </p:nvSpPr>
        <p:spPr>
          <a:xfrm>
            <a:off x="1057464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28" name="Oval 27"/>
          <p:cNvSpPr/>
          <p:nvPr/>
        </p:nvSpPr>
        <p:spPr>
          <a:xfrm>
            <a:off x="3920689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29" name="Oval 28"/>
          <p:cNvSpPr/>
          <p:nvPr/>
        </p:nvSpPr>
        <p:spPr>
          <a:xfrm>
            <a:off x="7753668" y="5724803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0" name="Oval 29"/>
          <p:cNvSpPr/>
          <p:nvPr/>
        </p:nvSpPr>
        <p:spPr>
          <a:xfrm>
            <a:off x="4371414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</a:p>
        </p:txBody>
      </p:sp>
      <p:sp>
        <p:nvSpPr>
          <p:cNvPr id="31" name="Oval 30"/>
          <p:cNvSpPr/>
          <p:nvPr/>
        </p:nvSpPr>
        <p:spPr>
          <a:xfrm>
            <a:off x="7067027" y="122493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32" name="Oval 31"/>
          <p:cNvSpPr/>
          <p:nvPr/>
        </p:nvSpPr>
        <p:spPr>
          <a:xfrm>
            <a:off x="9107780" y="120225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Birthdate</a:t>
            </a:r>
          </a:p>
        </p:txBody>
      </p:sp>
      <p:sp>
        <p:nvSpPr>
          <p:cNvPr id="33" name="Oval 32"/>
          <p:cNvSpPr/>
          <p:nvPr/>
        </p:nvSpPr>
        <p:spPr>
          <a:xfrm>
            <a:off x="10412216" y="1747779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Gender</a:t>
            </a:r>
          </a:p>
        </p:txBody>
      </p:sp>
      <p:sp>
        <p:nvSpPr>
          <p:cNvPr id="34" name="Oval 33"/>
          <p:cNvSpPr/>
          <p:nvPr/>
        </p:nvSpPr>
        <p:spPr>
          <a:xfrm>
            <a:off x="10323545" y="2965361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36" name="Diamond 35"/>
          <p:cNvSpPr/>
          <p:nvPr/>
        </p:nvSpPr>
        <p:spPr>
          <a:xfrm>
            <a:off x="5800891" y="2965361"/>
            <a:ext cx="1559834" cy="12856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r>
              <a:rPr lang="en-US" sz="1600" dirty="0"/>
              <a:t>Contract</a:t>
            </a:r>
          </a:p>
        </p:txBody>
      </p:sp>
      <p:cxnSp>
        <p:nvCxnSpPr>
          <p:cNvPr id="94" name="Straight Connector 93"/>
          <p:cNvCxnSpPr>
            <a:stCxn id="23" idx="3"/>
            <a:endCxn id="36" idx="1"/>
          </p:cNvCxnSpPr>
          <p:nvPr/>
        </p:nvCxnSpPr>
        <p:spPr>
          <a:xfrm>
            <a:off x="5070164" y="2535092"/>
            <a:ext cx="730727" cy="107309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 rot="13287955">
            <a:off x="5821506" y="3439918"/>
            <a:ext cx="1641502" cy="1756047"/>
          </a:xfrm>
          <a:prstGeom prst="arc">
            <a:avLst/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35" name="Arc 34"/>
          <p:cNvSpPr/>
          <p:nvPr/>
        </p:nvSpPr>
        <p:spPr>
          <a:xfrm rot="8312045" flipH="1">
            <a:off x="5756628" y="3429355"/>
            <a:ext cx="1641502" cy="1756047"/>
          </a:xfrm>
          <a:prstGeom prst="arc">
            <a:avLst/>
          </a:prstGeom>
          <a:ln w="38100">
            <a:solidFill>
              <a:schemeClr val="accent1">
                <a:lumMod val="75000"/>
              </a:schemeClr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y-AM" dirty="0"/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0090" y="418836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Studio of star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86401" y="4179046"/>
            <a:ext cx="181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Producing studio</a:t>
            </a:r>
          </a:p>
        </p:txBody>
      </p:sp>
      <p:sp>
        <p:nvSpPr>
          <p:cNvPr id="39" name="Oval 38"/>
          <p:cNvSpPr/>
          <p:nvPr/>
        </p:nvSpPr>
        <p:spPr>
          <a:xfrm>
            <a:off x="5778276" y="182099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</a:t>
            </a:r>
          </a:p>
        </p:txBody>
      </p:sp>
      <p:cxnSp>
        <p:nvCxnSpPr>
          <p:cNvPr id="40" name="Straight Connector 39"/>
          <p:cNvCxnSpPr>
            <a:stCxn id="39" idx="4"/>
            <a:endCxn id="36" idx="0"/>
          </p:cNvCxnSpPr>
          <p:nvPr/>
        </p:nvCxnSpPr>
        <p:spPr>
          <a:xfrm>
            <a:off x="6580808" y="2570024"/>
            <a:ext cx="0" cy="395337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02A-97EE-488A-B94B-C408C4CE9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775063"/>
            <a:ext cx="11334205" cy="5781381"/>
          </a:xfrm>
        </p:spPr>
        <p:txBody>
          <a:bodyPr>
            <a:normAutofit/>
          </a:bodyPr>
          <a:lstStyle/>
          <a:p>
            <a:endParaRPr lang="hy-AM" dirty="0"/>
          </a:p>
          <a:p>
            <a:pPr marL="0" indent="0">
              <a:buNone/>
            </a:pPr>
            <a:r>
              <a:rPr lang="hy-AM" dirty="0"/>
              <a:t>        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E7F96-E13C-40E2-9957-889065D7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11334206" cy="698863"/>
          </a:xfrm>
        </p:spPr>
        <p:txBody>
          <a:bodyPr>
            <a:normAutofit/>
          </a:bodyPr>
          <a:lstStyle/>
          <a:p>
            <a:r>
              <a:rPr lang="en-US" dirty="0"/>
              <a:t>E/R </a:t>
            </a:r>
            <a:r>
              <a:rPr lang="hy-AM" dirty="0"/>
              <a:t>մոդել: Կապերի ատրիբուտներ</a:t>
            </a:r>
            <a:endParaRPr lang="en-US" dirty="0"/>
          </a:p>
        </p:txBody>
      </p:sp>
      <p:sp>
        <p:nvSpPr>
          <p:cNvPr id="37" name="Google Shape;90;p13"/>
          <p:cNvSpPr txBox="1">
            <a:spLocks noGrp="1"/>
          </p:cNvSpPr>
          <p:nvPr>
            <p:ph type="ftr" idx="11"/>
          </p:nvPr>
        </p:nvSpPr>
        <p:spPr>
          <a:xfrm>
            <a:off x="0" y="6653719"/>
            <a:ext cx="6231467" cy="20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chemeClr val="accent1">
                    <a:lumMod val="50000"/>
                  </a:schemeClr>
                </a:solidFill>
                <a:uFillTx/>
              </a:rPr>
              <a:t>2023</a:t>
            </a:r>
            <a:r>
              <a:rPr lang="en-US" sz="800" b="0" i="0" u="none" strike="noStrike" cap="none" dirty="0" smtClean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- ԵՊՀ,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Ծրագրավորման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և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ինֆորմացիոն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տեխնոլոգիաների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ամբիոն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ֆ.մ.գ.թ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Բուդաղյան</a:t>
            </a:r>
            <a:r>
              <a:rPr lang="en-US" sz="800" b="0" i="0" u="none" strike="noStrike" cap="none" dirty="0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800" b="0" i="0" u="none" strike="noStrike" cap="none" dirty="0" err="1">
                <a:solidFill>
                  <a:schemeClr val="accent1">
                    <a:lumMod val="50000"/>
                  </a:schemeClr>
                </a:solidFill>
                <a:uFillTx/>
                <a:latin typeface="Cambria"/>
                <a:ea typeface="Cambria"/>
                <a:cs typeface="Cambria"/>
                <a:sym typeface="Cambria"/>
              </a:rPr>
              <a:t>Լուսինե</a:t>
            </a:r>
            <a:endParaRPr sz="800" b="0" i="0" u="none" strike="noStrike" cap="none" dirty="0">
              <a:solidFill>
                <a:schemeClr val="accent1">
                  <a:lumMod val="50000"/>
                </a:schemeClr>
              </a:solidFill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" name="Straight Connector 4"/>
          <p:cNvCxnSpPr>
            <a:stCxn id="6" idx="3"/>
            <a:endCxn id="7" idx="1"/>
          </p:cNvCxnSpPr>
          <p:nvPr/>
        </p:nvCxnSpPr>
        <p:spPr>
          <a:xfrm flipV="1">
            <a:off x="3173965" y="3714392"/>
            <a:ext cx="5454488" cy="12046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78628" y="3332467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453" y="3320421"/>
            <a:ext cx="1595337" cy="787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Director</a:t>
            </a:r>
          </a:p>
        </p:txBody>
      </p:sp>
      <p:sp>
        <p:nvSpPr>
          <p:cNvPr id="8" name="Diamond 7"/>
          <p:cNvSpPr/>
          <p:nvPr/>
        </p:nvSpPr>
        <p:spPr>
          <a:xfrm>
            <a:off x="5173053" y="2998635"/>
            <a:ext cx="1371512" cy="143151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534988"/>
            <a:endParaRPr lang="en-US" sz="1600" dirty="0"/>
          </a:p>
        </p:txBody>
      </p:sp>
      <p:cxnSp>
        <p:nvCxnSpPr>
          <p:cNvPr id="9" name="Straight Connector 8"/>
          <p:cNvCxnSpPr>
            <a:endCxn id="10" idx="0"/>
          </p:cNvCxnSpPr>
          <p:nvPr/>
        </p:nvCxnSpPr>
        <p:spPr>
          <a:xfrm flipH="1">
            <a:off x="4638555" y="4148814"/>
            <a:ext cx="1059918" cy="381861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836023" y="4530675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1" name="Oval 10"/>
          <p:cNvSpPr/>
          <p:nvPr/>
        </p:nvSpPr>
        <p:spPr>
          <a:xfrm>
            <a:off x="6243619" y="4534144"/>
            <a:ext cx="1605064" cy="74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Connector 11"/>
          <p:cNvCxnSpPr>
            <a:endCxn id="11" idx="0"/>
          </p:cNvCxnSpPr>
          <p:nvPr/>
        </p:nvCxnSpPr>
        <p:spPr>
          <a:xfrm>
            <a:off x="6129867" y="4051539"/>
            <a:ext cx="916284" cy="482605"/>
          </a:xfrm>
          <a:prstGeom prst="line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1761</TotalTime>
  <Words>207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Cambria</vt:lpstr>
      <vt:lpstr>Franklin Gothic Book</vt:lpstr>
      <vt:lpstr>Crop</vt:lpstr>
      <vt:lpstr>ՏՎՅԱԼՆԵՐԻ ՀԵՆՔԵՐ</vt:lpstr>
      <vt:lpstr>E/R մոդել: Կապեր և դերեր</vt:lpstr>
      <vt:lpstr>E/R մոդել: Կապեր և դերեր</vt:lpstr>
      <vt:lpstr>E/R մոդել: Կապերի ատրիբուտներ</vt:lpstr>
      <vt:lpstr>E/R մոդել: Կապերի ատրիբուտներ</vt:lpstr>
      <vt:lpstr>E/R մոդել: Կապերի ատրիբուտներ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ՏՎՅԱԼՆԵՐԻ ՀԵՆՔԵՐ</dc:title>
  <dc:creator>Բուդաղյան Լուսինե Էդգարի</dc:creator>
  <cp:lastModifiedBy>Բուդաղյան Լուսինե Էդգարի</cp:lastModifiedBy>
  <cp:revision>46</cp:revision>
  <dcterms:created xsi:type="dcterms:W3CDTF">2020-09-08T11:14:26Z</dcterms:created>
  <dcterms:modified xsi:type="dcterms:W3CDTF">2023-02-18T05:53:55Z</dcterms:modified>
</cp:coreProperties>
</file>