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73" r:id="rId3"/>
    <p:sldId id="275" r:id="rId4"/>
    <p:sldId id="276" r:id="rId5"/>
    <p:sldId id="265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65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48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1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5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2F7-6EA9-46E4-8B43-42565D9B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/>
              <a:t>ՏՎՅԱԼՆԵՐԻ ՀԵՆՔԵՐ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66F98-F235-46C8-98D0-A02FC3C1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y-AM" dirty="0"/>
              <a:t>Դասախոսություններ</a:t>
            </a:r>
          </a:p>
          <a:p>
            <a:r>
              <a:rPr lang="hy-AM" dirty="0"/>
              <a:t>Թեմա՝ - </a:t>
            </a:r>
            <a:r>
              <a:rPr lang="en-US" dirty="0" smtClean="0"/>
              <a:t>E/R </a:t>
            </a:r>
            <a:r>
              <a:rPr lang="hy-AM" dirty="0" smtClean="0"/>
              <a:t>մոդել: Բանալի: Թույլ էությունների բազմություններ:</a:t>
            </a:r>
            <a:endParaRPr lang="en-US" dirty="0"/>
          </a:p>
        </p:txBody>
      </p:sp>
      <p:sp>
        <p:nvSpPr>
          <p:cNvPr id="5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395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Թույլ էությունների բազմություն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dirty="0"/>
              <a:t>Weak Entity </a:t>
            </a:r>
            <a:r>
              <a:rPr lang="en-US" sz="2400" dirty="0" smtClean="0"/>
              <a:t>Sets</a:t>
            </a:r>
            <a:r>
              <a:rPr lang="hy-AM" sz="2400" dirty="0" smtClean="0"/>
              <a:t> / </a:t>
            </a:r>
            <a:r>
              <a:rPr lang="ru-RU" sz="2400" dirty="0" smtClean="0"/>
              <a:t>Слабые множества сущностей</a:t>
            </a:r>
            <a:endParaRPr lang="hy-AM" sz="2400" dirty="0" smtClean="0"/>
          </a:p>
          <a:p>
            <a:endParaRPr lang="hy-AM" sz="2400" dirty="0"/>
          </a:p>
          <a:p>
            <a:r>
              <a:rPr lang="hy-AM" sz="2400" dirty="0" smtClean="0"/>
              <a:t>Էությունների բազմությունը, որի ատրիբուտների բազմության մեջ հնարավոր չէ առանձնացնել բանալի, կոչվում է </a:t>
            </a:r>
            <a:r>
              <a:rPr lang="hy-AM" sz="2400" b="1" dirty="0" smtClean="0"/>
              <a:t>թույլ էությունների բազմություն</a:t>
            </a:r>
            <a:r>
              <a:rPr lang="hy-AM" sz="2400" dirty="0" smtClean="0"/>
              <a:t>:</a:t>
            </a:r>
          </a:p>
          <a:p>
            <a:endParaRPr lang="en-US" sz="2400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42922" y="3307065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Faculty</a:t>
            </a:r>
            <a:endParaRPr lang="en-US" dirty="0"/>
          </a:p>
        </p:txBody>
      </p:sp>
      <p:cxnSp>
        <p:nvCxnSpPr>
          <p:cNvPr id="56" name="Straight Connector 55"/>
          <p:cNvCxnSpPr>
            <a:stCxn id="57" idx="1"/>
            <a:endCxn id="55" idx="3"/>
          </p:cNvCxnSpPr>
          <p:nvPr/>
        </p:nvCxnSpPr>
        <p:spPr>
          <a:xfrm flipH="1">
            <a:off x="3238259" y="3688990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692747" y="3295019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58" name="Diamond 57"/>
          <p:cNvSpPr/>
          <p:nvPr/>
        </p:nvSpPr>
        <p:spPr>
          <a:xfrm>
            <a:off x="5612336" y="3156078"/>
            <a:ext cx="854539" cy="11166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8725575" y="4706624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934209" y="4706624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Name</a:t>
            </a:r>
            <a:endParaRPr lang="en-US" u="sng" dirty="0"/>
          </a:p>
        </p:txBody>
      </p:sp>
      <p:sp>
        <p:nvSpPr>
          <p:cNvPr id="61" name="Oval 60"/>
          <p:cNvSpPr/>
          <p:nvPr/>
        </p:nvSpPr>
        <p:spPr>
          <a:xfrm>
            <a:off x="2858182" y="4688848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2" name="Straight Connector 61"/>
          <p:cNvCxnSpPr>
            <a:stCxn id="60" idx="0"/>
            <a:endCxn id="55" idx="2"/>
          </p:cNvCxnSpPr>
          <p:nvPr/>
        </p:nvCxnSpPr>
        <p:spPr>
          <a:xfrm flipV="1">
            <a:off x="1699049" y="4095006"/>
            <a:ext cx="741542" cy="61161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0"/>
            <a:endCxn id="55" idx="2"/>
          </p:cNvCxnSpPr>
          <p:nvPr/>
        </p:nvCxnSpPr>
        <p:spPr>
          <a:xfrm flipH="1" flipV="1">
            <a:off x="2440591" y="4095006"/>
            <a:ext cx="1182431" cy="59384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7" idx="2"/>
          </p:cNvCxnSpPr>
          <p:nvPr/>
        </p:nvCxnSpPr>
        <p:spPr>
          <a:xfrm flipV="1">
            <a:off x="9490415" y="4082960"/>
            <a:ext cx="1" cy="62366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Թույլ էությունների բազմություն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hy-AM" sz="2400" dirty="0" smtClean="0"/>
              <a:t>Էությունների բազմությունը, որի ատրիբուտների բազմության մեջ հնարավոր չէ առանձնացնել բանալի, կոչվում է </a:t>
            </a:r>
            <a:r>
              <a:rPr lang="hy-AM" sz="2400" b="1" dirty="0" smtClean="0"/>
              <a:t>թույլ էությունների բազմություն</a:t>
            </a:r>
            <a:r>
              <a:rPr lang="hy-AM" sz="2400" dirty="0" smtClean="0"/>
              <a:t>:</a:t>
            </a:r>
          </a:p>
          <a:p>
            <a:r>
              <a:rPr lang="hy-AM" sz="2400" dirty="0" smtClean="0"/>
              <a:t>Շատը մեկին տիպի այն կապերը, որոնք կապում էն թույլ էությունների բազմությունը այն էությունների բազմությունների հետ, որոնց բանալիական ատրիբուները անհրաժեշտ են թույլ էությունների բազմության բանալին որոշելու համար, կոչվում են </a:t>
            </a:r>
            <a:r>
              <a:rPr lang="hy-AM" sz="2400" b="1" dirty="0" smtClean="0"/>
              <a:t>աջակցող կապեր / </a:t>
            </a:r>
            <a:r>
              <a:rPr lang="en-US" sz="2400" dirty="0"/>
              <a:t>supporting relationships </a:t>
            </a:r>
            <a:r>
              <a:rPr lang="hy-AM" sz="2400" dirty="0" smtClean="0"/>
              <a:t>/ </a:t>
            </a:r>
            <a:r>
              <a:rPr lang="ru-RU" sz="2400" dirty="0" smtClean="0"/>
              <a:t>поддерживающие связи</a:t>
            </a:r>
            <a:r>
              <a:rPr lang="hy-AM" sz="2400" dirty="0" smtClean="0"/>
              <a:t>:</a:t>
            </a:r>
            <a:endParaRPr lang="en-US" sz="2400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5822" y="3983340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Faculty</a:t>
            </a:r>
            <a:endParaRPr lang="en-US" dirty="0"/>
          </a:p>
        </p:txBody>
      </p:sp>
      <p:cxnSp>
        <p:nvCxnSpPr>
          <p:cNvPr id="56" name="Straight Connector 55"/>
          <p:cNvCxnSpPr>
            <a:stCxn id="57" idx="1"/>
            <a:endCxn id="55" idx="3"/>
          </p:cNvCxnSpPr>
          <p:nvPr/>
        </p:nvCxnSpPr>
        <p:spPr>
          <a:xfrm flipH="1">
            <a:off x="3581159" y="4365265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035647" y="3971294"/>
            <a:ext cx="1595337" cy="787941"/>
          </a:xfrm>
          <a:prstGeom prst="rect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58" name="Diamond 57"/>
          <p:cNvSpPr/>
          <p:nvPr/>
        </p:nvSpPr>
        <p:spPr>
          <a:xfrm>
            <a:off x="5955236" y="3832353"/>
            <a:ext cx="854539" cy="1116626"/>
          </a:xfrm>
          <a:prstGeom prst="diamond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9068475" y="5382899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Number</a:t>
            </a:r>
            <a:endParaRPr lang="en-US" u="sng" dirty="0"/>
          </a:p>
        </p:txBody>
      </p:sp>
      <p:sp>
        <p:nvSpPr>
          <p:cNvPr id="60" name="Oval 59"/>
          <p:cNvSpPr/>
          <p:nvPr/>
        </p:nvSpPr>
        <p:spPr>
          <a:xfrm>
            <a:off x="1277109" y="5382899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Name</a:t>
            </a:r>
            <a:endParaRPr lang="en-US" u="sng" dirty="0"/>
          </a:p>
        </p:txBody>
      </p:sp>
      <p:sp>
        <p:nvSpPr>
          <p:cNvPr id="61" name="Oval 60"/>
          <p:cNvSpPr/>
          <p:nvPr/>
        </p:nvSpPr>
        <p:spPr>
          <a:xfrm>
            <a:off x="3201082" y="5365123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2" name="Straight Connector 61"/>
          <p:cNvCxnSpPr>
            <a:stCxn id="60" idx="0"/>
            <a:endCxn id="55" idx="2"/>
          </p:cNvCxnSpPr>
          <p:nvPr/>
        </p:nvCxnSpPr>
        <p:spPr>
          <a:xfrm flipV="1">
            <a:off x="2041949" y="4771281"/>
            <a:ext cx="741542" cy="61161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0"/>
            <a:endCxn id="55" idx="2"/>
          </p:cNvCxnSpPr>
          <p:nvPr/>
        </p:nvCxnSpPr>
        <p:spPr>
          <a:xfrm flipH="1" flipV="1">
            <a:off x="2783491" y="4771281"/>
            <a:ext cx="1182431" cy="59384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7" idx="2"/>
          </p:cNvCxnSpPr>
          <p:nvPr/>
        </p:nvCxnSpPr>
        <p:spPr>
          <a:xfrm flipV="1">
            <a:off x="9833315" y="4759235"/>
            <a:ext cx="1" cy="62366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Թույլ էությունների բազմության բանալին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23975"/>
            <a:ext cx="11334205" cy="5232469"/>
          </a:xfrm>
        </p:spPr>
        <p:txBody>
          <a:bodyPr>
            <a:normAutofit/>
          </a:bodyPr>
          <a:lstStyle/>
          <a:p>
            <a:r>
              <a:rPr lang="hy-AM" sz="2400" dirty="0" smtClean="0"/>
              <a:t>Թույլ էությունների բազմության բանալին իրենից ներկայացնում է սեփական ատրիբուտների որևէ ենթաբազմություն /հնարավոր է նաև դատարկ/ միավորած իրեն աջակցող կապերով կապված էությունների բազմությունների բանալիական բոլոր ատրիբուտները:</a:t>
            </a:r>
            <a:endParaRPr lang="en-US" sz="2400" dirty="0" smtClean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5822" y="3249915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Genus</a:t>
            </a:r>
            <a:endParaRPr lang="en-US" dirty="0"/>
          </a:p>
        </p:txBody>
      </p:sp>
      <p:cxnSp>
        <p:nvCxnSpPr>
          <p:cNvPr id="56" name="Straight Connector 55"/>
          <p:cNvCxnSpPr>
            <a:stCxn id="57" idx="1"/>
            <a:endCxn id="55" idx="3"/>
          </p:cNvCxnSpPr>
          <p:nvPr/>
        </p:nvCxnSpPr>
        <p:spPr>
          <a:xfrm flipH="1">
            <a:off x="3581159" y="3631840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035647" y="3237869"/>
            <a:ext cx="1595337" cy="787941"/>
          </a:xfrm>
          <a:prstGeom prst="rect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Species</a:t>
            </a:r>
            <a:endParaRPr lang="en-US" dirty="0"/>
          </a:p>
        </p:txBody>
      </p:sp>
      <p:sp>
        <p:nvSpPr>
          <p:cNvPr id="58" name="Diamond 57"/>
          <p:cNvSpPr/>
          <p:nvPr/>
        </p:nvSpPr>
        <p:spPr>
          <a:xfrm>
            <a:off x="5955236" y="3098928"/>
            <a:ext cx="1615191" cy="1116626"/>
          </a:xfrm>
          <a:prstGeom prst="diamond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 smtClean="0"/>
              <a:t>Belongs to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9068475" y="4649474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Name</a:t>
            </a:r>
            <a:endParaRPr lang="en-US" u="sng" dirty="0"/>
          </a:p>
        </p:txBody>
      </p:sp>
      <p:sp>
        <p:nvSpPr>
          <p:cNvPr id="60" name="Oval 59"/>
          <p:cNvSpPr/>
          <p:nvPr/>
        </p:nvSpPr>
        <p:spPr>
          <a:xfrm>
            <a:off x="2018650" y="4649474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Name</a:t>
            </a:r>
            <a:endParaRPr lang="en-US" u="sng" dirty="0"/>
          </a:p>
        </p:txBody>
      </p:sp>
      <p:cxnSp>
        <p:nvCxnSpPr>
          <p:cNvPr id="62" name="Straight Connector 61"/>
          <p:cNvCxnSpPr>
            <a:stCxn id="60" idx="0"/>
            <a:endCxn id="55" idx="2"/>
          </p:cNvCxnSpPr>
          <p:nvPr/>
        </p:nvCxnSpPr>
        <p:spPr>
          <a:xfrm flipV="1">
            <a:off x="2783490" y="4037856"/>
            <a:ext cx="1" cy="61161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7" idx="2"/>
          </p:cNvCxnSpPr>
          <p:nvPr/>
        </p:nvCxnSpPr>
        <p:spPr>
          <a:xfrm flipV="1">
            <a:off x="9833315" y="4025810"/>
            <a:ext cx="1" cy="62366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43025"/>
            <a:ext cx="11334205" cy="5213419"/>
          </a:xfrm>
        </p:spPr>
        <p:txBody>
          <a:bodyPr>
            <a:noAutofit/>
          </a:bodyPr>
          <a:lstStyle/>
          <a:p>
            <a:r>
              <a:rPr lang="hy-AM" sz="2400" dirty="0" smtClean="0"/>
              <a:t>ՏՀՂՀ, որի վրա պետք է իրականացվի տվյալների հենքը, թույլ չի տալիս օգտագործել բազմակողմ կապեր</a:t>
            </a:r>
          </a:p>
          <a:p>
            <a:pPr lvl="1"/>
            <a:r>
              <a:rPr lang="hy-AM" sz="2400" dirty="0" smtClean="0"/>
              <a:t>Օբյեկտային մոդել</a:t>
            </a:r>
          </a:p>
          <a:p>
            <a:pPr lvl="1"/>
            <a:r>
              <a:rPr lang="hy-AM" sz="2400" dirty="0" smtClean="0"/>
              <a:t>Օբյեկտառելացիոն մոդել</a:t>
            </a:r>
          </a:p>
          <a:p>
            <a:r>
              <a:rPr lang="hy-AM" sz="2400" dirty="0" smtClean="0"/>
              <a:t>Կապի ատրիբուտների քանակը ոչ խելամիք քանակի մեծ է /3-4 ից շատ/: Վերանայվում է կապի ինֆորմացիայի բնույթը:</a:t>
            </a:r>
          </a:p>
          <a:p>
            <a:pPr lvl="1"/>
            <a:r>
              <a:rPr lang="hy-AM" sz="2400" dirty="0" smtClean="0"/>
              <a:t>Պայմանագրի մասին բավականին մեծ ինֆորմացիա է պետք պահել: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Բազմակողմ կապերի ձևափոխությունը բինար կապերի</a:t>
            </a:r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781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43025"/>
            <a:ext cx="11334205" cy="5213419"/>
          </a:xfrm>
        </p:spPr>
        <p:txBody>
          <a:bodyPr>
            <a:noAutofit/>
          </a:bodyPr>
          <a:lstStyle/>
          <a:p>
            <a:pPr lvl="1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Բազմակողմ կապերի ձևափոխությունը բինար կապերի</a:t>
            </a:r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35674" y="1853170"/>
            <a:ext cx="10391586" cy="4645033"/>
            <a:chOff x="1057464" y="1202254"/>
            <a:chExt cx="10959816" cy="5271579"/>
          </a:xfrm>
        </p:grpSpPr>
        <p:cxnSp>
          <p:nvCxnSpPr>
            <p:cNvPr id="42" name="Straight Connector 41"/>
            <p:cNvCxnSpPr>
              <a:endCxn id="67" idx="3"/>
            </p:cNvCxnSpPr>
            <p:nvPr/>
          </p:nvCxnSpPr>
          <p:spPr>
            <a:xfrm flipH="1">
              <a:off x="7360725" y="2535091"/>
              <a:ext cx="648758" cy="107309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3" idx="4"/>
            </p:cNvCxnSpPr>
            <p:nvPr/>
          </p:nvCxnSpPr>
          <p:spPr>
            <a:xfrm>
              <a:off x="7869559" y="1973969"/>
              <a:ext cx="937593" cy="16715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64" idx="4"/>
            </p:cNvCxnSpPr>
            <p:nvPr/>
          </p:nvCxnSpPr>
          <p:spPr>
            <a:xfrm flipV="1">
              <a:off x="8807152" y="1951284"/>
              <a:ext cx="1103160" cy="18983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65" idx="2"/>
            </p:cNvCxnSpPr>
            <p:nvPr/>
          </p:nvCxnSpPr>
          <p:spPr>
            <a:xfrm flipV="1">
              <a:off x="9604820" y="2122294"/>
              <a:ext cx="807396" cy="41279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66" idx="2"/>
            </p:cNvCxnSpPr>
            <p:nvPr/>
          </p:nvCxnSpPr>
          <p:spPr>
            <a:xfrm>
              <a:off x="8807152" y="2929061"/>
              <a:ext cx="1516393" cy="41081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5" idx="1"/>
              <a:endCxn id="60" idx="0"/>
            </p:cNvCxnSpPr>
            <p:nvPr/>
          </p:nvCxnSpPr>
          <p:spPr>
            <a:xfrm flipH="1">
              <a:off x="4723221" y="5342942"/>
              <a:ext cx="1059918" cy="38186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61" idx="0"/>
              <a:endCxn id="55" idx="3"/>
            </p:cNvCxnSpPr>
            <p:nvPr/>
          </p:nvCxnSpPr>
          <p:spPr>
            <a:xfrm flipH="1" flipV="1">
              <a:off x="7378476" y="5342942"/>
              <a:ext cx="1177724" cy="38186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9" idx="6"/>
              <a:endCxn id="56" idx="2"/>
            </p:cNvCxnSpPr>
            <p:nvPr/>
          </p:nvCxnSpPr>
          <p:spPr>
            <a:xfrm flipV="1">
              <a:off x="2662528" y="2929062"/>
              <a:ext cx="1609968" cy="410814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6" idx="1"/>
              <a:endCxn id="57" idx="6"/>
            </p:cNvCxnSpPr>
            <p:nvPr/>
          </p:nvCxnSpPr>
          <p:spPr>
            <a:xfrm flipH="1" flipV="1">
              <a:off x="2662528" y="2122294"/>
              <a:ext cx="812299" cy="41279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6" idx="0"/>
              <a:endCxn id="58" idx="4"/>
            </p:cNvCxnSpPr>
            <p:nvPr/>
          </p:nvCxnSpPr>
          <p:spPr>
            <a:xfrm flipH="1" flipV="1">
              <a:off x="3292870" y="1951284"/>
              <a:ext cx="979626" cy="18983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0"/>
              <a:endCxn id="62" idx="4"/>
            </p:cNvCxnSpPr>
            <p:nvPr/>
          </p:nvCxnSpPr>
          <p:spPr>
            <a:xfrm flipV="1">
              <a:off x="4272496" y="1951284"/>
              <a:ext cx="901450" cy="18983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783139" y="4948971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Studios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74827" y="2141121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Movies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057464" y="174777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Length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490338" y="1202254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Title</a:t>
              </a:r>
              <a:endParaRPr lang="en-US" u="sng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057464" y="296536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Color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920689" y="5724803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Name</a:t>
              </a:r>
              <a:endParaRPr lang="en-US" u="sng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7753668" y="5724803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4371414" y="1202254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Year</a:t>
              </a:r>
              <a:endParaRPr lang="en-US" u="sng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7067027" y="122493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Name</a:t>
              </a:r>
              <a:endParaRPr lang="en-US" u="sng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9107780" y="1202254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Birthdate</a:t>
              </a:r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0412216" y="174777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Gender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0323545" y="296536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67" name="Diamond 66"/>
            <p:cNvSpPr/>
            <p:nvPr/>
          </p:nvSpPr>
          <p:spPr>
            <a:xfrm>
              <a:off x="5800891" y="2965361"/>
              <a:ext cx="1559834" cy="12856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600" dirty="0" smtClean="0"/>
                <a:t>Contract</a:t>
              </a:r>
              <a:endParaRPr lang="en-US" sz="1600" dirty="0"/>
            </a:p>
          </p:txBody>
        </p:sp>
        <p:cxnSp>
          <p:nvCxnSpPr>
            <p:cNvPr id="68" name="Straight Connector 67"/>
            <p:cNvCxnSpPr>
              <a:stCxn id="56" idx="3"/>
              <a:endCxn id="67" idx="1"/>
            </p:cNvCxnSpPr>
            <p:nvPr/>
          </p:nvCxnSpPr>
          <p:spPr>
            <a:xfrm>
              <a:off x="5070164" y="2535091"/>
              <a:ext cx="730727" cy="107309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 rot="13287955">
              <a:off x="5821506" y="3439918"/>
              <a:ext cx="1641502" cy="1756047"/>
            </a:xfrm>
            <a:prstGeom prst="arc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y-AM" dirty="0" smtClean="0"/>
                <a:t> </a:t>
              </a:r>
              <a:endParaRPr lang="en-US" dirty="0"/>
            </a:p>
          </p:txBody>
        </p:sp>
        <p:sp>
          <p:nvSpPr>
            <p:cNvPr id="70" name="Arc 69"/>
            <p:cNvSpPr/>
            <p:nvPr/>
          </p:nvSpPr>
          <p:spPr>
            <a:xfrm rot="8312045" flipH="1">
              <a:off x="5756628" y="3429355"/>
              <a:ext cx="1641502" cy="1756047"/>
            </a:xfrm>
            <a:prstGeom prst="arc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y-AM" dirty="0" smtClean="0"/>
                <a:t> 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0090" y="4188368"/>
              <a:ext cx="1489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Studio of star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86401" y="4179046"/>
              <a:ext cx="1813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Producing studio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778276" y="1820994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Salary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73" idx="4"/>
              <a:endCxn id="67" idx="0"/>
            </p:cNvCxnSpPr>
            <p:nvPr/>
          </p:nvCxnSpPr>
          <p:spPr>
            <a:xfrm flipH="1">
              <a:off x="6580808" y="2570024"/>
              <a:ext cx="1" cy="39533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022370" y="2168271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Stars</a:t>
              </a:r>
              <a:endParaRPr lang="en-US" dirty="0"/>
            </a:p>
          </p:txBody>
        </p:sp>
      </p:grpSp>
      <p:sp>
        <p:nvSpPr>
          <p:cNvPr id="39" name="Oval 38"/>
          <p:cNvSpPr/>
          <p:nvPr/>
        </p:nvSpPr>
        <p:spPr>
          <a:xfrm>
            <a:off x="8273831" y="3938542"/>
            <a:ext cx="1521847" cy="66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2"/>
            <a:endCxn id="67" idx="3"/>
          </p:cNvCxnSpPr>
          <p:nvPr/>
        </p:nvCxnSpPr>
        <p:spPr>
          <a:xfrm flipH="1" flipV="1">
            <a:off x="7012132" y="3973149"/>
            <a:ext cx="1261699" cy="29539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076289" y="3996766"/>
            <a:ext cx="1521847" cy="66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46" name="Straight Connector 45"/>
          <p:cNvCxnSpPr>
            <a:stCxn id="43" idx="6"/>
            <a:endCxn id="67" idx="1"/>
          </p:cNvCxnSpPr>
          <p:nvPr/>
        </p:nvCxnSpPr>
        <p:spPr>
          <a:xfrm flipV="1">
            <a:off x="4598136" y="3973149"/>
            <a:ext cx="935034" cy="35362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43025"/>
            <a:ext cx="11334205" cy="5213419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hy-AM" sz="2400" dirty="0" smtClean="0"/>
              <a:t>Ի՞նչը կորցրինք</a:t>
            </a:r>
          </a:p>
          <a:p>
            <a:r>
              <a:rPr lang="hy-AM" sz="2400" dirty="0" smtClean="0"/>
              <a:t>Ի՞նչ պետք է անենք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Բազմակողմ կապերի ձևափոխությունը բինար կապերի</a:t>
            </a:r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4676" y="1420719"/>
            <a:ext cx="11238765" cy="5058029"/>
            <a:chOff x="1057464" y="733552"/>
            <a:chExt cx="11574353" cy="5740281"/>
          </a:xfrm>
        </p:grpSpPr>
        <p:cxnSp>
          <p:nvCxnSpPr>
            <p:cNvPr id="42" name="Straight Connector 41"/>
            <p:cNvCxnSpPr>
              <a:stCxn id="83" idx="1"/>
            </p:cNvCxnSpPr>
            <p:nvPr/>
          </p:nvCxnSpPr>
          <p:spPr>
            <a:xfrm flipH="1">
              <a:off x="7291916" y="2562242"/>
              <a:ext cx="1885726" cy="86052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3" idx="4"/>
              <a:endCxn id="83" idx="0"/>
            </p:cNvCxnSpPr>
            <p:nvPr/>
          </p:nvCxnSpPr>
          <p:spPr>
            <a:xfrm>
              <a:off x="9528114" y="1496483"/>
              <a:ext cx="447199" cy="67178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83" idx="0"/>
              <a:endCxn id="64" idx="4"/>
            </p:cNvCxnSpPr>
            <p:nvPr/>
          </p:nvCxnSpPr>
          <p:spPr>
            <a:xfrm flipV="1">
              <a:off x="9975311" y="1807234"/>
              <a:ext cx="1218743" cy="36103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65" idx="2"/>
            </p:cNvCxnSpPr>
            <p:nvPr/>
          </p:nvCxnSpPr>
          <p:spPr>
            <a:xfrm flipV="1">
              <a:off x="10330645" y="2467553"/>
              <a:ext cx="696109" cy="8499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3" idx="2"/>
              <a:endCxn id="66" idx="2"/>
            </p:cNvCxnSpPr>
            <p:nvPr/>
          </p:nvCxnSpPr>
          <p:spPr>
            <a:xfrm>
              <a:off x="9975313" y="2956213"/>
              <a:ext cx="1051443" cy="383664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5" idx="1"/>
              <a:endCxn id="60" idx="6"/>
            </p:cNvCxnSpPr>
            <p:nvPr/>
          </p:nvCxnSpPr>
          <p:spPr>
            <a:xfrm flipH="1">
              <a:off x="5525753" y="5732094"/>
              <a:ext cx="659572" cy="36722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61" idx="2"/>
              <a:endCxn id="55" idx="3"/>
            </p:cNvCxnSpPr>
            <p:nvPr/>
          </p:nvCxnSpPr>
          <p:spPr>
            <a:xfrm flipH="1" flipV="1">
              <a:off x="7780662" y="5732094"/>
              <a:ext cx="643500" cy="349162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9" idx="6"/>
              <a:endCxn id="56" idx="2"/>
            </p:cNvCxnSpPr>
            <p:nvPr/>
          </p:nvCxnSpPr>
          <p:spPr>
            <a:xfrm flipV="1">
              <a:off x="2662528" y="2929063"/>
              <a:ext cx="1188042" cy="410814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6" idx="1"/>
              <a:endCxn id="57" idx="6"/>
            </p:cNvCxnSpPr>
            <p:nvPr/>
          </p:nvCxnSpPr>
          <p:spPr>
            <a:xfrm flipH="1">
              <a:off x="2662528" y="2535092"/>
              <a:ext cx="390374" cy="769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6" idx="0"/>
              <a:endCxn id="58" idx="4"/>
            </p:cNvCxnSpPr>
            <p:nvPr/>
          </p:nvCxnSpPr>
          <p:spPr>
            <a:xfrm flipH="1" flipV="1">
              <a:off x="2548468" y="1868540"/>
              <a:ext cx="1302103" cy="27258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0"/>
              <a:endCxn id="62" idx="4"/>
            </p:cNvCxnSpPr>
            <p:nvPr/>
          </p:nvCxnSpPr>
          <p:spPr>
            <a:xfrm flipV="1">
              <a:off x="3850570" y="1482582"/>
              <a:ext cx="417062" cy="658540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185325" y="5338123"/>
              <a:ext cx="1595337" cy="787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Studios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52902" y="2141121"/>
              <a:ext cx="1595337" cy="787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Movies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057464" y="216827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Length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1745935" y="1119510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Title</a:t>
              </a:r>
              <a:endParaRPr lang="en-US" u="sng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057464" y="296536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Color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920689" y="5724803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Name</a:t>
              </a:r>
              <a:endParaRPr lang="en-US" u="sng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8424162" y="5706740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3465100" y="733552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Year</a:t>
              </a:r>
              <a:endParaRPr lang="en-US" u="sng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8725580" y="747453"/>
              <a:ext cx="1605063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Name</a:t>
              </a:r>
              <a:endParaRPr lang="en-US" u="sng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10330643" y="1058204"/>
              <a:ext cx="1726820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Birthdate</a:t>
              </a:r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1026754" y="2093037"/>
              <a:ext cx="1605063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Gender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1026750" y="2965361"/>
              <a:ext cx="1605063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68" name="Straight Connector 67"/>
            <p:cNvCxnSpPr>
              <a:stCxn id="56" idx="3"/>
            </p:cNvCxnSpPr>
            <p:nvPr/>
          </p:nvCxnSpPr>
          <p:spPr>
            <a:xfrm>
              <a:off x="4648239" y="2535092"/>
              <a:ext cx="1662327" cy="83840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6103247" y="75953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Salary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73" idx="4"/>
              <a:endCxn id="41" idx="0"/>
            </p:cNvCxnSpPr>
            <p:nvPr/>
          </p:nvCxnSpPr>
          <p:spPr>
            <a:xfrm>
              <a:off x="6905780" y="1508560"/>
              <a:ext cx="2530" cy="166749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9177642" y="2168271"/>
              <a:ext cx="1595337" cy="787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Stars</a:t>
              </a:r>
              <a:endParaRPr lang="en-US" dirty="0"/>
            </a:p>
          </p:txBody>
        </p:sp>
      </p:grpSp>
      <p:sp>
        <p:nvSpPr>
          <p:cNvPr id="38" name="Diamond 37"/>
          <p:cNvSpPr/>
          <p:nvPr/>
        </p:nvSpPr>
        <p:spPr>
          <a:xfrm>
            <a:off x="7156001" y="4169174"/>
            <a:ext cx="1756665" cy="961471"/>
          </a:xfrm>
          <a:prstGeom prst="diamond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Producing </a:t>
            </a:r>
            <a:r>
              <a:rPr lang="en-US" sz="1600" dirty="0" smtClean="0"/>
              <a:t>studio</a:t>
            </a:r>
            <a:endParaRPr lang="en-US" sz="1600" dirty="0"/>
          </a:p>
        </p:txBody>
      </p:sp>
      <p:sp>
        <p:nvSpPr>
          <p:cNvPr id="39" name="Diamond 38"/>
          <p:cNvSpPr/>
          <p:nvPr/>
        </p:nvSpPr>
        <p:spPr>
          <a:xfrm>
            <a:off x="4231469" y="4066066"/>
            <a:ext cx="1732726" cy="1055370"/>
          </a:xfrm>
          <a:prstGeom prst="diamond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Studio of </a:t>
            </a:r>
            <a:r>
              <a:rPr lang="en-US" sz="1600" dirty="0" smtClean="0"/>
              <a:t>star</a:t>
            </a:r>
            <a:endParaRPr lang="en-US" sz="1600" dirty="0"/>
          </a:p>
        </p:txBody>
      </p:sp>
      <p:sp>
        <p:nvSpPr>
          <p:cNvPr id="40" name="Diamond 39"/>
          <p:cNvSpPr/>
          <p:nvPr/>
        </p:nvSpPr>
        <p:spPr>
          <a:xfrm>
            <a:off x="7647370" y="2998684"/>
            <a:ext cx="711379" cy="710780"/>
          </a:xfrm>
          <a:prstGeom prst="diamond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5751341" y="3572923"/>
            <a:ext cx="1549081" cy="676823"/>
          </a:xfrm>
          <a:prstGeom prst="rect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75" name="Diamond 74"/>
          <p:cNvSpPr/>
          <p:nvPr/>
        </p:nvSpPr>
        <p:spPr>
          <a:xfrm>
            <a:off x="4761294" y="3008140"/>
            <a:ext cx="711379" cy="710780"/>
          </a:xfrm>
          <a:prstGeom prst="diamond">
            <a:avLst/>
          </a:prstGeom>
          <a:ln w="889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 smtClean="0"/>
              <a:t>R</a:t>
            </a:r>
            <a:endParaRPr lang="en-US" sz="1600" dirty="0"/>
          </a:p>
        </p:txBody>
      </p:sp>
      <p:cxnSp>
        <p:nvCxnSpPr>
          <p:cNvPr id="76" name="Straight Connector 75"/>
          <p:cNvCxnSpPr>
            <a:stCxn id="39" idx="0"/>
            <a:endCxn id="41" idx="1"/>
          </p:cNvCxnSpPr>
          <p:nvPr/>
        </p:nvCxnSpPr>
        <p:spPr>
          <a:xfrm flipV="1">
            <a:off x="5097832" y="3911335"/>
            <a:ext cx="653509" cy="15473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9" idx="2"/>
            <a:endCxn id="55" idx="0"/>
          </p:cNvCxnSpPr>
          <p:nvPr/>
        </p:nvCxnSpPr>
        <p:spPr>
          <a:xfrm>
            <a:off x="5097832" y="5121436"/>
            <a:ext cx="1500568" cy="35658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8" idx="0"/>
            <a:endCxn id="41" idx="3"/>
          </p:cNvCxnSpPr>
          <p:nvPr/>
        </p:nvCxnSpPr>
        <p:spPr>
          <a:xfrm flipH="1" flipV="1">
            <a:off x="7300422" y="3911335"/>
            <a:ext cx="733912" cy="25783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5" idx="0"/>
            <a:endCxn id="38" idx="2"/>
          </p:cNvCxnSpPr>
          <p:nvPr/>
        </p:nvCxnSpPr>
        <p:spPr>
          <a:xfrm flipV="1">
            <a:off x="6598400" y="5130645"/>
            <a:ext cx="1435934" cy="34737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1674</TotalTime>
  <Words>385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Cambria</vt:lpstr>
      <vt:lpstr>Franklin Gothic Book</vt:lpstr>
      <vt:lpstr>Crop</vt:lpstr>
      <vt:lpstr>ՏՎՅԱԼՆԵՐԻ ՀԵՆՔԵՐ</vt:lpstr>
      <vt:lpstr>E/R մոդել: Թույլ էությունների բազմություն</vt:lpstr>
      <vt:lpstr>E/R մոդել: Թույլ էությունների բազմություն</vt:lpstr>
      <vt:lpstr>E/R մոդել: Թույլ էությունների բազմության բանալին</vt:lpstr>
      <vt:lpstr>E/R մոդել: Բազմակողմ կապերի ձևափոխությունը բինար կապերի</vt:lpstr>
      <vt:lpstr>E/R մոդել: Բազմակողմ կապերի ձևափոխությունը բինար կապերի</vt:lpstr>
      <vt:lpstr>E/R մոդել: Բազմակողմ կապերի ձևափոխությունը բինար կապերի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ՏՎՅԱԼՆԵՐԻ ՀԵՆՔԵՐ</dc:title>
  <dc:creator>Բուդաղյան Լուսինե Էդգարի</dc:creator>
  <cp:lastModifiedBy>Բուդաղյան Լուսինե Էդգարի</cp:lastModifiedBy>
  <cp:revision>50</cp:revision>
  <dcterms:created xsi:type="dcterms:W3CDTF">2020-09-08T11:14:26Z</dcterms:created>
  <dcterms:modified xsi:type="dcterms:W3CDTF">2023-02-18T06:07:42Z</dcterms:modified>
</cp:coreProperties>
</file>