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85" r:id="rId3"/>
    <p:sldId id="292" r:id="rId4"/>
    <p:sldId id="295" r:id="rId5"/>
    <p:sldId id="297" r:id="rId6"/>
    <p:sldId id="298" r:id="rId7"/>
    <p:sldId id="323" r:id="rId8"/>
    <p:sldId id="301" r:id="rId9"/>
    <p:sldId id="320" r:id="rId10"/>
    <p:sldId id="321" r:id="rId11"/>
    <p:sldId id="3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2" d="100"/>
        <a:sy n="172" d="100"/>
      </p:scale>
      <p:origin x="0" y="-7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65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4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1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04/03/2021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5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2F7-6EA9-46E4-8B43-42565D9B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ՏՎՅԱԼՆԵՐԻ ՀԵՆՔԵՐ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66F98-F235-46C8-98D0-A02FC3C1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y-AM" dirty="0"/>
              <a:t>Դասախոսություններ</a:t>
            </a:r>
          </a:p>
          <a:p>
            <a:r>
              <a:rPr lang="hy-AM" dirty="0"/>
              <a:t>Թեմա՝ - </a:t>
            </a:r>
            <a:r>
              <a:rPr lang="en-US" dirty="0"/>
              <a:t>E/R </a:t>
            </a:r>
            <a:r>
              <a:rPr lang="hy-AM" dirty="0"/>
              <a:t>մոդել: Անցում </a:t>
            </a:r>
            <a:r>
              <a:rPr lang="en-US" dirty="0"/>
              <a:t>E/R</a:t>
            </a:r>
            <a:r>
              <a:rPr lang="hy-AM" dirty="0"/>
              <a:t> մոդելից ռելացիոն մոդելի:</a:t>
            </a:r>
            <a:endParaRPr lang="en-US" dirty="0"/>
          </a:p>
        </p:txBody>
      </p:sp>
      <p:sp>
        <p:nvSpPr>
          <p:cNvPr id="5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3959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Էություն-Կապ</a:t>
            </a:r>
            <a:r>
              <a:rPr lang="hy-AM" b="1" dirty="0"/>
              <a:t> </a:t>
            </a:r>
            <a:r>
              <a:rPr lang="hy-AM" dirty="0"/>
              <a:t>մոտեցում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b="1" dirty="0"/>
              <a:t>Movies(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dirty="0"/>
              <a:t> Length</a:t>
            </a:r>
            <a:r>
              <a:rPr lang="en-US" sz="2400" b="1" dirty="0"/>
              <a:t>,</a:t>
            </a:r>
            <a:r>
              <a:rPr lang="en-US" sz="2400" dirty="0"/>
              <a:t> Color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Murders(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dirty="0"/>
              <a:t> Weapon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Cartoons(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MC(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Stars(</a:t>
            </a:r>
            <a:r>
              <a:rPr lang="en-US" sz="2400" u="sng" dirty="0"/>
              <a:t>Name</a:t>
            </a:r>
            <a:r>
              <a:rPr lang="en-US" sz="2400" b="1" dirty="0"/>
              <a:t>,</a:t>
            </a:r>
            <a:r>
              <a:rPr lang="en-US" sz="2400" dirty="0"/>
              <a:t> Address</a:t>
            </a:r>
            <a:r>
              <a:rPr lang="en-US" sz="2400" b="1" dirty="0"/>
              <a:t>,</a:t>
            </a:r>
            <a:r>
              <a:rPr lang="en-US" sz="2400" dirty="0"/>
              <a:t> Gender</a:t>
            </a:r>
            <a:r>
              <a:rPr lang="en-US" sz="2400" b="1" dirty="0"/>
              <a:t>,</a:t>
            </a:r>
            <a:r>
              <a:rPr lang="en-US" sz="2400" dirty="0"/>
              <a:t> Birthdate</a:t>
            </a:r>
            <a:r>
              <a:rPr lang="en-US" sz="2400" b="1" dirty="0"/>
              <a:t>)</a:t>
            </a:r>
          </a:p>
          <a:p>
            <a:r>
              <a:rPr lang="en-US" sz="2400" b="1" dirty="0" err="1"/>
              <a:t>StarsIn</a:t>
            </a:r>
            <a:r>
              <a:rPr lang="en-US" sz="2400" b="1" dirty="0"/>
              <a:t>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u="sng" dirty="0"/>
              <a:t> Name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Voice(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u="sng" dirty="0"/>
              <a:t> Name</a:t>
            </a:r>
            <a:r>
              <a:rPr lang="en-US" sz="2400" b="1" dirty="0"/>
              <a:t>)</a:t>
            </a:r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5" name="Straight Connector 64"/>
          <p:cNvCxnSpPr>
            <a:stCxn id="25" idx="2"/>
            <a:endCxn id="57" idx="0"/>
          </p:cNvCxnSpPr>
          <p:nvPr/>
        </p:nvCxnSpPr>
        <p:spPr>
          <a:xfrm>
            <a:off x="8528956" y="5043525"/>
            <a:ext cx="1" cy="16818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18881" y="3014781"/>
            <a:ext cx="6507990" cy="3731998"/>
            <a:chOff x="934209" y="1229999"/>
            <a:chExt cx="11149853" cy="5389132"/>
          </a:xfrm>
        </p:grpSpPr>
        <p:sp>
          <p:nvSpPr>
            <p:cNvPr id="57" name="Rectangle 56"/>
            <p:cNvSpPr/>
            <p:nvPr/>
          </p:nvSpPr>
          <p:spPr>
            <a:xfrm>
              <a:off x="5464895" y="4402440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Cartoons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34209" y="1229999"/>
              <a:ext cx="11149853" cy="5389132"/>
              <a:chOff x="934209" y="1229999"/>
              <a:chExt cx="11149853" cy="5389132"/>
            </a:xfrm>
          </p:grpSpPr>
          <p:cxnSp>
            <p:nvCxnSpPr>
              <p:cNvPr id="62" name="Straight Connector 61"/>
              <p:cNvCxnSpPr>
                <a:stCxn id="60" idx="4"/>
                <a:endCxn id="55" idx="1"/>
              </p:cNvCxnSpPr>
              <p:nvPr/>
            </p:nvCxnSpPr>
            <p:spPr>
              <a:xfrm>
                <a:off x="1699049" y="3700452"/>
                <a:ext cx="905898" cy="1095959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9" idx="0"/>
                <a:endCxn id="16" idx="3"/>
              </p:cNvCxnSpPr>
              <p:nvPr/>
            </p:nvCxnSpPr>
            <p:spPr>
              <a:xfrm flipH="1" flipV="1">
                <a:off x="10511308" y="2496146"/>
                <a:ext cx="764840" cy="20183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5" idx="2"/>
                <a:endCxn id="4" idx="0"/>
              </p:cNvCxnSpPr>
              <p:nvPr/>
            </p:nvCxnSpPr>
            <p:spPr>
              <a:xfrm flipH="1">
                <a:off x="3405064" y="2880591"/>
                <a:ext cx="1469876" cy="65518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15" idx="2"/>
                <a:endCxn id="25" idx="0"/>
              </p:cNvCxnSpPr>
              <p:nvPr/>
            </p:nvCxnSpPr>
            <p:spPr>
              <a:xfrm>
                <a:off x="4874940" y="2880591"/>
                <a:ext cx="1387624" cy="69328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18" idx="4"/>
              </p:cNvCxnSpPr>
              <p:nvPr/>
            </p:nvCxnSpPr>
            <p:spPr>
              <a:xfrm flipH="1">
                <a:off x="9871768" y="1852602"/>
                <a:ext cx="37831" cy="28412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endCxn id="20" idx="6"/>
              </p:cNvCxnSpPr>
              <p:nvPr/>
            </p:nvCxnSpPr>
            <p:spPr>
              <a:xfrm flipH="1">
                <a:off x="3319204" y="2497113"/>
                <a:ext cx="793082" cy="115750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259839" y="1852602"/>
                <a:ext cx="1043134" cy="24957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0428990" y="2246149"/>
                <a:ext cx="738392" cy="7855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2604947" y="440244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Murders</a:t>
                </a:r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6820076" y="1935729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900" dirty="0" err="1"/>
                  <a:t>StarsIn</a:t>
                </a:r>
                <a:endParaRPr lang="en-US" sz="9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11308" y="269797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Birthdate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934209" y="308737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Weapon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554382" y="165037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Gender</a:t>
                </a:r>
              </a:p>
            </p:txBody>
          </p:sp>
          <p:cxnSp>
            <p:nvCxnSpPr>
              <p:cNvPr id="63" name="Straight Connector 62"/>
              <p:cNvCxnSpPr>
                <a:stCxn id="4" idx="2"/>
                <a:endCxn id="55" idx="0"/>
              </p:cNvCxnSpPr>
              <p:nvPr/>
            </p:nvCxnSpPr>
            <p:spPr>
              <a:xfrm flipH="1">
                <a:off x="3402616" y="4121475"/>
                <a:ext cx="2448" cy="28096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077271" y="209265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Movies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915971" y="2102175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Stars</a:t>
                </a:r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7616496" y="3098861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900" dirty="0"/>
                  <a:t>Voice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144759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Address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39784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u="sng" dirty="0"/>
                  <a:t>Name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89524" y="23063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u="sng" dirty="0"/>
                  <a:t>Title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842780" y="154606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u="sng" dirty="0"/>
                  <a:t>Year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19204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Length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923249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Color</a:t>
                </a:r>
              </a:p>
            </p:txBody>
          </p:sp>
          <p:sp>
            <p:nvSpPr>
              <p:cNvPr id="4" name="Flowchart: Merge 3"/>
              <p:cNvSpPr/>
              <p:nvPr/>
            </p:nvSpPr>
            <p:spPr>
              <a:xfrm>
                <a:off x="3062164" y="35357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sp>
            <p:nvSpPr>
              <p:cNvPr id="25" name="Flowchart: Merge 24"/>
              <p:cNvSpPr/>
              <p:nvPr/>
            </p:nvSpPr>
            <p:spPr>
              <a:xfrm>
                <a:off x="5919664" y="35738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cxnSp>
            <p:nvCxnSpPr>
              <p:cNvPr id="69" name="Straight Connector 68"/>
              <p:cNvCxnSpPr>
                <a:stCxn id="23" idx="4"/>
              </p:cNvCxnSpPr>
              <p:nvPr/>
            </p:nvCxnSpPr>
            <p:spPr>
              <a:xfrm flipH="1">
                <a:off x="5238605" y="1843077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204622" y="2050223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4182092" y="1841216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17" idx="3"/>
                <a:endCxn id="16" idx="2"/>
              </p:cNvCxnSpPr>
              <p:nvPr/>
            </p:nvCxnSpPr>
            <p:spPr>
              <a:xfrm flipV="1">
                <a:off x="8471035" y="2890116"/>
                <a:ext cx="1242605" cy="76705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57" idx="3"/>
                <a:endCxn id="17" idx="1"/>
              </p:cNvCxnSpPr>
              <p:nvPr/>
            </p:nvCxnSpPr>
            <p:spPr>
              <a:xfrm flipV="1">
                <a:off x="7060232" y="3657174"/>
                <a:ext cx="556264" cy="113923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8" idx="3"/>
                <a:endCxn id="16" idx="1"/>
              </p:cNvCxnSpPr>
              <p:nvPr/>
            </p:nvCxnSpPr>
            <p:spPr>
              <a:xfrm>
                <a:off x="7674615" y="2494042"/>
                <a:ext cx="1241356" cy="2104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15" idx="3"/>
                <a:endCxn id="58" idx="1"/>
              </p:cNvCxnSpPr>
              <p:nvPr/>
            </p:nvCxnSpPr>
            <p:spPr>
              <a:xfrm>
                <a:off x="5672608" y="2486621"/>
                <a:ext cx="1147468" cy="742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Merge 40"/>
              <p:cNvSpPr/>
              <p:nvPr/>
            </p:nvSpPr>
            <p:spPr>
              <a:xfrm>
                <a:off x="3062164" y="54026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sp>
            <p:nvSpPr>
              <p:cNvPr id="42" name="Flowchart: Merge 41"/>
              <p:cNvSpPr/>
              <p:nvPr/>
            </p:nvSpPr>
            <p:spPr>
              <a:xfrm>
                <a:off x="5919664" y="5412198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52747" y="583119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</a:t>
                </a:r>
                <a:r>
                  <a:rPr lang="ru-RU" sz="900" dirty="0"/>
                  <a:t>С</a:t>
                </a:r>
                <a:endParaRPr lang="en-US" sz="900" dirty="0"/>
              </a:p>
            </p:txBody>
          </p:sp>
          <p:cxnSp>
            <p:nvCxnSpPr>
              <p:cNvPr id="46" name="Straight Connector 45"/>
              <p:cNvCxnSpPr>
                <a:stCxn id="57" idx="2"/>
                <a:endCxn id="42" idx="0"/>
              </p:cNvCxnSpPr>
              <p:nvPr/>
            </p:nvCxnSpPr>
            <p:spPr>
              <a:xfrm>
                <a:off x="6262564" y="5190381"/>
                <a:ext cx="0" cy="22181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55" idx="2"/>
                <a:endCxn id="41" idx="0"/>
              </p:cNvCxnSpPr>
              <p:nvPr/>
            </p:nvCxnSpPr>
            <p:spPr>
              <a:xfrm>
                <a:off x="3402616" y="5190381"/>
                <a:ext cx="2448" cy="21229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1" idx="2"/>
                <a:endCxn id="45" idx="1"/>
              </p:cNvCxnSpPr>
              <p:nvPr/>
            </p:nvCxnSpPr>
            <p:spPr>
              <a:xfrm>
                <a:off x="3405064" y="5988375"/>
                <a:ext cx="647683" cy="23678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5" idx="3"/>
                <a:endCxn id="42" idx="2"/>
              </p:cNvCxnSpPr>
              <p:nvPr/>
            </p:nvCxnSpPr>
            <p:spPr>
              <a:xfrm flipV="1">
                <a:off x="5648084" y="5997900"/>
                <a:ext cx="614480" cy="22726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133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Ընդհանուր հարաբերության</a:t>
            </a:r>
            <a:br>
              <a:rPr lang="hy-AM" dirty="0"/>
            </a:br>
            <a:r>
              <a:rPr lang="hy-AM" dirty="0"/>
              <a:t> մոտեցում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18825"/>
            <a:ext cx="11334205" cy="5337619"/>
          </a:xfrm>
        </p:spPr>
        <p:txBody>
          <a:bodyPr>
            <a:normAutofit/>
          </a:bodyPr>
          <a:lstStyle/>
          <a:p>
            <a:r>
              <a:rPr lang="en-US" sz="2400" b="1" dirty="0"/>
              <a:t>Movies(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dirty="0"/>
              <a:t> Length</a:t>
            </a:r>
            <a:r>
              <a:rPr lang="en-US" sz="2400" b="1" dirty="0"/>
              <a:t>,</a:t>
            </a:r>
            <a:r>
              <a:rPr lang="en-US" sz="2400" dirty="0"/>
              <a:t> Color</a:t>
            </a:r>
            <a:r>
              <a:rPr lang="en-US" sz="2400" b="1" dirty="0"/>
              <a:t>,</a:t>
            </a:r>
            <a:r>
              <a:rPr lang="en-US" sz="2400" dirty="0"/>
              <a:t> Weapon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Stars(</a:t>
            </a:r>
            <a:r>
              <a:rPr lang="en-US" sz="2400" u="sng" dirty="0"/>
              <a:t>Name</a:t>
            </a:r>
            <a:r>
              <a:rPr lang="en-US" sz="2400" b="1" dirty="0"/>
              <a:t>,</a:t>
            </a:r>
            <a:r>
              <a:rPr lang="en-US" sz="2400" dirty="0"/>
              <a:t> Address</a:t>
            </a:r>
            <a:r>
              <a:rPr lang="en-US" sz="2400" b="1" dirty="0"/>
              <a:t>,</a:t>
            </a:r>
            <a:r>
              <a:rPr lang="en-US" sz="2400" dirty="0"/>
              <a:t> Gender</a:t>
            </a:r>
            <a:r>
              <a:rPr lang="en-US" sz="2400" b="1" dirty="0"/>
              <a:t>,</a:t>
            </a:r>
            <a:r>
              <a:rPr lang="en-US" sz="2400" dirty="0"/>
              <a:t> Birthdate</a:t>
            </a:r>
            <a:r>
              <a:rPr lang="en-US" sz="2400" b="1" dirty="0"/>
              <a:t>)</a:t>
            </a:r>
          </a:p>
          <a:p>
            <a:r>
              <a:rPr lang="en-US" sz="2400" b="1" dirty="0" err="1"/>
              <a:t>StarsIn</a:t>
            </a:r>
            <a:r>
              <a:rPr lang="en-US" sz="2400" b="1" dirty="0"/>
              <a:t>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u="sng" dirty="0"/>
              <a:t> Name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Voice(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u="sng" dirty="0"/>
              <a:t> Name</a:t>
            </a:r>
            <a:r>
              <a:rPr lang="en-US" sz="2400" b="1" dirty="0"/>
              <a:t>)</a:t>
            </a:r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5" name="Straight Connector 64"/>
          <p:cNvCxnSpPr>
            <a:stCxn id="25" idx="2"/>
            <a:endCxn id="57" idx="0"/>
          </p:cNvCxnSpPr>
          <p:nvPr/>
        </p:nvCxnSpPr>
        <p:spPr>
          <a:xfrm>
            <a:off x="8528956" y="5043525"/>
            <a:ext cx="1" cy="16818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18881" y="3014781"/>
            <a:ext cx="6507990" cy="3731998"/>
            <a:chOff x="934209" y="1229999"/>
            <a:chExt cx="11149853" cy="5389132"/>
          </a:xfrm>
        </p:grpSpPr>
        <p:sp>
          <p:nvSpPr>
            <p:cNvPr id="57" name="Rectangle 56"/>
            <p:cNvSpPr/>
            <p:nvPr/>
          </p:nvSpPr>
          <p:spPr>
            <a:xfrm>
              <a:off x="5464895" y="4402440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Cartoons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34209" y="1229999"/>
              <a:ext cx="11149853" cy="5389132"/>
              <a:chOff x="934209" y="1229999"/>
              <a:chExt cx="11149853" cy="5389132"/>
            </a:xfrm>
          </p:grpSpPr>
          <p:cxnSp>
            <p:nvCxnSpPr>
              <p:cNvPr id="62" name="Straight Connector 61"/>
              <p:cNvCxnSpPr>
                <a:stCxn id="60" idx="4"/>
                <a:endCxn id="55" idx="1"/>
              </p:cNvCxnSpPr>
              <p:nvPr/>
            </p:nvCxnSpPr>
            <p:spPr>
              <a:xfrm>
                <a:off x="1699049" y="3700452"/>
                <a:ext cx="905898" cy="1095959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9" idx="0"/>
                <a:endCxn id="16" idx="3"/>
              </p:cNvCxnSpPr>
              <p:nvPr/>
            </p:nvCxnSpPr>
            <p:spPr>
              <a:xfrm flipH="1" flipV="1">
                <a:off x="10511308" y="2496146"/>
                <a:ext cx="764840" cy="20183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5" idx="2"/>
                <a:endCxn id="4" idx="0"/>
              </p:cNvCxnSpPr>
              <p:nvPr/>
            </p:nvCxnSpPr>
            <p:spPr>
              <a:xfrm flipH="1">
                <a:off x="3405064" y="2880591"/>
                <a:ext cx="1469876" cy="65518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15" idx="2"/>
                <a:endCxn id="25" idx="0"/>
              </p:cNvCxnSpPr>
              <p:nvPr/>
            </p:nvCxnSpPr>
            <p:spPr>
              <a:xfrm>
                <a:off x="4874940" y="2880591"/>
                <a:ext cx="1387624" cy="69328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18" idx="4"/>
              </p:cNvCxnSpPr>
              <p:nvPr/>
            </p:nvCxnSpPr>
            <p:spPr>
              <a:xfrm flipH="1">
                <a:off x="9871768" y="1852602"/>
                <a:ext cx="37831" cy="28412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endCxn id="20" idx="6"/>
              </p:cNvCxnSpPr>
              <p:nvPr/>
            </p:nvCxnSpPr>
            <p:spPr>
              <a:xfrm flipH="1">
                <a:off x="3319204" y="2497113"/>
                <a:ext cx="793082" cy="115750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259839" y="1852602"/>
                <a:ext cx="1043134" cy="24957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0428990" y="2246149"/>
                <a:ext cx="738392" cy="7855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2604947" y="440244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Murders</a:t>
                </a:r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6820076" y="1935729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900" dirty="0" err="1"/>
                  <a:t>StarsIn</a:t>
                </a:r>
                <a:endParaRPr lang="en-US" sz="9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11308" y="269797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Birthdate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934209" y="308737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Weapon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554382" y="165037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Gender</a:t>
                </a:r>
              </a:p>
            </p:txBody>
          </p:sp>
          <p:cxnSp>
            <p:nvCxnSpPr>
              <p:cNvPr id="63" name="Straight Connector 62"/>
              <p:cNvCxnSpPr>
                <a:stCxn id="4" idx="2"/>
                <a:endCxn id="55" idx="0"/>
              </p:cNvCxnSpPr>
              <p:nvPr/>
            </p:nvCxnSpPr>
            <p:spPr>
              <a:xfrm flipH="1">
                <a:off x="3402616" y="4121475"/>
                <a:ext cx="2448" cy="28096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077271" y="209265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Movies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915971" y="2102175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Stars</a:t>
                </a:r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7616496" y="3098861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900" dirty="0"/>
                  <a:t>Voice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144759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Address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39784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u="sng" dirty="0"/>
                  <a:t>Name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89524" y="23063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u="sng" dirty="0"/>
                  <a:t>Title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842780" y="154606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u="sng" dirty="0"/>
                  <a:t>Year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19204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Length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923249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Color</a:t>
                </a:r>
              </a:p>
            </p:txBody>
          </p:sp>
          <p:sp>
            <p:nvSpPr>
              <p:cNvPr id="4" name="Flowchart: Merge 3"/>
              <p:cNvSpPr/>
              <p:nvPr/>
            </p:nvSpPr>
            <p:spPr>
              <a:xfrm>
                <a:off x="3062164" y="35357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sp>
            <p:nvSpPr>
              <p:cNvPr id="25" name="Flowchart: Merge 24"/>
              <p:cNvSpPr/>
              <p:nvPr/>
            </p:nvSpPr>
            <p:spPr>
              <a:xfrm>
                <a:off x="5919664" y="35738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cxnSp>
            <p:nvCxnSpPr>
              <p:cNvPr id="69" name="Straight Connector 68"/>
              <p:cNvCxnSpPr>
                <a:stCxn id="23" idx="4"/>
              </p:cNvCxnSpPr>
              <p:nvPr/>
            </p:nvCxnSpPr>
            <p:spPr>
              <a:xfrm flipH="1">
                <a:off x="5238605" y="1843077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204622" y="2050223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4182092" y="1841216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17" idx="3"/>
                <a:endCxn id="16" idx="2"/>
              </p:cNvCxnSpPr>
              <p:nvPr/>
            </p:nvCxnSpPr>
            <p:spPr>
              <a:xfrm flipV="1">
                <a:off x="8471035" y="2890116"/>
                <a:ext cx="1242605" cy="76705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57" idx="3"/>
                <a:endCxn id="17" idx="1"/>
              </p:cNvCxnSpPr>
              <p:nvPr/>
            </p:nvCxnSpPr>
            <p:spPr>
              <a:xfrm flipV="1">
                <a:off x="7060232" y="3657174"/>
                <a:ext cx="556264" cy="113923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8" idx="3"/>
                <a:endCxn id="16" idx="1"/>
              </p:cNvCxnSpPr>
              <p:nvPr/>
            </p:nvCxnSpPr>
            <p:spPr>
              <a:xfrm>
                <a:off x="7674615" y="2494042"/>
                <a:ext cx="1241356" cy="2104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15" idx="3"/>
                <a:endCxn id="58" idx="1"/>
              </p:cNvCxnSpPr>
              <p:nvPr/>
            </p:nvCxnSpPr>
            <p:spPr>
              <a:xfrm>
                <a:off x="5672608" y="2486621"/>
                <a:ext cx="1147468" cy="742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Merge 40"/>
              <p:cNvSpPr/>
              <p:nvPr/>
            </p:nvSpPr>
            <p:spPr>
              <a:xfrm>
                <a:off x="3062164" y="54026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sp>
            <p:nvSpPr>
              <p:cNvPr id="42" name="Flowchart: Merge 41"/>
              <p:cNvSpPr/>
              <p:nvPr/>
            </p:nvSpPr>
            <p:spPr>
              <a:xfrm>
                <a:off x="5919664" y="5412198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52747" y="583119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</a:t>
                </a:r>
                <a:r>
                  <a:rPr lang="ru-RU" sz="900" dirty="0"/>
                  <a:t>С</a:t>
                </a:r>
                <a:endParaRPr lang="en-US" sz="900" dirty="0"/>
              </a:p>
            </p:txBody>
          </p:sp>
          <p:cxnSp>
            <p:nvCxnSpPr>
              <p:cNvPr id="46" name="Straight Connector 45"/>
              <p:cNvCxnSpPr>
                <a:stCxn id="57" idx="2"/>
                <a:endCxn id="42" idx="0"/>
              </p:cNvCxnSpPr>
              <p:nvPr/>
            </p:nvCxnSpPr>
            <p:spPr>
              <a:xfrm>
                <a:off x="6262564" y="5190381"/>
                <a:ext cx="0" cy="22181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55" idx="2"/>
                <a:endCxn id="41" idx="0"/>
              </p:cNvCxnSpPr>
              <p:nvPr/>
            </p:nvCxnSpPr>
            <p:spPr>
              <a:xfrm>
                <a:off x="3402616" y="5190381"/>
                <a:ext cx="2448" cy="21229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1" idx="2"/>
                <a:endCxn id="45" idx="1"/>
              </p:cNvCxnSpPr>
              <p:nvPr/>
            </p:nvCxnSpPr>
            <p:spPr>
              <a:xfrm>
                <a:off x="3405064" y="5988375"/>
                <a:ext cx="647683" cy="23678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5" idx="3"/>
                <a:endCxn id="42" idx="2"/>
              </p:cNvCxnSpPr>
              <p:nvPr/>
            </p:nvCxnSpPr>
            <p:spPr>
              <a:xfrm flipV="1">
                <a:off x="5648084" y="5997900"/>
                <a:ext cx="614480" cy="22726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114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Ռելացիոն մոդելի հիմնական հասկացություններ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2A02A-97EE-488A-B94B-C408C4CE9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9" y="1219200"/>
                <a:ext cx="11334205" cy="5337244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</a:t>
                </a:r>
                <a:r>
                  <a:rPr lang="hy-AM" sz="2400" b="1" baseline="-25000" dirty="0"/>
                  <a:t>1</a:t>
                </a:r>
                <a:r>
                  <a:rPr lang="hy-AM" sz="2400" b="1" dirty="0"/>
                  <a:t>, ...</a:t>
                </a:r>
                <a:r>
                  <a:rPr lang="en-US" sz="2400" b="1" dirty="0"/>
                  <a:t>, </a:t>
                </a:r>
                <a:r>
                  <a:rPr lang="en-US" sz="2400" b="1" dirty="0" err="1"/>
                  <a:t>D</a:t>
                </a:r>
                <a:r>
                  <a:rPr lang="en-US" sz="2400" b="1" baseline="-25000" dirty="0" err="1"/>
                  <a:t>n</a:t>
                </a:r>
                <a:r>
                  <a:rPr lang="en-US" sz="2400" b="1" dirty="0"/>
                  <a:t>, n&gt;= 0 </a:t>
                </a:r>
                <a:r>
                  <a:rPr lang="hy-AM" sz="2400" b="1" dirty="0"/>
                  <a:t>բազմություններ են, դոմեններ</a:t>
                </a:r>
              </a:p>
              <a:p>
                <a:r>
                  <a:rPr lang="en-US" sz="2400" b="1" dirty="0"/>
                  <a:t>A</a:t>
                </a:r>
                <a:r>
                  <a:rPr lang="hy-AM" sz="2400" b="1" baseline="-25000" dirty="0"/>
                  <a:t>1</a:t>
                </a:r>
                <a:r>
                  <a:rPr lang="hy-AM" sz="2400" b="1" dirty="0"/>
                  <a:t>, ...</a:t>
                </a:r>
                <a:r>
                  <a:rPr lang="en-US" sz="2400" b="1" dirty="0"/>
                  <a:t>,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, </a:t>
                </a:r>
                <a:r>
                  <a:rPr lang="hy-AM" sz="2400" b="1" dirty="0"/>
                  <a:t>ատրբուտներ</a:t>
                </a:r>
              </a:p>
              <a:p>
                <a:r>
                  <a:rPr lang="en-US" sz="2400" b="1" dirty="0"/>
                  <a:t>R </a:t>
                </a:r>
                <a:r>
                  <a:rPr lang="en-US" sz="2400" b="1" dirty="0">
                    <a:sym typeface="Symbol" panose="05050102010706020507" pitchFamily="18" charset="2"/>
                  </a:rPr>
                  <a:t> </a:t>
                </a:r>
                <a:r>
                  <a:rPr lang="en-US" sz="2400" b="1" dirty="0"/>
                  <a:t>D</a:t>
                </a:r>
                <a:r>
                  <a:rPr lang="hy-AM" sz="2400" b="1" baseline="-25000" dirty="0"/>
                  <a:t>1 </a:t>
                </a:r>
                <a:r>
                  <a:rPr lang="hy-AM" sz="2400" b="1" dirty="0">
                    <a:sym typeface="Symbol" panose="05050102010706020507" pitchFamily="18" charset="2"/>
                  </a:rPr>
                  <a:t> ... 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</a:t>
                </a:r>
                <a:r>
                  <a:rPr lang="en-US" sz="2400" b="1" baseline="-25000" dirty="0" err="1"/>
                  <a:t>n</a:t>
                </a:r>
                <a:r>
                  <a:rPr lang="en-US" sz="2400" b="1" dirty="0"/>
                  <a:t> – </a:t>
                </a:r>
                <a:r>
                  <a:rPr lang="hy-AM" sz="2400" b="1" dirty="0"/>
                  <a:t>հարաբերություն</a:t>
                </a:r>
                <a:endParaRPr lang="en-US" sz="2400" b="1" dirty="0"/>
              </a:p>
              <a:p>
                <a:r>
                  <a:rPr lang="en-US" sz="2400" b="1" dirty="0"/>
                  <a:t>r</a:t>
                </a:r>
                <a:r>
                  <a:rPr lang="hy-AM" sz="2400" b="1" dirty="0"/>
                  <a:t> </a:t>
                </a:r>
                <a:r>
                  <a:rPr lang="hy-AM" sz="2400" b="1" dirty="0">
                    <a:sym typeface="Symbol" panose="05050102010706020507" pitchFamily="18" charset="2"/>
                  </a:rPr>
                  <a:t> </a:t>
                </a:r>
                <a:r>
                  <a:rPr lang="en-US" sz="2400" b="1" dirty="0"/>
                  <a:t>R -  </a:t>
                </a:r>
                <a:r>
                  <a:rPr lang="hy-AM" sz="2400" b="1" dirty="0"/>
                  <a:t>կորտեժ</a:t>
                </a:r>
                <a:r>
                  <a:rPr lang="en-US" sz="2400" b="1" dirty="0"/>
                  <a:t>		r = &lt;a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, …,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&gt;</a:t>
                </a:r>
                <a:endParaRPr lang="hy-AM" sz="2400" b="1" dirty="0"/>
              </a:p>
              <a:p>
                <a:r>
                  <a:rPr lang="en-US" sz="2400" b="1" dirty="0"/>
                  <a:t>r(A</a:t>
                </a:r>
                <a:r>
                  <a:rPr lang="en-US" sz="2400" b="1" baseline="-25000" dirty="0"/>
                  <a:t>i</a:t>
                </a:r>
                <a:r>
                  <a:rPr lang="en-US" sz="2400" b="1" dirty="0"/>
                  <a:t>) = </a:t>
                </a:r>
                <a:r>
                  <a:rPr lang="en-US" sz="2400" b="1" dirty="0" err="1"/>
                  <a:t>a</a:t>
                </a:r>
                <a:r>
                  <a:rPr lang="en-US" sz="2400" b="1" baseline="-25000" dirty="0" err="1"/>
                  <a:t>i</a:t>
                </a:r>
                <a:r>
                  <a:rPr lang="en-US" sz="2400" b="1" dirty="0"/>
                  <a:t>, 1&lt;= </a:t>
                </a:r>
                <a:r>
                  <a:rPr lang="en-US" sz="2400" b="1" dirty="0" err="1"/>
                  <a:t>i</a:t>
                </a:r>
                <a:r>
                  <a:rPr lang="en-US" sz="2400" b="1" dirty="0"/>
                  <a:t> &lt;=n, 		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b="1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b="1" dirty="0"/>
                  <a:t>) 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b="1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b="1" dirty="0"/>
                  <a:t>&gt;, 1&lt;= s &lt;=n</a:t>
                </a:r>
              </a:p>
              <a:p>
                <a:r>
                  <a:rPr lang="en-US" sz="2400" b="1" dirty="0" err="1"/>
                  <a:t>Sch</a:t>
                </a:r>
                <a:r>
                  <a:rPr lang="en-US" sz="2400" b="1" dirty="0"/>
                  <a:t>(R) = {A</a:t>
                </a:r>
                <a:r>
                  <a:rPr lang="hy-AM" sz="2400" b="1" baseline="-25000" dirty="0"/>
                  <a:t>1</a:t>
                </a:r>
                <a:r>
                  <a:rPr lang="hy-AM" sz="2400" b="1" dirty="0"/>
                  <a:t>, ...</a:t>
                </a:r>
                <a:r>
                  <a:rPr lang="en-US" sz="2400" b="1" dirty="0"/>
                  <a:t>,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}</a:t>
                </a:r>
              </a:p>
              <a:p>
                <a:r>
                  <a:rPr lang="hy-AM" sz="2400" b="1" dirty="0"/>
                  <a:t>Սխեմայի ներկայացման ձև - ատրիբուտների ցանկն է ֆիքսած կարգով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52A02A-97EE-488A-B94B-C408C4CE9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9" y="1219200"/>
                <a:ext cx="11334205" cy="5337244"/>
              </a:xfrm>
              <a:blipFill rotWithShape="0">
                <a:blip r:embed="rId2"/>
                <a:stretch>
                  <a:fillRect l="-753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456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Էությունների բազմություններ և կապեր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86933"/>
            <a:ext cx="11334205" cy="5269511"/>
          </a:xfrm>
        </p:spPr>
        <p:txBody>
          <a:bodyPr>
            <a:normAutofit/>
          </a:bodyPr>
          <a:lstStyle/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B(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,B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R(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 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)</a:t>
            </a:r>
          </a:p>
          <a:p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72932" y="1569917"/>
            <a:ext cx="4756533" cy="1276876"/>
            <a:chOff x="1104851" y="1473926"/>
            <a:chExt cx="6210852" cy="1650592"/>
          </a:xfrm>
        </p:grpSpPr>
        <p:sp>
          <p:nvSpPr>
            <p:cNvPr id="8" name="Oval 7"/>
            <p:cNvSpPr/>
            <p:nvPr/>
          </p:nvSpPr>
          <p:spPr>
            <a:xfrm>
              <a:off x="1104851" y="1789990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K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81275" y="1473926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500676" y="2087004"/>
              <a:ext cx="449484" cy="25699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466693" y="2294150"/>
              <a:ext cx="872647" cy="15307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444163" y="2085143"/>
              <a:ext cx="306905" cy="29551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786023" y="1473926"/>
              <a:ext cx="1529680" cy="613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n</a:t>
              </a:r>
            </a:p>
          </p:txBody>
        </p:sp>
        <p:cxnSp>
          <p:nvCxnSpPr>
            <p:cNvPr id="15" name="Straight Connector 14"/>
            <p:cNvCxnSpPr>
              <a:stCxn id="14" idx="4"/>
            </p:cNvCxnSpPr>
            <p:nvPr/>
          </p:nvCxnSpPr>
          <p:spPr>
            <a:xfrm flipH="1">
              <a:off x="4701183" y="2087004"/>
              <a:ext cx="1849680" cy="46324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339342" y="2336577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51359" y="1591818"/>
              <a:ext cx="1146845" cy="2976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05199" y="4021665"/>
            <a:ext cx="8434203" cy="1512061"/>
            <a:chOff x="1502785" y="4275043"/>
            <a:chExt cx="10030218" cy="1840768"/>
          </a:xfrm>
        </p:grpSpPr>
        <p:grpSp>
          <p:nvGrpSpPr>
            <p:cNvPr id="17" name="Group 16"/>
            <p:cNvGrpSpPr/>
            <p:nvPr/>
          </p:nvGrpSpPr>
          <p:grpSpPr>
            <a:xfrm>
              <a:off x="1502785" y="4275043"/>
              <a:ext cx="4170425" cy="1650592"/>
              <a:chOff x="1104851" y="1473926"/>
              <a:chExt cx="6210852" cy="165059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04851" y="1789990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K</a:t>
                </a:r>
                <a:r>
                  <a:rPr lang="en-US" u="sng" baseline="-25000" dirty="0"/>
                  <a:t>A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581275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H="1">
                <a:off x="4500676" y="2087004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2466693" y="2294150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3444163" y="2085143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5786023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n</a:t>
                </a:r>
              </a:p>
            </p:txBody>
          </p:sp>
          <p:cxnSp>
            <p:nvCxnSpPr>
              <p:cNvPr id="38" name="Straight Connector 37"/>
              <p:cNvCxnSpPr>
                <a:stCxn id="36" idx="4"/>
              </p:cNvCxnSpPr>
              <p:nvPr/>
            </p:nvCxnSpPr>
            <p:spPr>
              <a:xfrm flipH="1">
                <a:off x="4701183" y="2087004"/>
                <a:ext cx="1849680" cy="46324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3339342" y="2336577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51359" y="1591818"/>
                <a:ext cx="1146845" cy="2976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509933" y="4294448"/>
              <a:ext cx="4023070" cy="1650592"/>
              <a:chOff x="1104851" y="1473926"/>
              <a:chExt cx="6210852" cy="165059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04851" y="1789990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K</a:t>
                </a:r>
                <a:r>
                  <a:rPr lang="en-US" u="sng" baseline="-25000" dirty="0"/>
                  <a:t>B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581275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500676" y="2087004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2466693" y="2294150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444163" y="2085143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786023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baseline="-25000" dirty="0"/>
                  <a:t>k</a:t>
                </a:r>
              </a:p>
            </p:txBody>
          </p:sp>
          <p:cxnSp>
            <p:nvCxnSpPr>
              <p:cNvPr id="28" name="Straight Connector 27"/>
              <p:cNvCxnSpPr>
                <a:stCxn id="27" idx="4"/>
              </p:cNvCxnSpPr>
              <p:nvPr/>
            </p:nvCxnSpPr>
            <p:spPr>
              <a:xfrm flipH="1">
                <a:off x="4701183" y="2087004"/>
                <a:ext cx="1849680" cy="46324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3339342" y="2336577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451359" y="1591818"/>
                <a:ext cx="1146845" cy="2976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sp>
          <p:nvSpPr>
            <p:cNvPr id="19" name="Diamond 18"/>
            <p:cNvSpPr/>
            <p:nvPr/>
          </p:nvSpPr>
          <p:spPr>
            <a:xfrm>
              <a:off x="6141824" y="4999185"/>
              <a:ext cx="854539" cy="11166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/>
                <a:t>R</a:t>
              </a:r>
            </a:p>
          </p:txBody>
        </p:sp>
        <p:cxnSp>
          <p:nvCxnSpPr>
            <p:cNvPr id="20" name="Straight Connector 19"/>
            <p:cNvCxnSpPr>
              <a:stCxn id="19" idx="1"/>
              <a:endCxn id="39" idx="3"/>
            </p:cNvCxnSpPr>
            <p:nvPr/>
          </p:nvCxnSpPr>
          <p:spPr>
            <a:xfrm flipH="1" flipV="1">
              <a:off x="4074414" y="5531665"/>
              <a:ext cx="2067410" cy="2583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9" idx="1"/>
              <a:endCxn id="19" idx="3"/>
            </p:cNvCxnSpPr>
            <p:nvPr/>
          </p:nvCxnSpPr>
          <p:spPr>
            <a:xfrm flipH="1">
              <a:off x="6996363" y="5551070"/>
              <a:ext cx="1960958" cy="642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27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Շատը մեկին, Մեկը մեկին տիպի կապեր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94777"/>
            <a:ext cx="11334205" cy="5261667"/>
          </a:xfrm>
        </p:spPr>
        <p:txBody>
          <a:bodyPr>
            <a:normAutofit/>
          </a:bodyPr>
          <a:lstStyle/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B(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,B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R(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 K</a:t>
            </a:r>
            <a:r>
              <a:rPr lang="en-US" sz="2400" b="1" baseline="-25000" dirty="0"/>
              <a:t>B</a:t>
            </a:r>
            <a:r>
              <a:rPr lang="en-US" sz="2400" b="1" dirty="0"/>
              <a:t>)</a:t>
            </a:r>
            <a:endParaRPr lang="hy-AM" sz="2400" b="1" dirty="0"/>
          </a:p>
          <a:p>
            <a:endParaRPr lang="hy-AM" sz="2400" b="1" dirty="0"/>
          </a:p>
          <a:p>
            <a:endParaRPr lang="hy-AM" sz="2400" b="1" dirty="0"/>
          </a:p>
          <a:p>
            <a:endParaRPr lang="hy-AM" sz="2400" b="1" dirty="0"/>
          </a:p>
          <a:p>
            <a:endParaRPr lang="hy-AM" sz="2400" b="1" dirty="0"/>
          </a:p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B(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,B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R(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 K</a:t>
            </a:r>
            <a:r>
              <a:rPr lang="en-US" sz="2400" b="1" baseline="-25000" dirty="0"/>
              <a:t>B</a:t>
            </a:r>
            <a:r>
              <a:rPr lang="en-US" sz="2400" b="1" dirty="0"/>
              <a:t>) </a:t>
            </a:r>
            <a:r>
              <a:rPr lang="hy-AM" sz="2400" b="1" dirty="0"/>
              <a:t>կամ </a:t>
            </a:r>
            <a:r>
              <a:rPr lang="en-US" sz="2400" b="1" dirty="0"/>
              <a:t>R(K</a:t>
            </a:r>
            <a:r>
              <a:rPr lang="en-US" sz="2400" b="1" baseline="-25000" dirty="0"/>
              <a:t>A</a:t>
            </a:r>
            <a:r>
              <a:rPr lang="en-US" sz="2400" b="1" dirty="0"/>
              <a:t>, 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93067" y="1294777"/>
            <a:ext cx="8171735" cy="1545230"/>
            <a:chOff x="1502785" y="4275043"/>
            <a:chExt cx="10030218" cy="1840768"/>
          </a:xfrm>
        </p:grpSpPr>
        <p:grpSp>
          <p:nvGrpSpPr>
            <p:cNvPr id="4" name="Group 3"/>
            <p:cNvGrpSpPr/>
            <p:nvPr/>
          </p:nvGrpSpPr>
          <p:grpSpPr>
            <a:xfrm>
              <a:off x="1502785" y="4275043"/>
              <a:ext cx="4170425" cy="1650592"/>
              <a:chOff x="1104851" y="1473926"/>
              <a:chExt cx="6210852" cy="165059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04851" y="1789990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K</a:t>
                </a:r>
                <a:r>
                  <a:rPr lang="en-US" u="sng" baseline="-25000" dirty="0"/>
                  <a:t>A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1275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>
                <a:off x="4500676" y="2087004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2466693" y="2294150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444163" y="2085143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786023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n</a:t>
                </a:r>
              </a:p>
            </p:txBody>
          </p:sp>
          <p:cxnSp>
            <p:nvCxnSpPr>
              <p:cNvPr id="15" name="Straight Connector 14"/>
              <p:cNvCxnSpPr>
                <a:stCxn id="14" idx="4"/>
              </p:cNvCxnSpPr>
              <p:nvPr/>
            </p:nvCxnSpPr>
            <p:spPr>
              <a:xfrm flipH="1">
                <a:off x="4701183" y="2087004"/>
                <a:ext cx="1849680" cy="46324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3339342" y="2336577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451359" y="1591818"/>
                <a:ext cx="1146845" cy="2976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509933" y="4294448"/>
              <a:ext cx="4023070" cy="1650592"/>
              <a:chOff x="1104851" y="1473926"/>
              <a:chExt cx="6210852" cy="165059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04851" y="1789990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K</a:t>
                </a:r>
                <a:r>
                  <a:rPr lang="en-US" u="sng" baseline="-25000" dirty="0"/>
                  <a:t>B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581275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4500676" y="2087004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2466693" y="2294150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444163" y="2085143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5786023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baseline="-25000" dirty="0"/>
                  <a:t>k</a:t>
                </a:r>
              </a:p>
            </p:txBody>
          </p:sp>
          <p:cxnSp>
            <p:nvCxnSpPr>
              <p:cNvPr id="23" name="Straight Connector 22"/>
              <p:cNvCxnSpPr>
                <a:stCxn id="22" idx="4"/>
              </p:cNvCxnSpPr>
              <p:nvPr/>
            </p:nvCxnSpPr>
            <p:spPr>
              <a:xfrm flipH="1">
                <a:off x="4701183" y="2087004"/>
                <a:ext cx="1849680" cy="46324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339342" y="2336577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51359" y="1591818"/>
                <a:ext cx="1146845" cy="2976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sp>
          <p:nvSpPr>
            <p:cNvPr id="26" name="Diamond 25"/>
            <p:cNvSpPr/>
            <p:nvPr/>
          </p:nvSpPr>
          <p:spPr>
            <a:xfrm>
              <a:off x="6141824" y="4999185"/>
              <a:ext cx="854539" cy="11166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/>
                <a:t>R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6" idx="3"/>
            </p:cNvCxnSpPr>
            <p:nvPr/>
          </p:nvCxnSpPr>
          <p:spPr>
            <a:xfrm flipH="1" flipV="1">
              <a:off x="4074414" y="5531665"/>
              <a:ext cx="2067410" cy="2583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1"/>
              <a:endCxn id="26" idx="3"/>
            </p:cNvCxnSpPr>
            <p:nvPr/>
          </p:nvCxnSpPr>
          <p:spPr>
            <a:xfrm flipH="1">
              <a:off x="6996363" y="5551070"/>
              <a:ext cx="1960958" cy="642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076385" y="4285095"/>
            <a:ext cx="7629869" cy="1636945"/>
            <a:chOff x="1502785" y="4275043"/>
            <a:chExt cx="10030218" cy="1840768"/>
          </a:xfrm>
        </p:grpSpPr>
        <p:grpSp>
          <p:nvGrpSpPr>
            <p:cNvPr id="30" name="Group 29"/>
            <p:cNvGrpSpPr/>
            <p:nvPr/>
          </p:nvGrpSpPr>
          <p:grpSpPr>
            <a:xfrm>
              <a:off x="1502785" y="4275043"/>
              <a:ext cx="4170425" cy="1650592"/>
              <a:chOff x="1104851" y="1473926"/>
              <a:chExt cx="6210852" cy="165059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104851" y="1789990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K</a:t>
                </a:r>
                <a:r>
                  <a:rPr lang="en-US" u="sng" baseline="-25000" dirty="0"/>
                  <a:t>A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581275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H="1">
                <a:off x="4500676" y="2087004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2466693" y="2294150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3444163" y="2085143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5786023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n</a:t>
                </a:r>
              </a:p>
            </p:txBody>
          </p:sp>
          <p:cxnSp>
            <p:nvCxnSpPr>
              <p:cNvPr id="51" name="Straight Connector 50"/>
              <p:cNvCxnSpPr>
                <a:stCxn id="50" idx="4"/>
              </p:cNvCxnSpPr>
              <p:nvPr/>
            </p:nvCxnSpPr>
            <p:spPr>
              <a:xfrm flipH="1">
                <a:off x="4701183" y="2087004"/>
                <a:ext cx="1849680" cy="46324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3339342" y="2336577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51359" y="1591818"/>
                <a:ext cx="1146845" cy="2976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509933" y="4294448"/>
              <a:ext cx="4023070" cy="1650592"/>
              <a:chOff x="1104851" y="1473926"/>
              <a:chExt cx="6210852" cy="165059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04851" y="1789990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K</a:t>
                </a:r>
                <a:r>
                  <a:rPr lang="en-US" u="sng" baseline="-25000" dirty="0"/>
                  <a:t>B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581275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>
                <a:off x="4500676" y="2087004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2466693" y="2294150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3444163" y="2085143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5786023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baseline="-25000" dirty="0"/>
                  <a:t>k</a:t>
                </a:r>
              </a:p>
            </p:txBody>
          </p:sp>
          <p:cxnSp>
            <p:nvCxnSpPr>
              <p:cNvPr id="42" name="Straight Connector 41"/>
              <p:cNvCxnSpPr>
                <a:stCxn id="41" idx="4"/>
              </p:cNvCxnSpPr>
              <p:nvPr/>
            </p:nvCxnSpPr>
            <p:spPr>
              <a:xfrm flipH="1">
                <a:off x="4701183" y="2087004"/>
                <a:ext cx="1849680" cy="46324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339342" y="2336577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451359" y="1591818"/>
                <a:ext cx="1146845" cy="2976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sp>
          <p:nvSpPr>
            <p:cNvPr id="32" name="Diamond 31"/>
            <p:cNvSpPr/>
            <p:nvPr/>
          </p:nvSpPr>
          <p:spPr>
            <a:xfrm>
              <a:off x="6141824" y="4999185"/>
              <a:ext cx="854539" cy="11166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/>
                <a:t>R</a:t>
              </a:r>
            </a:p>
          </p:txBody>
        </p:sp>
        <p:cxnSp>
          <p:nvCxnSpPr>
            <p:cNvPr id="33" name="Straight Connector 32"/>
            <p:cNvCxnSpPr>
              <a:stCxn id="32" idx="1"/>
              <a:endCxn id="52" idx="3"/>
            </p:cNvCxnSpPr>
            <p:nvPr/>
          </p:nvCxnSpPr>
          <p:spPr>
            <a:xfrm flipH="1" flipV="1">
              <a:off x="4074414" y="5531665"/>
              <a:ext cx="2067410" cy="2583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3" idx="1"/>
              <a:endCxn id="32" idx="3"/>
            </p:cNvCxnSpPr>
            <p:nvPr/>
          </p:nvCxnSpPr>
          <p:spPr>
            <a:xfrm flipH="1">
              <a:off x="6996363" y="5551070"/>
              <a:ext cx="1960958" cy="642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9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Թույլ էությունների բազմություն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, 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B(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,B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)</a:t>
            </a:r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03132" y="1235510"/>
            <a:ext cx="7519803" cy="1423024"/>
            <a:chOff x="1502785" y="4275043"/>
            <a:chExt cx="10030218" cy="1840768"/>
          </a:xfrm>
        </p:grpSpPr>
        <p:grpSp>
          <p:nvGrpSpPr>
            <p:cNvPr id="4" name="Group 3"/>
            <p:cNvGrpSpPr/>
            <p:nvPr/>
          </p:nvGrpSpPr>
          <p:grpSpPr>
            <a:xfrm>
              <a:off x="1502785" y="4275043"/>
              <a:ext cx="4170424" cy="1650592"/>
              <a:chOff x="1104851" y="1473926"/>
              <a:chExt cx="6210850" cy="165059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04851" y="1789990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K</a:t>
                </a:r>
                <a:r>
                  <a:rPr lang="en-US" u="sng" baseline="-25000" dirty="0"/>
                  <a:t>A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1275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>
                <a:off x="4500676" y="2087004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2466693" y="2294150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444163" y="2085143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786022" y="1473926"/>
                <a:ext cx="1529679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n</a:t>
                </a:r>
              </a:p>
            </p:txBody>
          </p:sp>
          <p:cxnSp>
            <p:nvCxnSpPr>
              <p:cNvPr id="15" name="Straight Connector 14"/>
              <p:cNvCxnSpPr>
                <a:stCxn id="14" idx="4"/>
              </p:cNvCxnSpPr>
              <p:nvPr/>
            </p:nvCxnSpPr>
            <p:spPr>
              <a:xfrm flipH="1">
                <a:off x="4701183" y="2087004"/>
                <a:ext cx="1849680" cy="46324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3339342" y="2336577"/>
                <a:ext cx="1595337" cy="787941"/>
              </a:xfrm>
              <a:prstGeom prst="rect">
                <a:avLst/>
              </a:prstGeom>
              <a:ln w="889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451359" y="1591818"/>
                <a:ext cx="1146845" cy="2976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509933" y="4294448"/>
              <a:ext cx="4023070" cy="1650592"/>
              <a:chOff x="1104851" y="1473926"/>
              <a:chExt cx="6210852" cy="165059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04851" y="1789990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K</a:t>
                </a:r>
                <a:r>
                  <a:rPr lang="en-US" u="sng" baseline="-25000" dirty="0"/>
                  <a:t>B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581275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4500676" y="2087004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2466693" y="2294150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444163" y="2085143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5786023" y="1473926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baseline="-25000" dirty="0"/>
                  <a:t>k</a:t>
                </a:r>
              </a:p>
            </p:txBody>
          </p:sp>
          <p:cxnSp>
            <p:nvCxnSpPr>
              <p:cNvPr id="23" name="Straight Connector 22"/>
              <p:cNvCxnSpPr>
                <a:stCxn id="22" idx="4"/>
              </p:cNvCxnSpPr>
              <p:nvPr/>
            </p:nvCxnSpPr>
            <p:spPr>
              <a:xfrm flipH="1">
                <a:off x="4701183" y="2087004"/>
                <a:ext cx="1849680" cy="46324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339342" y="2336577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51359" y="1591818"/>
                <a:ext cx="1146845" cy="2976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sp>
          <p:nvSpPr>
            <p:cNvPr id="26" name="Diamond 25"/>
            <p:cNvSpPr/>
            <p:nvPr/>
          </p:nvSpPr>
          <p:spPr>
            <a:xfrm>
              <a:off x="6141824" y="4999185"/>
              <a:ext cx="854539" cy="1116626"/>
            </a:xfrm>
            <a:prstGeom prst="diamond">
              <a:avLst/>
            </a:prstGeom>
            <a:ln w="889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/>
                <a:t>R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6" idx="3"/>
            </p:cNvCxnSpPr>
            <p:nvPr/>
          </p:nvCxnSpPr>
          <p:spPr>
            <a:xfrm flipH="1" flipV="1">
              <a:off x="4074414" y="5531665"/>
              <a:ext cx="2067410" cy="2583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1"/>
              <a:endCxn id="26" idx="3"/>
            </p:cNvCxnSpPr>
            <p:nvPr/>
          </p:nvCxnSpPr>
          <p:spPr>
            <a:xfrm flipH="1">
              <a:off x="6996363" y="5551070"/>
              <a:ext cx="1960958" cy="642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62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Հարաբերությունների միակցում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 numCol="2">
            <a:normAutofit lnSpcReduction="10000"/>
          </a:bodyPr>
          <a:lstStyle/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B(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,B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R(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 K</a:t>
            </a:r>
            <a:r>
              <a:rPr lang="en-US" sz="2400" b="1" baseline="-25000" dirty="0"/>
              <a:t>B</a:t>
            </a:r>
            <a:r>
              <a:rPr lang="en-US" sz="2400" b="1" dirty="0"/>
              <a:t>)</a:t>
            </a:r>
            <a:endParaRPr lang="hy-AM" sz="2400" b="1" dirty="0"/>
          </a:p>
          <a:p>
            <a:r>
              <a:rPr lang="hy-AM" sz="2400" b="1" dirty="0"/>
              <a:t>-------------------------</a:t>
            </a:r>
          </a:p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, K</a:t>
            </a:r>
            <a:r>
              <a:rPr lang="en-US" sz="2400" b="1" baseline="-25000" dirty="0"/>
              <a:t>B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B(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,B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)</a:t>
            </a:r>
            <a:endParaRPr lang="hy-AM" sz="2400" b="1" dirty="0"/>
          </a:p>
          <a:p>
            <a:endParaRPr lang="hy-AM" sz="2400" b="1" dirty="0"/>
          </a:p>
          <a:p>
            <a:endParaRPr lang="hy-AM" sz="2400" b="1" dirty="0"/>
          </a:p>
          <a:p>
            <a:endParaRPr lang="hy-AM" sz="2400" b="1" dirty="0"/>
          </a:p>
          <a:p>
            <a:endParaRPr lang="hy-AM" sz="2400" b="1" dirty="0"/>
          </a:p>
          <a:p>
            <a:endParaRPr lang="hy-AM" sz="2400" b="1" dirty="0"/>
          </a:p>
          <a:p>
            <a:pPr marL="0" indent="0">
              <a:buNone/>
            </a:pPr>
            <a:endParaRPr lang="hy-AM" sz="2400" b="1" dirty="0"/>
          </a:p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B(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,B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R(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 K</a:t>
            </a:r>
            <a:r>
              <a:rPr lang="en-US" sz="2400" b="1" baseline="-25000" dirty="0"/>
              <a:t>B</a:t>
            </a:r>
            <a:r>
              <a:rPr lang="en-US" sz="2400" b="1" dirty="0"/>
              <a:t>)</a:t>
            </a:r>
            <a:r>
              <a:rPr lang="hy-AM" sz="2400" b="1" dirty="0"/>
              <a:t> կամ </a:t>
            </a:r>
            <a:r>
              <a:rPr lang="en-US" sz="2400" b="1" dirty="0"/>
              <a:t>R(K</a:t>
            </a:r>
            <a:r>
              <a:rPr lang="en-US" sz="2400" b="1" baseline="-25000" dirty="0"/>
              <a:t>A</a:t>
            </a:r>
            <a:r>
              <a:rPr lang="en-US" sz="2400" b="1" dirty="0"/>
              <a:t>, 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)</a:t>
            </a:r>
            <a:endParaRPr lang="hy-AM" sz="2400" b="1" dirty="0"/>
          </a:p>
          <a:p>
            <a:r>
              <a:rPr lang="hy-AM" sz="2400" b="1" dirty="0"/>
              <a:t>-------------------------</a:t>
            </a:r>
          </a:p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, K</a:t>
            </a:r>
            <a:r>
              <a:rPr lang="en-US" sz="2400" b="1" baseline="-25000" dirty="0"/>
              <a:t>B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B(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,B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)</a:t>
            </a:r>
          </a:p>
          <a:p>
            <a:r>
              <a:rPr lang="hy-AM" sz="2400" b="1" dirty="0"/>
              <a:t>-------------------------</a:t>
            </a:r>
          </a:p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B(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b</a:t>
            </a:r>
            <a:r>
              <a:rPr lang="en-US" sz="2400" b="1" dirty="0"/>
              <a:t>,B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,</a:t>
            </a:r>
            <a:r>
              <a:rPr lang="hy-AM" sz="2400" b="1" dirty="0"/>
              <a:t> </a:t>
            </a:r>
            <a:r>
              <a:rPr lang="en-US" sz="2400" b="1" dirty="0"/>
              <a:t>K</a:t>
            </a:r>
            <a:r>
              <a:rPr lang="en-US" sz="2400" b="1" baseline="-25000" dirty="0"/>
              <a:t>A</a:t>
            </a:r>
            <a:r>
              <a:rPr lang="en-US" sz="2400" b="1" dirty="0"/>
              <a:t>)</a:t>
            </a:r>
          </a:p>
          <a:p>
            <a:r>
              <a:rPr lang="hy-AM" sz="2400" b="1" dirty="0"/>
              <a:t>-------------------------</a:t>
            </a:r>
          </a:p>
          <a:p>
            <a:r>
              <a:rPr lang="en-US" sz="2400" b="1" dirty="0"/>
              <a:t>A(</a:t>
            </a:r>
            <a:r>
              <a:rPr lang="en-US" sz="2400" b="1" u="sng" dirty="0"/>
              <a:t>K</a:t>
            </a:r>
            <a:r>
              <a:rPr lang="en-US" sz="2400" b="1" u="sng" baseline="-25000" dirty="0"/>
              <a:t>A</a:t>
            </a:r>
            <a:r>
              <a:rPr lang="en-US" sz="2400" b="1" dirty="0"/>
              <a:t>,A</a:t>
            </a:r>
            <a:r>
              <a:rPr lang="en-US" sz="2400" b="1" baseline="-25000" dirty="0"/>
              <a:t>1</a:t>
            </a:r>
            <a:r>
              <a:rPr lang="en-US" sz="2400" b="1" dirty="0"/>
              <a:t>, …, A</a:t>
            </a:r>
            <a:r>
              <a:rPr lang="en-US" sz="2400" b="1" baseline="-25000" dirty="0"/>
              <a:t>n</a:t>
            </a:r>
            <a:r>
              <a:rPr lang="en-US" sz="2400" b="1" dirty="0"/>
              <a:t>, K</a:t>
            </a:r>
            <a:r>
              <a:rPr lang="en-US" sz="2400" b="1" baseline="-25000" dirty="0"/>
              <a:t>B</a:t>
            </a:r>
            <a:r>
              <a:rPr lang="en-US" sz="2400" b="1" dirty="0"/>
              <a:t>, B</a:t>
            </a:r>
            <a:r>
              <a:rPr lang="en-US" sz="2400" b="1" baseline="-25000" dirty="0"/>
              <a:t>1</a:t>
            </a:r>
            <a:r>
              <a:rPr lang="en-US" sz="2400" b="1" dirty="0"/>
              <a:t>, …, B</a:t>
            </a:r>
            <a:r>
              <a:rPr lang="en-US" sz="2400" b="1" baseline="-25000" dirty="0"/>
              <a:t>k</a:t>
            </a:r>
            <a:r>
              <a:rPr lang="en-US" sz="2400" b="1" dirty="0"/>
              <a:t>)</a:t>
            </a:r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314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Ենթադասեր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5" name="Straight Connector 64"/>
          <p:cNvCxnSpPr>
            <a:stCxn id="25" idx="2"/>
            <a:endCxn id="57" idx="0"/>
          </p:cNvCxnSpPr>
          <p:nvPr/>
        </p:nvCxnSpPr>
        <p:spPr>
          <a:xfrm flipH="1">
            <a:off x="5907689" y="3977556"/>
            <a:ext cx="1" cy="23844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287147" y="1101315"/>
            <a:ext cx="9668719" cy="5291018"/>
            <a:chOff x="934209" y="1229999"/>
            <a:chExt cx="11149853" cy="5389132"/>
          </a:xfrm>
        </p:grpSpPr>
        <p:sp>
          <p:nvSpPr>
            <p:cNvPr id="57" name="Rectangle 56"/>
            <p:cNvSpPr/>
            <p:nvPr/>
          </p:nvSpPr>
          <p:spPr>
            <a:xfrm>
              <a:off x="5464895" y="4402440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Cartoons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34209" y="1229999"/>
              <a:ext cx="11149853" cy="5389132"/>
              <a:chOff x="934209" y="1229999"/>
              <a:chExt cx="11149853" cy="5389132"/>
            </a:xfrm>
          </p:grpSpPr>
          <p:cxnSp>
            <p:nvCxnSpPr>
              <p:cNvPr id="62" name="Straight Connector 61"/>
              <p:cNvCxnSpPr>
                <a:stCxn id="60" idx="4"/>
                <a:endCxn id="55" idx="1"/>
              </p:cNvCxnSpPr>
              <p:nvPr/>
            </p:nvCxnSpPr>
            <p:spPr>
              <a:xfrm>
                <a:off x="1699049" y="3700452"/>
                <a:ext cx="905898" cy="1095959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9" idx="0"/>
                <a:endCxn id="16" idx="3"/>
              </p:cNvCxnSpPr>
              <p:nvPr/>
            </p:nvCxnSpPr>
            <p:spPr>
              <a:xfrm flipH="1" flipV="1">
                <a:off x="10511308" y="2496146"/>
                <a:ext cx="764840" cy="20183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5" idx="2"/>
                <a:endCxn id="4" idx="0"/>
              </p:cNvCxnSpPr>
              <p:nvPr/>
            </p:nvCxnSpPr>
            <p:spPr>
              <a:xfrm flipH="1">
                <a:off x="3405064" y="2880591"/>
                <a:ext cx="1469876" cy="65518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15" idx="2"/>
                <a:endCxn id="25" idx="0"/>
              </p:cNvCxnSpPr>
              <p:nvPr/>
            </p:nvCxnSpPr>
            <p:spPr>
              <a:xfrm>
                <a:off x="4874940" y="2880591"/>
                <a:ext cx="1387624" cy="69328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18" idx="4"/>
              </p:cNvCxnSpPr>
              <p:nvPr/>
            </p:nvCxnSpPr>
            <p:spPr>
              <a:xfrm flipH="1">
                <a:off x="9871768" y="1852602"/>
                <a:ext cx="37831" cy="28412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endCxn id="20" idx="6"/>
              </p:cNvCxnSpPr>
              <p:nvPr/>
            </p:nvCxnSpPr>
            <p:spPr>
              <a:xfrm flipH="1">
                <a:off x="3319204" y="2497113"/>
                <a:ext cx="793082" cy="115750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259839" y="1852602"/>
                <a:ext cx="1043134" cy="24957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0428990" y="2246149"/>
                <a:ext cx="738392" cy="7855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2604947" y="440244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Murders</a:t>
                </a:r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6820076" y="1935729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1400" dirty="0" err="1"/>
                  <a:t>StarsIn</a:t>
                </a:r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11308" y="269797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Birthdate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934209" y="308737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Weapon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554382" y="165037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Gender</a:t>
                </a:r>
              </a:p>
            </p:txBody>
          </p:sp>
          <p:cxnSp>
            <p:nvCxnSpPr>
              <p:cNvPr id="63" name="Straight Connector 62"/>
              <p:cNvCxnSpPr>
                <a:stCxn id="4" idx="2"/>
                <a:endCxn id="55" idx="0"/>
              </p:cNvCxnSpPr>
              <p:nvPr/>
            </p:nvCxnSpPr>
            <p:spPr>
              <a:xfrm flipH="1">
                <a:off x="3402616" y="4121475"/>
                <a:ext cx="2448" cy="28096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077271" y="209265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Movies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915971" y="2102175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Stars</a:t>
                </a:r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7616495" y="3098861"/>
                <a:ext cx="933122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1400" dirty="0"/>
                  <a:t>Voice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144759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Address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39784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/>
                  <a:t>Name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89524" y="23063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/>
                  <a:t>Title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842780" y="154606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/>
                  <a:t>Year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19204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Length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923249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Color</a:t>
                </a:r>
              </a:p>
            </p:txBody>
          </p:sp>
          <p:sp>
            <p:nvSpPr>
              <p:cNvPr id="4" name="Flowchart: Merge 3"/>
              <p:cNvSpPr/>
              <p:nvPr/>
            </p:nvSpPr>
            <p:spPr>
              <a:xfrm>
                <a:off x="3062164" y="35357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/>
                  <a:t>isa</a:t>
                </a:r>
                <a:endParaRPr lang="en-US" sz="1400" dirty="0"/>
              </a:p>
            </p:txBody>
          </p:sp>
          <p:sp>
            <p:nvSpPr>
              <p:cNvPr id="25" name="Flowchart: Merge 24"/>
              <p:cNvSpPr/>
              <p:nvPr/>
            </p:nvSpPr>
            <p:spPr>
              <a:xfrm>
                <a:off x="5919664" y="35738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/>
                  <a:t>isa</a:t>
                </a:r>
                <a:endParaRPr lang="en-US" sz="1400" dirty="0"/>
              </a:p>
            </p:txBody>
          </p:sp>
          <p:cxnSp>
            <p:nvCxnSpPr>
              <p:cNvPr id="69" name="Straight Connector 68"/>
              <p:cNvCxnSpPr>
                <a:stCxn id="23" idx="4"/>
              </p:cNvCxnSpPr>
              <p:nvPr/>
            </p:nvCxnSpPr>
            <p:spPr>
              <a:xfrm flipH="1">
                <a:off x="5238605" y="1843077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204622" y="2050223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4182092" y="1841216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17" idx="3"/>
                <a:endCxn id="16" idx="2"/>
              </p:cNvCxnSpPr>
              <p:nvPr/>
            </p:nvCxnSpPr>
            <p:spPr>
              <a:xfrm flipV="1">
                <a:off x="8549617" y="2890116"/>
                <a:ext cx="1164022" cy="767059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57" idx="3"/>
                <a:endCxn id="17" idx="1"/>
              </p:cNvCxnSpPr>
              <p:nvPr/>
            </p:nvCxnSpPr>
            <p:spPr>
              <a:xfrm flipV="1">
                <a:off x="7060232" y="3657175"/>
                <a:ext cx="556263" cy="113923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8" idx="3"/>
                <a:endCxn id="16" idx="1"/>
              </p:cNvCxnSpPr>
              <p:nvPr/>
            </p:nvCxnSpPr>
            <p:spPr>
              <a:xfrm>
                <a:off x="7674615" y="2494042"/>
                <a:ext cx="1241356" cy="2104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15" idx="3"/>
                <a:endCxn id="58" idx="1"/>
              </p:cNvCxnSpPr>
              <p:nvPr/>
            </p:nvCxnSpPr>
            <p:spPr>
              <a:xfrm>
                <a:off x="5672608" y="2486621"/>
                <a:ext cx="1147468" cy="742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Merge 40"/>
              <p:cNvSpPr/>
              <p:nvPr/>
            </p:nvSpPr>
            <p:spPr>
              <a:xfrm>
                <a:off x="3062164" y="54026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/>
                  <a:t>isa</a:t>
                </a:r>
                <a:endParaRPr lang="en-US" sz="1400" dirty="0"/>
              </a:p>
            </p:txBody>
          </p:sp>
          <p:sp>
            <p:nvSpPr>
              <p:cNvPr id="42" name="Flowchart: Merge 41"/>
              <p:cNvSpPr/>
              <p:nvPr/>
            </p:nvSpPr>
            <p:spPr>
              <a:xfrm>
                <a:off x="5919664" y="5412198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/>
                  <a:t>isa</a:t>
                </a:r>
                <a:endParaRPr lang="en-US" sz="14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52747" y="583119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</a:t>
                </a:r>
                <a:r>
                  <a:rPr lang="ru-RU" sz="1400" dirty="0"/>
                  <a:t>С</a:t>
                </a:r>
                <a:endParaRPr lang="en-US" sz="1400" dirty="0"/>
              </a:p>
            </p:txBody>
          </p:sp>
          <p:cxnSp>
            <p:nvCxnSpPr>
              <p:cNvPr id="46" name="Straight Connector 45"/>
              <p:cNvCxnSpPr>
                <a:stCxn id="57" idx="2"/>
                <a:endCxn id="42" idx="0"/>
              </p:cNvCxnSpPr>
              <p:nvPr/>
            </p:nvCxnSpPr>
            <p:spPr>
              <a:xfrm>
                <a:off x="6262564" y="5190381"/>
                <a:ext cx="0" cy="22181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55" idx="2"/>
                <a:endCxn id="41" idx="0"/>
              </p:cNvCxnSpPr>
              <p:nvPr/>
            </p:nvCxnSpPr>
            <p:spPr>
              <a:xfrm>
                <a:off x="3402616" y="5190381"/>
                <a:ext cx="2448" cy="21229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1" idx="2"/>
                <a:endCxn id="45" idx="1"/>
              </p:cNvCxnSpPr>
              <p:nvPr/>
            </p:nvCxnSpPr>
            <p:spPr>
              <a:xfrm>
                <a:off x="3405064" y="5988375"/>
                <a:ext cx="647683" cy="23678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5" idx="3"/>
                <a:endCxn id="42" idx="2"/>
              </p:cNvCxnSpPr>
              <p:nvPr/>
            </p:nvCxnSpPr>
            <p:spPr>
              <a:xfrm flipV="1">
                <a:off x="5648084" y="5997900"/>
                <a:ext cx="614480" cy="22726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20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Ենթադասեր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hy-AM" sz="1800" b="1" dirty="0"/>
              <a:t>Օբյեկտային</a:t>
            </a:r>
          </a:p>
          <a:p>
            <a:pPr lvl="1"/>
            <a:r>
              <a:rPr lang="hy-AM" sz="1800" b="1" dirty="0"/>
              <a:t>Մայր դասի համար ստեղծվում է հարաբերություն</a:t>
            </a:r>
          </a:p>
          <a:p>
            <a:pPr lvl="1"/>
            <a:r>
              <a:rPr lang="hy-AM" sz="1800" b="1" dirty="0"/>
              <a:t>Ամեն մի ենթադասի համար ստեղծվում է հարաբերություն, որի ատրուբուտներն են հանդիսանում իրենից վերև բոլոր դասերի ատրիբուտները միավորած իր սեփականը:</a:t>
            </a:r>
          </a:p>
          <a:p>
            <a:pPr lvl="1"/>
            <a:r>
              <a:rPr lang="hy-AM" sz="1800" b="1" dirty="0"/>
              <a:t>Յուրաքանչյուր էության մասին ինֆորմացիան գրանցվում է միայն համապատասխան հարաբերության մեջ</a:t>
            </a:r>
          </a:p>
          <a:p>
            <a:r>
              <a:rPr lang="hy-AM" sz="1800" b="1" dirty="0"/>
              <a:t>Էություն-Կապ</a:t>
            </a:r>
          </a:p>
          <a:p>
            <a:pPr lvl="1"/>
            <a:r>
              <a:rPr lang="hy-AM" sz="1800" b="1" dirty="0"/>
              <a:t>Մայր դասի համար ստեղծվում է հարաբերություն</a:t>
            </a:r>
          </a:p>
          <a:p>
            <a:pPr lvl="1"/>
            <a:r>
              <a:rPr lang="hy-AM" sz="1800" b="1" dirty="0"/>
              <a:t>Ամեն մի ենթադասի համար ստեղծվում է հարաբերություն, որի ատրուբուտներն են հանդիսանում մայր դասի բանալիական ատրիբուտները միավորած իր սեփականը:</a:t>
            </a:r>
          </a:p>
          <a:p>
            <a:pPr lvl="1"/>
            <a:r>
              <a:rPr lang="hy-AM" sz="1800" b="1" dirty="0"/>
              <a:t>Յուրաքանչյուր էության մասին ինֆորմացիան գրանցվում է մայր դասից մինչև տվյալ ենթադաս բոլոր ենթադասերին համապատասխանող հարաբերությունների մեջ, ամեն մեկում իր ատրիբուտների մասով:</a:t>
            </a:r>
          </a:p>
          <a:p>
            <a:r>
              <a:rPr lang="hy-AM" sz="1800" b="1" dirty="0"/>
              <a:t>Ընդհանուր հարաբերություն</a:t>
            </a:r>
          </a:p>
          <a:p>
            <a:pPr lvl="1"/>
            <a:r>
              <a:rPr lang="hy-AM" sz="1800" b="1" dirty="0"/>
              <a:t>Մայր դասի և բոլոր ենթադասերի համար ստեղծվում է ընդհանուր հարաբերություն, որի ատրիբուտներն են մայր դասի և բոլոր ենթադասերի ատրիբուտների միավորումը:</a:t>
            </a:r>
          </a:p>
          <a:p>
            <a:pPr lvl="1"/>
            <a:r>
              <a:rPr lang="hy-AM" sz="1800" b="1" dirty="0"/>
              <a:t>Այն էությունները որոնք տվյալ ենթադասի ատիբուտներից չունեն, լրացվում է </a:t>
            </a:r>
            <a:r>
              <a:rPr lang="en-US" sz="1800" b="1" dirty="0"/>
              <a:t>null </a:t>
            </a:r>
            <a:r>
              <a:rPr lang="hy-AM" sz="1800" b="1" dirty="0"/>
              <a:t>արժեք</a:t>
            </a:r>
            <a:endParaRPr lang="en-US" sz="1800" b="1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6984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Օբյեկտային մոտեցում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sz="2400" b="1" dirty="0"/>
              <a:t>Movies(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dirty="0"/>
              <a:t> Length</a:t>
            </a:r>
            <a:r>
              <a:rPr lang="en-US" sz="2400" b="1" dirty="0"/>
              <a:t>,</a:t>
            </a:r>
            <a:r>
              <a:rPr lang="en-US" sz="2400" dirty="0"/>
              <a:t> Color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Murders(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dirty="0"/>
              <a:t> Length</a:t>
            </a:r>
            <a:r>
              <a:rPr lang="en-US" sz="2400" b="1" dirty="0"/>
              <a:t>,</a:t>
            </a:r>
            <a:r>
              <a:rPr lang="en-US" sz="2400" dirty="0"/>
              <a:t> Color, Weapon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Cartoons(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dirty="0"/>
              <a:t> Length</a:t>
            </a:r>
            <a:r>
              <a:rPr lang="en-US" sz="2400" b="1" dirty="0"/>
              <a:t>,</a:t>
            </a:r>
            <a:r>
              <a:rPr lang="en-US" sz="2400" dirty="0"/>
              <a:t> Color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MC(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dirty="0"/>
              <a:t> Length</a:t>
            </a:r>
            <a:r>
              <a:rPr lang="en-US" sz="2400" b="1" dirty="0"/>
              <a:t>,</a:t>
            </a:r>
            <a:r>
              <a:rPr lang="en-US" sz="2400" dirty="0"/>
              <a:t> Color, Weapon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Stars(</a:t>
            </a:r>
            <a:r>
              <a:rPr lang="en-US" sz="2400" u="sng" dirty="0"/>
              <a:t>Name</a:t>
            </a:r>
            <a:r>
              <a:rPr lang="en-US" sz="2400" b="1" dirty="0"/>
              <a:t>,</a:t>
            </a:r>
            <a:r>
              <a:rPr lang="en-US" sz="2400" dirty="0"/>
              <a:t> Address</a:t>
            </a:r>
            <a:r>
              <a:rPr lang="en-US" sz="2400" b="1" dirty="0"/>
              <a:t>,</a:t>
            </a:r>
            <a:r>
              <a:rPr lang="en-US" sz="2400" dirty="0"/>
              <a:t> Gender</a:t>
            </a:r>
            <a:r>
              <a:rPr lang="en-US" sz="2400" b="1" dirty="0"/>
              <a:t>,</a:t>
            </a:r>
            <a:r>
              <a:rPr lang="en-US" sz="2400" dirty="0"/>
              <a:t> Birthdate</a:t>
            </a:r>
            <a:r>
              <a:rPr lang="en-US" sz="2400" b="1" dirty="0"/>
              <a:t>)</a:t>
            </a:r>
          </a:p>
          <a:p>
            <a:r>
              <a:rPr lang="en-US" sz="2400" b="1" dirty="0" err="1"/>
              <a:t>StarsIn</a:t>
            </a:r>
            <a:r>
              <a:rPr lang="en-US" sz="2400" b="1" dirty="0"/>
              <a:t>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u="sng" dirty="0"/>
              <a:t> Name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Voice(</a:t>
            </a:r>
            <a:r>
              <a:rPr lang="en-US" sz="2400" u="sng" dirty="0"/>
              <a:t>Title</a:t>
            </a:r>
            <a:r>
              <a:rPr lang="en-US" sz="2400" b="1" dirty="0"/>
              <a:t>,</a:t>
            </a:r>
            <a:r>
              <a:rPr lang="en-US" sz="2400" u="sng" dirty="0"/>
              <a:t> Year</a:t>
            </a:r>
            <a:r>
              <a:rPr lang="en-US" sz="2400" b="1" dirty="0"/>
              <a:t>,</a:t>
            </a:r>
            <a:r>
              <a:rPr lang="en-US" sz="2400" u="sng" dirty="0"/>
              <a:t> Name</a:t>
            </a:r>
            <a:r>
              <a:rPr lang="en-US" sz="2400" b="1" dirty="0"/>
              <a:t>)</a:t>
            </a:r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  <a:uFillTx/>
              </a:rPr>
              <a:t>2020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5" name="Straight Connector 64"/>
          <p:cNvCxnSpPr>
            <a:stCxn id="25" idx="2"/>
            <a:endCxn id="57" idx="0"/>
          </p:cNvCxnSpPr>
          <p:nvPr/>
        </p:nvCxnSpPr>
        <p:spPr>
          <a:xfrm>
            <a:off x="8528956" y="5043525"/>
            <a:ext cx="1" cy="16818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18881" y="3014781"/>
            <a:ext cx="6507990" cy="3731998"/>
            <a:chOff x="934209" y="1229999"/>
            <a:chExt cx="11149853" cy="5389132"/>
          </a:xfrm>
        </p:grpSpPr>
        <p:sp>
          <p:nvSpPr>
            <p:cNvPr id="57" name="Rectangle 56"/>
            <p:cNvSpPr/>
            <p:nvPr/>
          </p:nvSpPr>
          <p:spPr>
            <a:xfrm>
              <a:off x="5464895" y="4402440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Cartoons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34209" y="1229999"/>
              <a:ext cx="11149853" cy="5389132"/>
              <a:chOff x="934209" y="1229999"/>
              <a:chExt cx="11149853" cy="5389132"/>
            </a:xfrm>
          </p:grpSpPr>
          <p:cxnSp>
            <p:nvCxnSpPr>
              <p:cNvPr id="62" name="Straight Connector 61"/>
              <p:cNvCxnSpPr>
                <a:stCxn id="60" idx="4"/>
                <a:endCxn id="55" idx="1"/>
              </p:cNvCxnSpPr>
              <p:nvPr/>
            </p:nvCxnSpPr>
            <p:spPr>
              <a:xfrm>
                <a:off x="1699049" y="3700452"/>
                <a:ext cx="905898" cy="1095959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9" idx="0"/>
                <a:endCxn id="16" idx="3"/>
              </p:cNvCxnSpPr>
              <p:nvPr/>
            </p:nvCxnSpPr>
            <p:spPr>
              <a:xfrm flipH="1" flipV="1">
                <a:off x="10511308" y="2496146"/>
                <a:ext cx="764840" cy="20183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5" idx="2"/>
                <a:endCxn id="4" idx="0"/>
              </p:cNvCxnSpPr>
              <p:nvPr/>
            </p:nvCxnSpPr>
            <p:spPr>
              <a:xfrm flipH="1">
                <a:off x="3405064" y="2880591"/>
                <a:ext cx="1469876" cy="65518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15" idx="2"/>
                <a:endCxn id="25" idx="0"/>
              </p:cNvCxnSpPr>
              <p:nvPr/>
            </p:nvCxnSpPr>
            <p:spPr>
              <a:xfrm>
                <a:off x="4874940" y="2880591"/>
                <a:ext cx="1387624" cy="69328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18" idx="4"/>
              </p:cNvCxnSpPr>
              <p:nvPr/>
            </p:nvCxnSpPr>
            <p:spPr>
              <a:xfrm flipH="1">
                <a:off x="9871768" y="1852602"/>
                <a:ext cx="37831" cy="28412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endCxn id="20" idx="6"/>
              </p:cNvCxnSpPr>
              <p:nvPr/>
            </p:nvCxnSpPr>
            <p:spPr>
              <a:xfrm flipH="1">
                <a:off x="3319204" y="2497113"/>
                <a:ext cx="793082" cy="115750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259839" y="1852602"/>
                <a:ext cx="1043134" cy="249573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0428990" y="2246149"/>
                <a:ext cx="738392" cy="7855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2604947" y="440244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Murders</a:t>
                </a:r>
              </a:p>
            </p:txBody>
          </p:sp>
          <p:sp>
            <p:nvSpPr>
              <p:cNvPr id="58" name="Diamond 57"/>
              <p:cNvSpPr/>
              <p:nvPr/>
            </p:nvSpPr>
            <p:spPr>
              <a:xfrm>
                <a:off x="6820076" y="1935729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900" dirty="0" err="1"/>
                  <a:t>StarsIn</a:t>
                </a:r>
                <a:endParaRPr lang="en-US" sz="9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11308" y="269797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Birthdate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934209" y="308737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Weapon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554382" y="165037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Gender</a:t>
                </a:r>
              </a:p>
            </p:txBody>
          </p:sp>
          <p:cxnSp>
            <p:nvCxnSpPr>
              <p:cNvPr id="63" name="Straight Connector 62"/>
              <p:cNvCxnSpPr>
                <a:stCxn id="4" idx="2"/>
                <a:endCxn id="55" idx="0"/>
              </p:cNvCxnSpPr>
              <p:nvPr/>
            </p:nvCxnSpPr>
            <p:spPr>
              <a:xfrm flipH="1">
                <a:off x="3402616" y="4121475"/>
                <a:ext cx="2448" cy="28096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077271" y="209265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Movies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915971" y="2102175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Stars</a:t>
                </a:r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7616496" y="3098861"/>
                <a:ext cx="854539" cy="111662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34988"/>
                <a:r>
                  <a:rPr lang="en-US" sz="900" dirty="0"/>
                  <a:t>Voice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144759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Address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39784" y="12395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u="sng" dirty="0"/>
                  <a:t>Name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89524" y="2306324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u="sng" dirty="0"/>
                  <a:t>Title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842780" y="1546063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u="sng" dirty="0"/>
                  <a:t>Year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19204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Length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923249" y="1229999"/>
                <a:ext cx="1529680" cy="613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Color</a:t>
                </a:r>
              </a:p>
            </p:txBody>
          </p:sp>
          <p:sp>
            <p:nvSpPr>
              <p:cNvPr id="4" name="Flowchart: Merge 3"/>
              <p:cNvSpPr/>
              <p:nvPr/>
            </p:nvSpPr>
            <p:spPr>
              <a:xfrm>
                <a:off x="3062164" y="35357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sp>
            <p:nvSpPr>
              <p:cNvPr id="25" name="Flowchart: Merge 24"/>
              <p:cNvSpPr/>
              <p:nvPr/>
            </p:nvSpPr>
            <p:spPr>
              <a:xfrm>
                <a:off x="5919664" y="35738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cxnSp>
            <p:nvCxnSpPr>
              <p:cNvPr id="69" name="Straight Connector 68"/>
              <p:cNvCxnSpPr>
                <a:stCxn id="23" idx="4"/>
              </p:cNvCxnSpPr>
              <p:nvPr/>
            </p:nvCxnSpPr>
            <p:spPr>
              <a:xfrm flipH="1">
                <a:off x="5238605" y="1843077"/>
                <a:ext cx="449484" cy="256995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204622" y="2050223"/>
                <a:ext cx="872647" cy="15307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4182092" y="1841216"/>
                <a:ext cx="306905" cy="29551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17" idx="3"/>
                <a:endCxn id="16" idx="2"/>
              </p:cNvCxnSpPr>
              <p:nvPr/>
            </p:nvCxnSpPr>
            <p:spPr>
              <a:xfrm flipV="1">
                <a:off x="8471035" y="2890116"/>
                <a:ext cx="1242605" cy="767058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57" idx="3"/>
                <a:endCxn id="17" idx="1"/>
              </p:cNvCxnSpPr>
              <p:nvPr/>
            </p:nvCxnSpPr>
            <p:spPr>
              <a:xfrm flipV="1">
                <a:off x="7060232" y="3657174"/>
                <a:ext cx="556264" cy="113923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8" idx="3"/>
                <a:endCxn id="16" idx="1"/>
              </p:cNvCxnSpPr>
              <p:nvPr/>
            </p:nvCxnSpPr>
            <p:spPr>
              <a:xfrm>
                <a:off x="7674615" y="2494042"/>
                <a:ext cx="1241356" cy="2104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15" idx="3"/>
                <a:endCxn id="58" idx="1"/>
              </p:cNvCxnSpPr>
              <p:nvPr/>
            </p:nvCxnSpPr>
            <p:spPr>
              <a:xfrm>
                <a:off x="5672608" y="2486621"/>
                <a:ext cx="1147468" cy="742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Merge 40"/>
              <p:cNvSpPr/>
              <p:nvPr/>
            </p:nvSpPr>
            <p:spPr>
              <a:xfrm>
                <a:off x="3062164" y="5402673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sp>
            <p:nvSpPr>
              <p:cNvPr id="42" name="Flowchart: Merge 41"/>
              <p:cNvSpPr/>
              <p:nvPr/>
            </p:nvSpPr>
            <p:spPr>
              <a:xfrm>
                <a:off x="5919664" y="5412198"/>
                <a:ext cx="685800" cy="585702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/>
                  <a:t>isa</a:t>
                </a:r>
                <a:endParaRPr lang="en-US" sz="9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52747" y="5831190"/>
                <a:ext cx="1595337" cy="7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</a:t>
                </a:r>
                <a:r>
                  <a:rPr lang="ru-RU" sz="900" dirty="0"/>
                  <a:t>С</a:t>
                </a:r>
                <a:endParaRPr lang="en-US" sz="900" dirty="0"/>
              </a:p>
            </p:txBody>
          </p:sp>
          <p:cxnSp>
            <p:nvCxnSpPr>
              <p:cNvPr id="46" name="Straight Connector 45"/>
              <p:cNvCxnSpPr>
                <a:stCxn id="57" idx="2"/>
                <a:endCxn id="42" idx="0"/>
              </p:cNvCxnSpPr>
              <p:nvPr/>
            </p:nvCxnSpPr>
            <p:spPr>
              <a:xfrm>
                <a:off x="6262564" y="5190381"/>
                <a:ext cx="0" cy="221817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55" idx="2"/>
                <a:endCxn id="41" idx="0"/>
              </p:cNvCxnSpPr>
              <p:nvPr/>
            </p:nvCxnSpPr>
            <p:spPr>
              <a:xfrm>
                <a:off x="3402616" y="5190381"/>
                <a:ext cx="2448" cy="212292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1" idx="2"/>
                <a:endCxn id="45" idx="1"/>
              </p:cNvCxnSpPr>
              <p:nvPr/>
            </p:nvCxnSpPr>
            <p:spPr>
              <a:xfrm>
                <a:off x="3405064" y="5988375"/>
                <a:ext cx="647683" cy="236786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5" idx="3"/>
                <a:endCxn id="42" idx="2"/>
              </p:cNvCxnSpPr>
              <p:nvPr/>
            </p:nvCxnSpPr>
            <p:spPr>
              <a:xfrm flipV="1">
                <a:off x="5648084" y="5997900"/>
                <a:ext cx="614480" cy="227261"/>
              </a:xfrm>
              <a:prstGeom prst="line">
                <a:avLst/>
              </a:prstGeom>
              <a:ln w="412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5402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2999</TotalTime>
  <Words>1087</Words>
  <Application>Microsoft Office PowerPoint</Application>
  <PresentationFormat>Widescreen</PresentationFormat>
  <Paragraphs>232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</vt:lpstr>
      <vt:lpstr>Cambria Math</vt:lpstr>
      <vt:lpstr>Franklin Gothic Book</vt:lpstr>
      <vt:lpstr>Crop</vt:lpstr>
      <vt:lpstr>ՏՎՅԱԼՆԵՐԻ ՀԵՆՔԵՐ</vt:lpstr>
      <vt:lpstr>E/R մոդել: Ռելացիոն մոդելի հիմնական հասկացություններ</vt:lpstr>
      <vt:lpstr>E/R մոդել: Էությունների բազմություններ և կապեր</vt:lpstr>
      <vt:lpstr>E/R մոդել: Շատը մեկին, Մեկը մեկին տիպի կապեր</vt:lpstr>
      <vt:lpstr>E/R մոդել: Թույլ էությունների բազմություն</vt:lpstr>
      <vt:lpstr>E/R մոդել: Հարաբերությունների միակցում</vt:lpstr>
      <vt:lpstr>E/R մոդել: Ենթադասեր</vt:lpstr>
      <vt:lpstr>E/R մոդել: Ենթադասեր</vt:lpstr>
      <vt:lpstr>E/R մոդել: Օբյեկտային մոտեցում</vt:lpstr>
      <vt:lpstr>E/R մոդել: Էություն-Կապ մոտեցում</vt:lpstr>
      <vt:lpstr>E/R մոդել: Ընդհանուր հարաբերության  մոտեցում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ՏՎՅԱԼՆԵՐԻ ՀԵՆՔԵՐ</dc:title>
  <dc:creator>Բուդաղյան Լուսինե Էդգարի</dc:creator>
  <cp:lastModifiedBy>Բուդաղյան Լուսինե Էդգարի</cp:lastModifiedBy>
  <cp:revision>117</cp:revision>
  <dcterms:created xsi:type="dcterms:W3CDTF">2020-09-08T11:14:26Z</dcterms:created>
  <dcterms:modified xsi:type="dcterms:W3CDTF">2021-03-04T10:13:15Z</dcterms:modified>
</cp:coreProperties>
</file>