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91" r:id="rId3"/>
    <p:sldId id="287" r:id="rId4"/>
    <p:sldId id="286" r:id="rId5"/>
    <p:sldId id="288" r:id="rId6"/>
    <p:sldId id="305" r:id="rId7"/>
    <p:sldId id="307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-7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4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11/03/2021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2F7-6EA9-46E4-8B43-42565D9B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ՏՎՅԱԼՆԵՐԻ ՀԵՆՔԵՐ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F98-F235-46C8-98D0-A02FC3C1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y-AM" dirty="0"/>
              <a:t>Դասախոսություններ</a:t>
            </a:r>
          </a:p>
          <a:p>
            <a:r>
              <a:rPr lang="hy-AM" dirty="0"/>
              <a:t>Թեմա՝ - </a:t>
            </a:r>
            <a:r>
              <a:rPr lang="en-US" dirty="0"/>
              <a:t>E/R </a:t>
            </a:r>
            <a:r>
              <a:rPr lang="hy-AM" dirty="0"/>
              <a:t>մոդել: Անցում </a:t>
            </a:r>
            <a:r>
              <a:rPr lang="en-US" dirty="0"/>
              <a:t>E/R</a:t>
            </a:r>
            <a:r>
              <a:rPr lang="hy-AM" dirty="0"/>
              <a:t> մոդելից ռելացիոն մոդելի: Օրինակներ:</a:t>
            </a:r>
            <a:endParaRPr lang="en-US" dirty="0"/>
          </a:p>
        </p:txBody>
      </p:sp>
      <p:sp>
        <p:nvSpPr>
          <p:cNvPr id="5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95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Նավատորմ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dirty="0"/>
              <a:t>Classes(</a:t>
            </a:r>
            <a:r>
              <a:rPr lang="en-US" sz="2400" u="sng" dirty="0"/>
              <a:t>Class</a:t>
            </a:r>
            <a:r>
              <a:rPr lang="en-US" sz="2400" dirty="0"/>
              <a:t>, Country, Type, Bore, </a:t>
            </a:r>
            <a:r>
              <a:rPr lang="en-US" sz="2400" dirty="0" err="1"/>
              <a:t>numGuns</a:t>
            </a:r>
            <a:r>
              <a:rPr lang="en-US" sz="2400" dirty="0"/>
              <a:t>, displacement)</a:t>
            </a:r>
          </a:p>
          <a:p>
            <a:r>
              <a:rPr lang="en-US" sz="2400" dirty="0"/>
              <a:t>Ships(</a:t>
            </a:r>
            <a:r>
              <a:rPr lang="en-US" sz="2400" u="sng" dirty="0"/>
              <a:t>Name</a:t>
            </a:r>
            <a:r>
              <a:rPr lang="en-US" sz="2400" dirty="0"/>
              <a:t>, lunched)</a:t>
            </a:r>
          </a:p>
          <a:p>
            <a:r>
              <a:rPr lang="en-US" sz="2400" dirty="0" err="1"/>
              <a:t>Buttles</a:t>
            </a:r>
            <a:r>
              <a:rPr lang="en-US" sz="2400" dirty="0"/>
              <a:t>(</a:t>
            </a:r>
            <a:r>
              <a:rPr lang="en-US" sz="2400" u="sng" dirty="0"/>
              <a:t>Name</a:t>
            </a:r>
            <a:r>
              <a:rPr lang="en-US" sz="2400" dirty="0"/>
              <a:t>, Date)</a:t>
            </a:r>
          </a:p>
          <a:p>
            <a:r>
              <a:rPr lang="en-US" sz="2400" dirty="0"/>
              <a:t>Outcomes(</a:t>
            </a:r>
            <a:r>
              <a:rPr lang="en-US" sz="2400" u="sng" dirty="0" err="1"/>
              <a:t>NameB</a:t>
            </a:r>
            <a:r>
              <a:rPr lang="en-US" sz="2400" dirty="0"/>
              <a:t>, </a:t>
            </a:r>
            <a:r>
              <a:rPr lang="en-US" sz="2400" u="sng" dirty="0" err="1"/>
              <a:t>NameS</a:t>
            </a:r>
            <a:r>
              <a:rPr lang="en-US" sz="2400" dirty="0"/>
              <a:t>, Result)</a:t>
            </a:r>
          </a:p>
          <a:p>
            <a:r>
              <a:rPr lang="en-US" sz="2400" dirty="0" err="1"/>
              <a:t>ShC</a:t>
            </a:r>
            <a:r>
              <a:rPr lang="en-US" sz="2400" dirty="0"/>
              <a:t>(</a:t>
            </a:r>
            <a:r>
              <a:rPr lang="en-US" sz="2400" u="sng" dirty="0"/>
              <a:t>Name</a:t>
            </a:r>
            <a:r>
              <a:rPr lang="en-US" sz="2400" dirty="0"/>
              <a:t>, Class)</a:t>
            </a:r>
          </a:p>
          <a:p>
            <a:r>
              <a:rPr lang="en-US" sz="2400" b="1" dirty="0"/>
              <a:t>--------------------------------------</a:t>
            </a:r>
          </a:p>
          <a:p>
            <a:r>
              <a:rPr lang="en-US" sz="2400" dirty="0"/>
              <a:t>Classes(</a:t>
            </a:r>
            <a:r>
              <a:rPr lang="en-US" sz="2400" u="sng" dirty="0"/>
              <a:t>Class</a:t>
            </a:r>
            <a:r>
              <a:rPr lang="en-US" sz="2400" dirty="0"/>
              <a:t>, Country, Type, Bore, </a:t>
            </a:r>
            <a:r>
              <a:rPr lang="en-US" sz="2400" dirty="0" err="1"/>
              <a:t>numGuns</a:t>
            </a:r>
            <a:r>
              <a:rPr lang="en-US" sz="2400" dirty="0"/>
              <a:t>, displacement)</a:t>
            </a:r>
          </a:p>
          <a:p>
            <a:r>
              <a:rPr lang="en-US" sz="2400" dirty="0"/>
              <a:t>Ships(</a:t>
            </a:r>
            <a:r>
              <a:rPr lang="en-US" sz="2400" u="sng" dirty="0"/>
              <a:t>Name</a:t>
            </a:r>
            <a:r>
              <a:rPr lang="en-US" sz="2400" dirty="0"/>
              <a:t>, lunched, Class)</a:t>
            </a:r>
          </a:p>
          <a:p>
            <a:r>
              <a:rPr lang="en-US" sz="2400" dirty="0" err="1"/>
              <a:t>Buttles</a:t>
            </a:r>
            <a:r>
              <a:rPr lang="en-US" sz="2400" dirty="0"/>
              <a:t>(</a:t>
            </a:r>
            <a:r>
              <a:rPr lang="en-US" sz="2400" u="sng" dirty="0"/>
              <a:t>Name</a:t>
            </a:r>
            <a:r>
              <a:rPr lang="en-US" sz="2400" dirty="0"/>
              <a:t>, Date)</a:t>
            </a:r>
          </a:p>
          <a:p>
            <a:r>
              <a:rPr lang="en-US" sz="2400" dirty="0"/>
              <a:t>Outcomes(</a:t>
            </a:r>
            <a:r>
              <a:rPr lang="en-US" sz="2400" u="sng" dirty="0" err="1"/>
              <a:t>NameB</a:t>
            </a:r>
            <a:r>
              <a:rPr lang="en-US" sz="2400" u="sng" dirty="0"/>
              <a:t>-&gt;Battle</a:t>
            </a:r>
            <a:r>
              <a:rPr lang="en-US" sz="2400" dirty="0"/>
              <a:t>, </a:t>
            </a:r>
            <a:r>
              <a:rPr lang="en-US" sz="2400" u="sng" dirty="0" err="1"/>
              <a:t>NameS</a:t>
            </a:r>
            <a:r>
              <a:rPr lang="en-US" sz="2400" u="sng" dirty="0"/>
              <a:t>-&gt;Ship</a:t>
            </a:r>
            <a:r>
              <a:rPr lang="en-US" sz="2400" dirty="0"/>
              <a:t>, Result)</a:t>
            </a:r>
          </a:p>
          <a:p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74030" y="1932822"/>
            <a:ext cx="5944142" cy="2780654"/>
            <a:chOff x="704652" y="1196629"/>
            <a:chExt cx="9988131" cy="4988219"/>
          </a:xfrm>
        </p:grpSpPr>
        <p:cxnSp>
          <p:nvCxnSpPr>
            <p:cNvPr id="11" name="Straight Connector 10"/>
            <p:cNvCxnSpPr>
              <a:stCxn id="10" idx="4"/>
            </p:cNvCxnSpPr>
            <p:nvPr/>
          </p:nvCxnSpPr>
          <p:spPr>
            <a:xfrm flipH="1">
              <a:off x="4500676" y="2087004"/>
              <a:ext cx="449484" cy="2569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04652" y="1196629"/>
              <a:ext cx="9988131" cy="4988219"/>
              <a:chOff x="704652" y="1196629"/>
              <a:chExt cx="9988131" cy="4988219"/>
            </a:xfrm>
          </p:grpSpPr>
          <p:cxnSp>
            <p:nvCxnSpPr>
              <p:cNvPr id="35" name="Straight Connector 34"/>
              <p:cNvCxnSpPr>
                <a:endCxn id="32" idx="2"/>
              </p:cNvCxnSpPr>
              <p:nvPr/>
            </p:nvCxnSpPr>
            <p:spPr>
              <a:xfrm>
                <a:off x="6735371" y="5544090"/>
                <a:ext cx="1213866" cy="15035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704652" y="1196629"/>
                <a:ext cx="9988131" cy="4988219"/>
                <a:chOff x="704652" y="1196629"/>
                <a:chExt cx="9988131" cy="49882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701183" y="1809707"/>
                  <a:ext cx="5146816" cy="2821186"/>
                  <a:chOff x="4701183" y="1809707"/>
                  <a:chExt cx="5146816" cy="2821186"/>
                </a:xfrm>
              </p:grpSpPr>
              <p:cxnSp>
                <p:nvCxnSpPr>
                  <p:cNvPr id="15" name="Straight Connector 14"/>
                  <p:cNvCxnSpPr>
                    <a:stCxn id="14" idx="4"/>
                  </p:cNvCxnSpPr>
                  <p:nvPr/>
                </p:nvCxnSpPr>
                <p:spPr>
                  <a:xfrm flipH="1">
                    <a:off x="4701183" y="2087004"/>
                    <a:ext cx="1849680" cy="463247"/>
                  </a:xfrm>
                  <a:prstGeom prst="line">
                    <a:avLst/>
                  </a:prstGeom>
                  <a:ln w="412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endCxn id="22" idx="4"/>
                  </p:cNvCxnSpPr>
                  <p:nvPr/>
                </p:nvCxnSpPr>
                <p:spPr>
                  <a:xfrm flipH="1" flipV="1">
                    <a:off x="8151566" y="1830993"/>
                    <a:ext cx="889923" cy="698863"/>
                  </a:xfrm>
                  <a:prstGeom prst="line">
                    <a:avLst/>
                  </a:prstGeom>
                  <a:ln w="412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9549940" y="1809707"/>
                    <a:ext cx="298059" cy="740544"/>
                  </a:xfrm>
                  <a:prstGeom prst="line">
                    <a:avLst/>
                  </a:prstGeom>
                  <a:ln w="412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stCxn id="26" idx="1"/>
                    <a:endCxn id="45" idx="3"/>
                  </p:cNvCxnSpPr>
                  <p:nvPr/>
                </p:nvCxnSpPr>
                <p:spPr>
                  <a:xfrm flipH="1" flipV="1">
                    <a:off x="7338840" y="2785867"/>
                    <a:ext cx="1196095" cy="11172"/>
                  </a:xfrm>
                  <a:prstGeom prst="line">
                    <a:avLst/>
                  </a:prstGeom>
                  <a:ln w="412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>
                    <a:stCxn id="54" idx="2"/>
                    <a:endCxn id="65" idx="2"/>
                  </p:cNvCxnSpPr>
                  <p:nvPr/>
                </p:nvCxnSpPr>
                <p:spPr>
                  <a:xfrm flipV="1">
                    <a:off x="7813996" y="4581581"/>
                    <a:ext cx="1349107" cy="49312"/>
                  </a:xfrm>
                  <a:prstGeom prst="line">
                    <a:avLst/>
                  </a:prstGeom>
                  <a:ln w="412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704652" y="1196629"/>
                  <a:ext cx="9988131" cy="4988219"/>
                  <a:chOff x="704652" y="1196629"/>
                  <a:chExt cx="9988131" cy="4988219"/>
                </a:xfrm>
              </p:grpSpPr>
              <p:cxnSp>
                <p:nvCxnSpPr>
                  <p:cNvPr id="46" name="Straight Connector 45"/>
                  <p:cNvCxnSpPr>
                    <a:stCxn id="45" idx="1"/>
                    <a:endCxn id="6" idx="3"/>
                  </p:cNvCxnSpPr>
                  <p:nvPr/>
                </p:nvCxnSpPr>
                <p:spPr>
                  <a:xfrm flipH="1" flipV="1">
                    <a:off x="4934679" y="2730548"/>
                    <a:ext cx="1549622" cy="55319"/>
                  </a:xfrm>
                  <a:prstGeom prst="line">
                    <a:avLst/>
                  </a:prstGeom>
                  <a:ln w="41275">
                    <a:solidFill>
                      <a:schemeClr val="accent1">
                        <a:lumMod val="75000"/>
                      </a:schemeClr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704652" y="1196629"/>
                    <a:ext cx="9988131" cy="4988219"/>
                    <a:chOff x="704652" y="1196629"/>
                    <a:chExt cx="9988131" cy="4988219"/>
                  </a:xfrm>
                </p:grpSpPr>
                <p:cxnSp>
                  <p:nvCxnSpPr>
                    <p:cNvPr id="5" name="Straight Connector 4"/>
                    <p:cNvCxnSpPr/>
                    <p:nvPr/>
                  </p:nvCxnSpPr>
                  <p:spPr>
                    <a:xfrm flipH="1">
                      <a:off x="2581275" y="2741040"/>
                      <a:ext cx="793082" cy="115750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1104851" y="2550251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u="sng" dirty="0"/>
                        <a:t>Class</a:t>
                      </a: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1104851" y="1789990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Type</a:t>
                      </a: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2581275" y="1473926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Bore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4185320" y="1473926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err="1"/>
                        <a:t>numGuns</a:t>
                      </a:r>
                      <a:endParaRPr lang="en-US" sz="1000" dirty="0"/>
                    </a:p>
                  </p:txBody>
                </p: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 flipH="1" flipV="1">
                      <a:off x="2466693" y="2294150"/>
                      <a:ext cx="872647" cy="153078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 flipV="1">
                      <a:off x="3444163" y="2085143"/>
                      <a:ext cx="306905" cy="295511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5786023" y="1473926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displacement</a:t>
                      </a:r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4851" y="3279355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Country</a:t>
                      </a:r>
                    </a:p>
                  </p:txBody>
                </p: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V="1">
                      <a:off x="2634531" y="2951389"/>
                      <a:ext cx="955336" cy="616403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3339342" y="2336577"/>
                      <a:ext cx="1595337" cy="78794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Classes</a:t>
                      </a: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9107866" y="1196629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lunched</a:t>
                      </a:r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7386726" y="1217915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u="sng" dirty="0"/>
                        <a:t>Name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8534935" y="2403068"/>
                      <a:ext cx="1595337" cy="78794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Ships</a:t>
                      </a:r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7949237" y="5387908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3620643" y="5323257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u="sng" dirty="0"/>
                        <a:t>Name</a:t>
                      </a:r>
                    </a:p>
                  </p:txBody>
                </p:sp>
                <p:cxnSp>
                  <p:nvCxnSpPr>
                    <p:cNvPr id="34" name="Straight Connector 33"/>
                    <p:cNvCxnSpPr>
                      <a:endCxn id="33" idx="6"/>
                    </p:cNvCxnSpPr>
                    <p:nvPr/>
                  </p:nvCxnSpPr>
                  <p:spPr>
                    <a:xfrm flipH="1" flipV="1">
                      <a:off x="5150323" y="5629796"/>
                      <a:ext cx="863682" cy="144471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720366" y="5396907"/>
                      <a:ext cx="1595337" cy="78794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err="1"/>
                        <a:t>Buttles</a:t>
                      </a:r>
                      <a:endParaRPr lang="en-US" sz="1000" dirty="0"/>
                    </a:p>
                  </p:txBody>
                </p:sp>
                <p:sp>
                  <p:nvSpPr>
                    <p:cNvPr id="45" name="Diamond 44"/>
                    <p:cNvSpPr/>
                    <p:nvPr/>
                  </p:nvSpPr>
                  <p:spPr>
                    <a:xfrm>
                      <a:off x="6484301" y="2227554"/>
                      <a:ext cx="854539" cy="1116626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 defTabSz="534988"/>
                      <a:r>
                        <a:rPr lang="en-US" sz="1000" dirty="0" err="1"/>
                        <a:t>ShC</a:t>
                      </a:r>
                      <a:endParaRPr lang="en-US" sz="1000" dirty="0"/>
                    </a:p>
                  </p:txBody>
                </p:sp>
                <p:sp>
                  <p:nvSpPr>
                    <p:cNvPr id="54" name="Diamond 53"/>
                    <p:cNvSpPr/>
                    <p:nvPr/>
                  </p:nvSpPr>
                  <p:spPr>
                    <a:xfrm>
                      <a:off x="7386726" y="3514267"/>
                      <a:ext cx="854539" cy="1116626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 defTabSz="534988"/>
                      <a:r>
                        <a:rPr lang="en-US" sz="1000" dirty="0"/>
                        <a:t>Outcomes</a:t>
                      </a:r>
                    </a:p>
                  </p:txBody>
                </p:sp>
                <p:cxnSp>
                  <p:nvCxnSpPr>
                    <p:cNvPr id="55" name="Straight Connector 54"/>
                    <p:cNvCxnSpPr>
                      <a:stCxn id="54" idx="1"/>
                      <a:endCxn id="36" idx="0"/>
                    </p:cNvCxnSpPr>
                    <p:nvPr/>
                  </p:nvCxnSpPr>
                  <p:spPr>
                    <a:xfrm flipH="1">
                      <a:off x="6518035" y="4072580"/>
                      <a:ext cx="868691" cy="1324327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>
                      <a:stCxn id="26" idx="2"/>
                      <a:endCxn id="54" idx="3"/>
                    </p:cNvCxnSpPr>
                    <p:nvPr/>
                  </p:nvCxnSpPr>
                  <p:spPr>
                    <a:xfrm flipH="1">
                      <a:off x="8241265" y="3191009"/>
                      <a:ext cx="1091339" cy="881571"/>
                    </a:xfrm>
                    <a:prstGeom prst="line">
                      <a:avLst/>
                    </a:prstGeom>
                    <a:ln w="412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9163103" y="4275042"/>
                      <a:ext cx="1529680" cy="61307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Result</a:t>
                      </a:r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704652" y="1473926"/>
                      <a:ext cx="1751540" cy="29769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dirty="0"/>
                        <a:t> = {‘bb’, ‘</a:t>
                      </a:r>
                      <a:r>
                        <a:rPr lang="en-US" sz="1000" dirty="0" err="1"/>
                        <a:t>bc</a:t>
                      </a:r>
                      <a:r>
                        <a:rPr lang="en-US" sz="1000" dirty="0"/>
                        <a:t>’}</a:t>
                      </a:r>
                    </a:p>
                  </p:txBody>
                </p:sp>
              </p:grpSp>
            </p:grpSp>
          </p:grpSp>
        </p:grpSp>
      </p:grpSp>
      <p:sp>
        <p:nvSpPr>
          <p:cNvPr id="69" name="Rectangle 68"/>
          <p:cNvSpPr/>
          <p:nvPr/>
        </p:nvSpPr>
        <p:spPr>
          <a:xfrm>
            <a:off x="9997440" y="1474019"/>
            <a:ext cx="1856614" cy="266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</a:t>
            </a:r>
            <a:r>
              <a:rPr lang="en-US" sz="1000" baseline="-25000" dirty="0"/>
              <a:t>2</a:t>
            </a:r>
            <a:r>
              <a:rPr lang="en-US" sz="1000" dirty="0"/>
              <a:t> = {‘sunk’, ‘ok’, ‘damaged’}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118626" y="5395440"/>
            <a:ext cx="208505" cy="296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1259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Օդանավակայան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dirty="0"/>
              <a:t>Trip(</a:t>
            </a:r>
            <a:r>
              <a:rPr lang="en-US" sz="2400" u="sng" dirty="0" err="1"/>
              <a:t>Trip_No</a:t>
            </a:r>
            <a:r>
              <a:rPr lang="en-US" sz="2400" dirty="0"/>
              <a:t>, </a:t>
            </a:r>
            <a:r>
              <a:rPr lang="en-US" sz="2400" dirty="0" err="1"/>
              <a:t>Toun_From</a:t>
            </a:r>
            <a:r>
              <a:rPr lang="en-US" sz="2400" dirty="0"/>
              <a:t>, </a:t>
            </a:r>
            <a:r>
              <a:rPr lang="en-US" sz="2400" dirty="0" err="1"/>
              <a:t>Town_To</a:t>
            </a:r>
            <a:r>
              <a:rPr lang="en-US" sz="2400" dirty="0"/>
              <a:t>, </a:t>
            </a:r>
            <a:r>
              <a:rPr lang="en-US" sz="2400" dirty="0" err="1"/>
              <a:t>Time_out</a:t>
            </a:r>
            <a:r>
              <a:rPr lang="en-US" sz="2400" dirty="0"/>
              <a:t>, </a:t>
            </a:r>
            <a:r>
              <a:rPr lang="en-US" sz="2400" dirty="0" err="1"/>
              <a:t>Time_in</a:t>
            </a:r>
            <a:r>
              <a:rPr lang="en-US" sz="2400" dirty="0"/>
              <a:t>, Plane)</a:t>
            </a:r>
          </a:p>
          <a:p>
            <a:r>
              <a:rPr lang="en-US" sz="2400" dirty="0"/>
              <a:t>Company(</a:t>
            </a:r>
            <a:r>
              <a:rPr lang="en-US" sz="2400" u="sng" dirty="0" err="1"/>
              <a:t>Id_Comp</a:t>
            </a:r>
            <a:r>
              <a:rPr lang="en-US" sz="2400" dirty="0"/>
              <a:t>, Name)</a:t>
            </a:r>
          </a:p>
          <a:p>
            <a:r>
              <a:rPr lang="en-US" sz="2400" dirty="0"/>
              <a:t>Passenger(</a:t>
            </a:r>
            <a:r>
              <a:rPr lang="en-US" sz="2400" u="sng" dirty="0" err="1"/>
              <a:t>Id_psg</a:t>
            </a:r>
            <a:r>
              <a:rPr lang="en-US" sz="2400" dirty="0"/>
              <a:t>, Name)</a:t>
            </a:r>
          </a:p>
          <a:p>
            <a:r>
              <a:rPr lang="en-US" sz="2400" dirty="0" err="1"/>
              <a:t>Pass_in_trip</a:t>
            </a:r>
            <a:r>
              <a:rPr lang="en-US" sz="2400" dirty="0"/>
              <a:t>(</a:t>
            </a:r>
            <a:r>
              <a:rPr lang="en-US" sz="2400" u="sng" dirty="0" err="1"/>
              <a:t>Trip_No</a:t>
            </a:r>
            <a:r>
              <a:rPr lang="en-US" sz="2400" dirty="0"/>
              <a:t>, </a:t>
            </a:r>
            <a:r>
              <a:rPr lang="en-US" sz="2400" u="sng" dirty="0" err="1"/>
              <a:t>Id_psg</a:t>
            </a:r>
            <a:r>
              <a:rPr lang="en-US" sz="2400" dirty="0"/>
              <a:t>, </a:t>
            </a:r>
            <a:r>
              <a:rPr lang="en-US" sz="2400" u="sng" dirty="0"/>
              <a:t>date</a:t>
            </a:r>
            <a:r>
              <a:rPr lang="en-US" sz="2400" dirty="0"/>
              <a:t>, place)</a:t>
            </a:r>
          </a:p>
          <a:p>
            <a:r>
              <a:rPr lang="en-US" sz="2400" dirty="0"/>
              <a:t>TC(</a:t>
            </a:r>
            <a:r>
              <a:rPr lang="en-US" sz="2400" u="sng" dirty="0" err="1"/>
              <a:t>Trip_No</a:t>
            </a:r>
            <a:r>
              <a:rPr lang="en-US" sz="2400" dirty="0"/>
              <a:t>, </a:t>
            </a:r>
            <a:r>
              <a:rPr lang="en-US" sz="2400" dirty="0" err="1"/>
              <a:t>ID_comp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-------------------------------------------------------------</a:t>
            </a:r>
          </a:p>
          <a:p>
            <a:r>
              <a:rPr lang="en-US" sz="2400" dirty="0"/>
              <a:t>Trip(</a:t>
            </a:r>
            <a:r>
              <a:rPr lang="en-US" sz="2400" u="sng" dirty="0" err="1"/>
              <a:t>Trip_No</a:t>
            </a:r>
            <a:r>
              <a:rPr lang="en-US" sz="2400" dirty="0"/>
              <a:t>, </a:t>
            </a:r>
            <a:r>
              <a:rPr lang="en-US" sz="2400" dirty="0" err="1"/>
              <a:t>Toun_From</a:t>
            </a:r>
            <a:r>
              <a:rPr lang="en-US" sz="2400" dirty="0"/>
              <a:t>, </a:t>
            </a:r>
            <a:r>
              <a:rPr lang="en-US" sz="2400" dirty="0" err="1"/>
              <a:t>Town_To</a:t>
            </a:r>
            <a:r>
              <a:rPr lang="en-US" sz="2400" dirty="0"/>
              <a:t>, </a:t>
            </a:r>
            <a:r>
              <a:rPr lang="en-US" sz="2400" dirty="0" err="1"/>
              <a:t>Time_out</a:t>
            </a:r>
            <a:r>
              <a:rPr lang="en-US" sz="2400" dirty="0"/>
              <a:t>, </a:t>
            </a:r>
            <a:r>
              <a:rPr lang="en-US" sz="2400" dirty="0" err="1"/>
              <a:t>Time_in</a:t>
            </a:r>
            <a:r>
              <a:rPr lang="en-US" sz="2400" dirty="0"/>
              <a:t>, Plane, </a:t>
            </a:r>
            <a:r>
              <a:rPr lang="en-US" sz="2400" dirty="0" err="1"/>
              <a:t>ID_comp</a:t>
            </a:r>
            <a:r>
              <a:rPr lang="en-US" sz="2400" dirty="0"/>
              <a:t>)</a:t>
            </a:r>
          </a:p>
          <a:p>
            <a:r>
              <a:rPr lang="en-US" sz="2400" dirty="0"/>
              <a:t>Company(</a:t>
            </a:r>
            <a:r>
              <a:rPr lang="en-US" sz="2400" u="sng" dirty="0" err="1"/>
              <a:t>Id_Comp</a:t>
            </a:r>
            <a:r>
              <a:rPr lang="en-US" sz="2400" dirty="0"/>
              <a:t>, Name)</a:t>
            </a:r>
          </a:p>
          <a:p>
            <a:r>
              <a:rPr lang="en-US" sz="2400" dirty="0"/>
              <a:t>Passenger(</a:t>
            </a:r>
            <a:r>
              <a:rPr lang="en-US" sz="2400" u="sng" dirty="0" err="1"/>
              <a:t>Id_psg</a:t>
            </a:r>
            <a:r>
              <a:rPr lang="en-US" sz="2400" dirty="0"/>
              <a:t>, Name)</a:t>
            </a:r>
          </a:p>
          <a:p>
            <a:r>
              <a:rPr lang="en-US" sz="2400" dirty="0" err="1"/>
              <a:t>Pass_in_trip</a:t>
            </a:r>
            <a:r>
              <a:rPr lang="en-US" sz="2400" dirty="0"/>
              <a:t>(</a:t>
            </a:r>
            <a:r>
              <a:rPr lang="en-US" sz="2400" u="sng" dirty="0" err="1"/>
              <a:t>Trip_No</a:t>
            </a:r>
            <a:r>
              <a:rPr lang="en-US" sz="2400" dirty="0"/>
              <a:t>, </a:t>
            </a:r>
            <a:r>
              <a:rPr lang="en-US" sz="2400" u="sng" dirty="0" err="1"/>
              <a:t>Id_psg</a:t>
            </a:r>
            <a:r>
              <a:rPr lang="en-US" sz="2400" dirty="0"/>
              <a:t>, </a:t>
            </a:r>
            <a:r>
              <a:rPr lang="en-US" sz="2400" u="sng" dirty="0"/>
              <a:t>date</a:t>
            </a:r>
            <a:r>
              <a:rPr lang="en-US" sz="2400" dirty="0"/>
              <a:t>, place)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986719" y="1584592"/>
            <a:ext cx="306905" cy="29551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853187" y="1024012"/>
            <a:ext cx="4854881" cy="3220729"/>
            <a:chOff x="829735" y="1025496"/>
            <a:chExt cx="10953203" cy="5629707"/>
          </a:xfrm>
        </p:grpSpPr>
        <p:cxnSp>
          <p:nvCxnSpPr>
            <p:cNvPr id="56" name="Straight Connector 55"/>
            <p:cNvCxnSpPr>
              <a:stCxn id="6" idx="2"/>
              <a:endCxn id="76" idx="0"/>
            </p:cNvCxnSpPr>
            <p:nvPr/>
          </p:nvCxnSpPr>
          <p:spPr>
            <a:xfrm flipH="1">
              <a:off x="3964306" y="3124518"/>
              <a:ext cx="172705" cy="52882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829735" y="1025496"/>
              <a:ext cx="10953203" cy="5629707"/>
              <a:chOff x="829735" y="1025496"/>
              <a:chExt cx="10953203" cy="5629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0533294" y="1025496"/>
                <a:ext cx="208505" cy="29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829735" y="1196629"/>
                <a:ext cx="10953203" cy="5458574"/>
                <a:chOff x="829735" y="1196629"/>
                <a:chExt cx="10953203" cy="5458574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581275" y="2741040"/>
                  <a:ext cx="793082" cy="11575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829735" y="2588892"/>
                  <a:ext cx="1804796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Toun_From</a:t>
                  </a:r>
                  <a:endParaRPr lang="en-US" sz="800" dirty="0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4851" y="1828631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Town_To</a:t>
                  </a:r>
                  <a:endParaRPr lang="en-US" sz="800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581275" y="147392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Time_out</a:t>
                  </a:r>
                  <a:endParaRPr lang="en-US" sz="8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185320" y="147392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Time_in</a:t>
                  </a:r>
                  <a:endParaRPr lang="en-US" sz="800" dirty="0"/>
                </a:p>
              </p:txBody>
            </p:sp>
            <p:cxnSp>
              <p:nvCxnSpPr>
                <p:cNvPr id="11" name="Straight Connector 10"/>
                <p:cNvCxnSpPr>
                  <a:stCxn id="10" idx="4"/>
                </p:cNvCxnSpPr>
                <p:nvPr/>
              </p:nvCxnSpPr>
              <p:spPr>
                <a:xfrm flipH="1">
                  <a:off x="4500676" y="2087004"/>
                  <a:ext cx="449484" cy="256995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 flipV="1">
                  <a:off x="2466693" y="2332791"/>
                  <a:ext cx="872647" cy="153078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5786023" y="147392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Plane</a:t>
                  </a:r>
                </a:p>
              </p:txBody>
            </p:sp>
            <p:cxnSp>
              <p:nvCxnSpPr>
                <p:cNvPr id="15" name="Straight Connector 14"/>
                <p:cNvCxnSpPr>
                  <a:stCxn id="14" idx="4"/>
                </p:cNvCxnSpPr>
                <p:nvPr/>
              </p:nvCxnSpPr>
              <p:spPr>
                <a:xfrm flipH="1">
                  <a:off x="4701183" y="2087004"/>
                  <a:ext cx="1849680" cy="463247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1104851" y="331799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 err="1"/>
                    <a:t>Trip_No</a:t>
                  </a:r>
                  <a:endParaRPr lang="en-US" sz="800" u="sng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2634531" y="2951389"/>
                  <a:ext cx="955336" cy="616403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/>
                <p:cNvSpPr/>
                <p:nvPr/>
              </p:nvSpPr>
              <p:spPr>
                <a:xfrm>
                  <a:off x="3339342" y="2336577"/>
                  <a:ext cx="1595337" cy="7879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Trip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9107866" y="1196629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Name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86726" y="1217915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 err="1"/>
                    <a:t>Id_Comp</a:t>
                  </a:r>
                  <a:endParaRPr lang="en-US" sz="800" u="sng" dirty="0"/>
                </a:p>
              </p:txBody>
            </p:sp>
            <p:cxnSp>
              <p:nvCxnSpPr>
                <p:cNvPr id="23" name="Straight Connector 22"/>
                <p:cNvCxnSpPr>
                  <a:endCxn id="22" idx="4"/>
                </p:cNvCxnSpPr>
                <p:nvPr/>
              </p:nvCxnSpPr>
              <p:spPr>
                <a:xfrm flipH="1" flipV="1">
                  <a:off x="8151566" y="1830993"/>
                  <a:ext cx="889923" cy="698863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549940" y="1809707"/>
                  <a:ext cx="298059" cy="740544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8534935" y="2403068"/>
                  <a:ext cx="1595337" cy="7879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Company</a:t>
                  </a: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253258" y="5435548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Name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8245675" y="599210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 err="1"/>
                    <a:t>Id_psg</a:t>
                  </a:r>
                  <a:endParaRPr lang="en-US" sz="800" u="sng" dirty="0"/>
                </a:p>
              </p:txBody>
            </p:sp>
            <p:cxnSp>
              <p:nvCxnSpPr>
                <p:cNvPr id="34" name="Straight Connector 33"/>
                <p:cNvCxnSpPr>
                  <a:stCxn id="36" idx="2"/>
                  <a:endCxn id="33" idx="0"/>
                </p:cNvCxnSpPr>
                <p:nvPr/>
              </p:nvCxnSpPr>
              <p:spPr>
                <a:xfrm>
                  <a:off x="8870327" y="5705358"/>
                  <a:ext cx="140188" cy="286748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endCxn id="32" idx="2"/>
                </p:cNvCxnSpPr>
                <p:nvPr/>
              </p:nvCxnSpPr>
              <p:spPr>
                <a:xfrm>
                  <a:off x="9039392" y="5591730"/>
                  <a:ext cx="1213866" cy="150357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>
                  <a:off x="8072658" y="4917417"/>
                  <a:ext cx="1595337" cy="7879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Passenger</a:t>
                  </a:r>
                </a:p>
              </p:txBody>
            </p:sp>
            <p:sp>
              <p:nvSpPr>
                <p:cNvPr id="45" name="Diamond 44"/>
                <p:cNvSpPr/>
                <p:nvPr/>
              </p:nvSpPr>
              <p:spPr>
                <a:xfrm>
                  <a:off x="6484301" y="2227554"/>
                  <a:ext cx="854539" cy="111662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/>
                    <a:t>TC</a:t>
                  </a:r>
                </a:p>
              </p:txBody>
            </p:sp>
            <p:cxnSp>
              <p:nvCxnSpPr>
                <p:cNvPr id="46" name="Straight Connector 45"/>
                <p:cNvCxnSpPr>
                  <a:stCxn id="45" idx="1"/>
                  <a:endCxn id="6" idx="3"/>
                </p:cNvCxnSpPr>
                <p:nvPr/>
              </p:nvCxnSpPr>
              <p:spPr>
                <a:xfrm flipH="1" flipV="1">
                  <a:off x="4934679" y="2730548"/>
                  <a:ext cx="1549622" cy="55319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26" idx="1"/>
                  <a:endCxn id="45" idx="3"/>
                </p:cNvCxnSpPr>
                <p:nvPr/>
              </p:nvCxnSpPr>
              <p:spPr>
                <a:xfrm flipH="1" flipV="1">
                  <a:off x="7338840" y="2785867"/>
                  <a:ext cx="1196095" cy="11172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74" idx="3"/>
                  <a:endCxn id="36" idx="1"/>
                </p:cNvCxnSpPr>
                <p:nvPr/>
              </p:nvCxnSpPr>
              <p:spPr>
                <a:xfrm>
                  <a:off x="6829142" y="5304496"/>
                  <a:ext cx="1243516" cy="6892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3224075" y="6042125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place</a:t>
                  </a:r>
                </a:p>
              </p:txBody>
            </p:sp>
            <p:cxnSp>
              <p:nvCxnSpPr>
                <p:cNvPr id="66" name="Straight Connector 65"/>
                <p:cNvCxnSpPr>
                  <a:stCxn id="75" idx="2"/>
                  <a:endCxn id="65" idx="0"/>
                </p:cNvCxnSpPr>
                <p:nvPr/>
              </p:nvCxnSpPr>
              <p:spPr>
                <a:xfrm flipH="1">
                  <a:off x="3988915" y="5742087"/>
                  <a:ext cx="8653" cy="300038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1104362" y="4444565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/>
                    <a:t>date</a:t>
                  </a:r>
                </a:p>
              </p:txBody>
            </p:sp>
            <p:cxnSp>
              <p:nvCxnSpPr>
                <p:cNvPr id="50" name="Straight Connector 49"/>
                <p:cNvCxnSpPr>
                  <a:stCxn id="75" idx="1"/>
                  <a:endCxn id="49" idx="6"/>
                </p:cNvCxnSpPr>
                <p:nvPr/>
              </p:nvCxnSpPr>
              <p:spPr>
                <a:xfrm flipH="1" flipV="1">
                  <a:off x="2634042" y="4751104"/>
                  <a:ext cx="565857" cy="597013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Diamond 73"/>
                <p:cNvSpPr/>
                <p:nvPr/>
              </p:nvSpPr>
              <p:spPr>
                <a:xfrm>
                  <a:off x="6125500" y="4866905"/>
                  <a:ext cx="703642" cy="875182"/>
                </a:xfrm>
                <a:prstGeom prst="diamond">
                  <a:avLst/>
                </a:prstGeom>
                <a:ln w="889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/>
                    <a:t>TP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199899" y="4954146"/>
                  <a:ext cx="1595337" cy="787941"/>
                </a:xfrm>
                <a:prstGeom prst="rect">
                  <a:avLst/>
                </a:prstGeom>
                <a:ln w="889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Pass_in_trip</a:t>
                  </a:r>
                  <a:endParaRPr lang="en-US" sz="800" dirty="0"/>
                </a:p>
              </p:txBody>
            </p:sp>
            <p:sp>
              <p:nvSpPr>
                <p:cNvPr id="76" name="Diamond 75"/>
                <p:cNvSpPr/>
                <p:nvPr/>
              </p:nvSpPr>
              <p:spPr>
                <a:xfrm>
                  <a:off x="3589867" y="3653342"/>
                  <a:ext cx="748877" cy="888646"/>
                </a:xfrm>
                <a:prstGeom prst="diamond">
                  <a:avLst/>
                </a:prstGeom>
                <a:ln w="889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/>
                    <a:t>PIT</a:t>
                  </a:r>
                </a:p>
              </p:txBody>
            </p:sp>
            <p:cxnSp>
              <p:nvCxnSpPr>
                <p:cNvPr id="85" name="Straight Connector 84"/>
                <p:cNvCxnSpPr>
                  <a:stCxn id="76" idx="2"/>
                  <a:endCxn id="75" idx="0"/>
                </p:cNvCxnSpPr>
                <p:nvPr/>
              </p:nvCxnSpPr>
              <p:spPr>
                <a:xfrm>
                  <a:off x="3964306" y="4541988"/>
                  <a:ext cx="33262" cy="412158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75" idx="3"/>
                  <a:endCxn id="74" idx="1"/>
                </p:cNvCxnSpPr>
                <p:nvPr/>
              </p:nvCxnSpPr>
              <p:spPr>
                <a:xfrm flipV="1">
                  <a:off x="4795236" y="5304496"/>
                  <a:ext cx="1330264" cy="43621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3133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Նկարչություն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dirty="0" err="1"/>
              <a:t>utQ</a:t>
            </a:r>
            <a:r>
              <a:rPr lang="en-US" sz="2400" dirty="0"/>
              <a:t>(</a:t>
            </a:r>
            <a:r>
              <a:rPr lang="en-US" sz="2400" u="sng" dirty="0" err="1"/>
              <a:t>Q_id</a:t>
            </a:r>
            <a:r>
              <a:rPr lang="en-US" sz="2400" dirty="0"/>
              <a:t>, </a:t>
            </a:r>
            <a:r>
              <a:rPr lang="en-US" sz="2400" dirty="0" err="1"/>
              <a:t>Q_Name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utV</a:t>
            </a:r>
            <a:r>
              <a:rPr lang="en-US" sz="2400" dirty="0"/>
              <a:t>(</a:t>
            </a:r>
            <a:r>
              <a:rPr lang="en-US" sz="2400" dirty="0" err="1"/>
              <a:t>V_Name</a:t>
            </a:r>
            <a:r>
              <a:rPr lang="en-US" sz="2400" dirty="0"/>
              <a:t>, </a:t>
            </a:r>
            <a:r>
              <a:rPr lang="en-US" sz="2400" dirty="0" err="1"/>
              <a:t>V_Color</a:t>
            </a:r>
            <a:r>
              <a:rPr lang="en-US" sz="2400" dirty="0"/>
              <a:t>, </a:t>
            </a:r>
            <a:r>
              <a:rPr lang="en-US" sz="2400" u="sng" dirty="0" err="1"/>
              <a:t>V_id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utB</a:t>
            </a:r>
            <a:r>
              <a:rPr lang="en-US" sz="2400" dirty="0"/>
              <a:t>(</a:t>
            </a:r>
            <a:r>
              <a:rPr lang="en-US" sz="2400" u="sng" dirty="0" err="1"/>
              <a:t>Q_id</a:t>
            </a:r>
            <a:r>
              <a:rPr lang="en-US" sz="2400" u="sng" dirty="0"/>
              <a:t>-&gt;</a:t>
            </a:r>
            <a:r>
              <a:rPr lang="en-US" sz="2400" u="sng" dirty="0" err="1"/>
              <a:t>B_Q_id</a:t>
            </a:r>
            <a:r>
              <a:rPr lang="en-US" sz="2400" dirty="0"/>
              <a:t>, </a:t>
            </a:r>
            <a:r>
              <a:rPr lang="en-US" sz="2400" u="sng" dirty="0" err="1"/>
              <a:t>V_id</a:t>
            </a:r>
            <a:r>
              <a:rPr lang="en-US" sz="2400" u="sng" dirty="0"/>
              <a:t>-&gt;</a:t>
            </a:r>
            <a:r>
              <a:rPr lang="en-US" sz="2400" u="sng" dirty="0" err="1"/>
              <a:t>B_V_Id</a:t>
            </a:r>
            <a:r>
              <a:rPr lang="en-US" sz="2400" dirty="0"/>
              <a:t>, </a:t>
            </a:r>
            <a:r>
              <a:rPr lang="en-US" sz="2400" dirty="0" err="1"/>
              <a:t>B_vol</a:t>
            </a:r>
            <a:r>
              <a:rPr lang="en-US" sz="2400" dirty="0"/>
              <a:t>, </a:t>
            </a:r>
            <a:r>
              <a:rPr lang="en-US" sz="2400" u="sng" dirty="0" err="1"/>
              <a:t>Datetime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83131" y="2751909"/>
            <a:ext cx="8813073" cy="3466523"/>
            <a:chOff x="761997" y="782133"/>
            <a:chExt cx="11334207" cy="5436300"/>
          </a:xfrm>
        </p:grpSpPr>
        <p:cxnSp>
          <p:nvCxnSpPr>
            <p:cNvPr id="5" name="Straight Connector 4"/>
            <p:cNvCxnSpPr>
              <a:stCxn id="6" idx="1"/>
              <a:endCxn id="7" idx="4"/>
            </p:cNvCxnSpPr>
            <p:nvPr/>
          </p:nvCxnSpPr>
          <p:spPr>
            <a:xfrm flipH="1" flipV="1">
              <a:off x="1526837" y="1834931"/>
              <a:ext cx="740408" cy="509190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67245" y="195015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utQ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1997" y="1221853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/>
                <a:t>Q_id</a:t>
              </a:r>
              <a:endParaRPr lang="en-US" sz="1200" u="sng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267245" y="874909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Q_Name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6" idx="0"/>
              <a:endCxn id="9" idx="4"/>
            </p:cNvCxnSpPr>
            <p:nvPr/>
          </p:nvCxnSpPr>
          <p:spPr>
            <a:xfrm flipH="1" flipV="1">
              <a:off x="3032085" y="1487987"/>
              <a:ext cx="32829" cy="46216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1011302" y="1502739"/>
              <a:ext cx="1084902" cy="7014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D={‘R’, ‘G’, ‘B’}</a:t>
              </a:r>
              <a:endParaRPr lang="en-US" sz="1200" b="1" dirty="0"/>
            </a:p>
          </p:txBody>
        </p:sp>
        <p:cxnSp>
          <p:nvCxnSpPr>
            <p:cNvPr id="15" name="Straight Connector 14"/>
            <p:cNvCxnSpPr>
              <a:stCxn id="16" idx="2"/>
              <a:endCxn id="17" idx="2"/>
            </p:cNvCxnSpPr>
            <p:nvPr/>
          </p:nvCxnSpPr>
          <p:spPr>
            <a:xfrm>
              <a:off x="9695778" y="2735628"/>
              <a:ext cx="779517" cy="514712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898109" y="1947687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utV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75295" y="2943801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/>
                <a:t>V_id</a:t>
              </a:r>
              <a:endParaRPr lang="en-US" sz="1200" u="sng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898109" y="782133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V_Name</a:t>
              </a:r>
              <a:endParaRPr lang="en-US" sz="1200" dirty="0"/>
            </a:p>
          </p:txBody>
        </p:sp>
        <p:cxnSp>
          <p:nvCxnSpPr>
            <p:cNvPr id="19" name="Straight Connector 18"/>
            <p:cNvCxnSpPr>
              <a:stCxn id="16" idx="0"/>
              <a:endCxn id="18" idx="4"/>
            </p:cNvCxnSpPr>
            <p:nvPr/>
          </p:nvCxnSpPr>
          <p:spPr>
            <a:xfrm flipH="1" flipV="1">
              <a:off x="9662949" y="1395211"/>
              <a:ext cx="32829" cy="55247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566524" y="788723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V_Color</a:t>
              </a:r>
              <a:endParaRPr lang="en-US" sz="1200" dirty="0"/>
            </a:p>
          </p:txBody>
        </p:sp>
        <p:cxnSp>
          <p:nvCxnSpPr>
            <p:cNvPr id="21" name="Straight Connector 20"/>
            <p:cNvCxnSpPr>
              <a:stCxn id="16" idx="3"/>
              <a:endCxn id="20" idx="4"/>
            </p:cNvCxnSpPr>
            <p:nvPr/>
          </p:nvCxnSpPr>
          <p:spPr>
            <a:xfrm flipV="1">
              <a:off x="10493446" y="1401801"/>
              <a:ext cx="837918" cy="93985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3"/>
              <a:endCxn id="16" idx="1"/>
            </p:cNvCxnSpPr>
            <p:nvPr/>
          </p:nvCxnSpPr>
          <p:spPr>
            <a:xfrm flipV="1">
              <a:off x="8244693" y="2341658"/>
              <a:ext cx="653416" cy="99237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3"/>
              <a:endCxn id="41" idx="1"/>
            </p:cNvCxnSpPr>
            <p:nvPr/>
          </p:nvCxnSpPr>
          <p:spPr>
            <a:xfrm>
              <a:off x="3862582" y="2344121"/>
              <a:ext cx="731031" cy="87174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900925" y="5605355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/>
                <a:t>Datetime</a:t>
              </a:r>
              <a:endParaRPr lang="en-US" sz="1200" u="sng" dirty="0"/>
            </a:p>
          </p:txBody>
        </p:sp>
        <p:cxnSp>
          <p:nvCxnSpPr>
            <p:cNvPr id="35" name="Straight Connector 34"/>
            <p:cNvCxnSpPr>
              <a:stCxn id="40" idx="2"/>
              <a:endCxn id="34" idx="0"/>
            </p:cNvCxnSpPr>
            <p:nvPr/>
          </p:nvCxnSpPr>
          <p:spPr>
            <a:xfrm>
              <a:off x="6429101" y="4931811"/>
              <a:ext cx="1236664" cy="67354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271676" y="5592884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B_vol</a:t>
              </a:r>
              <a:endParaRPr lang="en-US" sz="1200" dirty="0"/>
            </a:p>
          </p:txBody>
        </p:sp>
        <p:cxnSp>
          <p:nvCxnSpPr>
            <p:cNvPr id="38" name="Straight Connector 37"/>
            <p:cNvCxnSpPr>
              <a:stCxn id="40" idx="2"/>
              <a:endCxn id="36" idx="0"/>
            </p:cNvCxnSpPr>
            <p:nvPr/>
          </p:nvCxnSpPr>
          <p:spPr>
            <a:xfrm flipH="1">
              <a:off x="5036516" y="4931811"/>
              <a:ext cx="1392585" cy="66107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amond 38"/>
            <p:cNvSpPr/>
            <p:nvPr/>
          </p:nvSpPr>
          <p:spPr>
            <a:xfrm>
              <a:off x="7541051" y="2896442"/>
              <a:ext cx="703642" cy="875182"/>
            </a:xfrm>
            <a:prstGeom prst="diamond">
              <a:avLst/>
            </a:prstGeom>
            <a:ln w="889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200" dirty="0"/>
                <a:t>TP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31432" y="4143870"/>
              <a:ext cx="1595337" cy="787941"/>
            </a:xfrm>
            <a:prstGeom prst="rect">
              <a:avLst/>
            </a:prstGeom>
            <a:ln w="889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utB</a:t>
              </a:r>
              <a:endParaRPr lang="en-US" sz="1200" dirty="0"/>
            </a:p>
          </p:txBody>
        </p:sp>
        <p:sp>
          <p:nvSpPr>
            <p:cNvPr id="41" name="Diamond 40"/>
            <p:cNvSpPr/>
            <p:nvPr/>
          </p:nvSpPr>
          <p:spPr>
            <a:xfrm>
              <a:off x="4593613" y="2771541"/>
              <a:ext cx="748877" cy="888646"/>
            </a:xfrm>
            <a:prstGeom prst="diamond">
              <a:avLst/>
            </a:prstGeom>
            <a:ln w="889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200" dirty="0"/>
                <a:t>PIT</a:t>
              </a:r>
            </a:p>
          </p:txBody>
        </p:sp>
        <p:cxnSp>
          <p:nvCxnSpPr>
            <p:cNvPr id="42" name="Straight Connector 41"/>
            <p:cNvCxnSpPr>
              <a:stCxn id="41" idx="3"/>
              <a:endCxn id="40" idx="1"/>
            </p:cNvCxnSpPr>
            <p:nvPr/>
          </p:nvCxnSpPr>
          <p:spPr>
            <a:xfrm>
              <a:off x="5342490" y="3215864"/>
              <a:ext cx="288942" cy="132197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>
            <a:stCxn id="40" idx="3"/>
            <a:endCxn id="39" idx="1"/>
          </p:cNvCxnSpPr>
          <p:nvPr/>
        </p:nvCxnSpPr>
        <p:spPr>
          <a:xfrm flipV="1">
            <a:off x="8309906" y="4379159"/>
            <a:ext cx="244374" cy="76762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Նախագծային հիմնարկություն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dirty="0"/>
              <a:t>Projects(</a:t>
            </a:r>
            <a:r>
              <a:rPr lang="en-US" sz="2400" u="sng" dirty="0" err="1"/>
              <a:t>Pro_No</a:t>
            </a:r>
            <a:r>
              <a:rPr lang="en-US" sz="2400" dirty="0"/>
              <a:t>, </a:t>
            </a:r>
            <a:r>
              <a:rPr lang="en-US" sz="2400" dirty="0" err="1"/>
              <a:t>Pro_Title</a:t>
            </a:r>
            <a:r>
              <a:rPr lang="en-US" sz="2400" dirty="0"/>
              <a:t>, </a:t>
            </a:r>
            <a:r>
              <a:rPr lang="en-US" sz="2400" dirty="0" err="1"/>
              <a:t>Pro_Sdate</a:t>
            </a:r>
            <a:r>
              <a:rPr lang="en-US" sz="2400" dirty="0"/>
              <a:t>, </a:t>
            </a:r>
            <a:r>
              <a:rPr lang="en-US" sz="2400" dirty="0" err="1"/>
              <a:t>Pro_Durat</a:t>
            </a:r>
            <a:r>
              <a:rPr lang="en-US" sz="2400" dirty="0"/>
              <a:t>)</a:t>
            </a:r>
          </a:p>
          <a:p>
            <a:r>
              <a:rPr lang="en-US" sz="2400" dirty="0"/>
              <a:t>Departments(</a:t>
            </a:r>
            <a:r>
              <a:rPr lang="en-US" sz="2400" u="sng" dirty="0" err="1"/>
              <a:t>Dept_No</a:t>
            </a:r>
            <a:r>
              <a:rPr lang="en-US" sz="2400" dirty="0"/>
              <a:t>, </a:t>
            </a:r>
            <a:r>
              <a:rPr lang="en-US" sz="2400" dirty="0" err="1"/>
              <a:t>Dept_Name</a:t>
            </a:r>
            <a:r>
              <a:rPr lang="en-US" sz="2400" dirty="0"/>
              <a:t>)</a:t>
            </a:r>
          </a:p>
          <a:p>
            <a:r>
              <a:rPr lang="en-US" sz="2400" dirty="0"/>
              <a:t>Workers(</a:t>
            </a:r>
            <a:r>
              <a:rPr lang="en-US" sz="2400" u="sng" dirty="0" err="1"/>
              <a:t>Emp_No</a:t>
            </a:r>
            <a:r>
              <a:rPr lang="en-US" sz="2400" dirty="0"/>
              <a:t>, </a:t>
            </a:r>
            <a:r>
              <a:rPr lang="en-US" sz="2400" dirty="0" err="1"/>
              <a:t>Emp_Name</a:t>
            </a:r>
            <a:r>
              <a:rPr lang="en-US" sz="2400" dirty="0"/>
              <a:t>, </a:t>
            </a:r>
            <a:r>
              <a:rPr lang="en-US" sz="2400" dirty="0" err="1"/>
              <a:t>Emp_Bdate</a:t>
            </a:r>
            <a:r>
              <a:rPr lang="en-US" sz="2400" dirty="0"/>
              <a:t>, </a:t>
            </a:r>
            <a:r>
              <a:rPr lang="en-US" sz="2400" dirty="0" err="1"/>
              <a:t>Emp_Sal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Pro_Mng</a:t>
            </a:r>
            <a:r>
              <a:rPr lang="en-US" sz="2400" dirty="0"/>
              <a:t>(</a:t>
            </a:r>
            <a:r>
              <a:rPr lang="en-US" sz="2400" u="sng" dirty="0" err="1"/>
              <a:t>Pro_No</a:t>
            </a:r>
            <a:r>
              <a:rPr lang="en-US" sz="2400" dirty="0"/>
              <a:t>, </a:t>
            </a:r>
            <a:r>
              <a:rPr lang="en-US" sz="2400" dirty="0" err="1"/>
              <a:t>Emp_No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Dept_Mng</a:t>
            </a:r>
            <a:r>
              <a:rPr lang="en-US" sz="2400" dirty="0"/>
              <a:t>(</a:t>
            </a:r>
            <a:r>
              <a:rPr lang="en-US" sz="2400" u="sng" dirty="0" err="1"/>
              <a:t>Dept_No</a:t>
            </a:r>
            <a:r>
              <a:rPr lang="en-US" sz="2400" dirty="0"/>
              <a:t>, </a:t>
            </a:r>
            <a:r>
              <a:rPr lang="en-US" sz="2400" dirty="0" err="1"/>
              <a:t>Emp_No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WinP</a:t>
            </a:r>
            <a:r>
              <a:rPr lang="en-US" sz="2400" dirty="0"/>
              <a:t>(</a:t>
            </a:r>
            <a:r>
              <a:rPr lang="en-US" sz="2400" u="sng" dirty="0" err="1"/>
              <a:t>Emp_No</a:t>
            </a:r>
            <a:r>
              <a:rPr lang="en-US" sz="2400" dirty="0"/>
              <a:t>, </a:t>
            </a:r>
            <a:r>
              <a:rPr lang="en-US" sz="2400" dirty="0" err="1"/>
              <a:t>Pro_No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WinD</a:t>
            </a:r>
            <a:r>
              <a:rPr lang="en-US" sz="2400" dirty="0"/>
              <a:t>(</a:t>
            </a:r>
            <a:r>
              <a:rPr lang="en-US" sz="2400" u="sng" dirty="0" err="1"/>
              <a:t>Emp_No</a:t>
            </a:r>
            <a:r>
              <a:rPr lang="en-US" sz="2400" dirty="0"/>
              <a:t>, </a:t>
            </a:r>
            <a:r>
              <a:rPr lang="en-US" sz="2400" dirty="0" err="1"/>
              <a:t>Dept_No</a:t>
            </a:r>
            <a:r>
              <a:rPr lang="en-US" sz="2400" dirty="0"/>
              <a:t>)</a:t>
            </a:r>
          </a:p>
          <a:p>
            <a:r>
              <a:rPr lang="en-US" sz="2400" dirty="0"/>
              <a:t>------------------------------------------</a:t>
            </a:r>
          </a:p>
          <a:p>
            <a:r>
              <a:rPr lang="en-US" sz="2400" dirty="0"/>
              <a:t>Projects(</a:t>
            </a:r>
            <a:r>
              <a:rPr lang="en-US" sz="2400" u="sng" dirty="0" err="1"/>
              <a:t>Pro_No</a:t>
            </a:r>
            <a:r>
              <a:rPr lang="en-US" sz="2400" dirty="0"/>
              <a:t>, </a:t>
            </a:r>
            <a:r>
              <a:rPr lang="en-US" sz="2400" dirty="0" err="1"/>
              <a:t>Pro_Title</a:t>
            </a:r>
            <a:r>
              <a:rPr lang="en-US" sz="2400" dirty="0"/>
              <a:t>, </a:t>
            </a:r>
            <a:r>
              <a:rPr lang="en-US" sz="2400" dirty="0" err="1"/>
              <a:t>Pro_Sdate</a:t>
            </a:r>
            <a:r>
              <a:rPr lang="en-US" sz="2400" dirty="0"/>
              <a:t>, </a:t>
            </a:r>
            <a:r>
              <a:rPr lang="en-US" sz="2400" dirty="0" err="1"/>
              <a:t>Pro_Durat</a:t>
            </a:r>
            <a:r>
              <a:rPr lang="en-US" sz="2400" dirty="0"/>
              <a:t> , </a:t>
            </a:r>
            <a:r>
              <a:rPr lang="en-US" sz="2400" dirty="0" err="1"/>
              <a:t>Emp_No</a:t>
            </a:r>
            <a:r>
              <a:rPr lang="en-US" sz="2400" dirty="0"/>
              <a:t>-&gt;</a:t>
            </a:r>
            <a:r>
              <a:rPr lang="en-US" sz="2400" dirty="0" err="1"/>
              <a:t>Pro_mng</a:t>
            </a:r>
            <a:r>
              <a:rPr lang="en-US" sz="2400" dirty="0"/>
              <a:t>)</a:t>
            </a:r>
          </a:p>
          <a:p>
            <a:r>
              <a:rPr lang="en-US" sz="2400" dirty="0"/>
              <a:t>Departments(</a:t>
            </a:r>
            <a:r>
              <a:rPr lang="en-US" sz="2400" u="sng" dirty="0" err="1"/>
              <a:t>Dept_No</a:t>
            </a:r>
            <a:r>
              <a:rPr lang="en-US" sz="2400" dirty="0"/>
              <a:t>, </a:t>
            </a:r>
            <a:r>
              <a:rPr lang="en-US" sz="2400" dirty="0" err="1"/>
              <a:t>Dept_Name</a:t>
            </a:r>
            <a:r>
              <a:rPr lang="en-US" sz="2400" dirty="0"/>
              <a:t> , </a:t>
            </a:r>
            <a:r>
              <a:rPr lang="en-US" sz="2400" dirty="0" err="1"/>
              <a:t>Emp_No</a:t>
            </a:r>
            <a:r>
              <a:rPr lang="en-US" sz="2400" dirty="0"/>
              <a:t>-&gt;</a:t>
            </a:r>
            <a:r>
              <a:rPr lang="en-US" sz="2400" dirty="0" err="1"/>
              <a:t>Dept_Mng</a:t>
            </a:r>
            <a:r>
              <a:rPr lang="en-US" sz="2400" dirty="0"/>
              <a:t>)</a:t>
            </a:r>
          </a:p>
          <a:p>
            <a:r>
              <a:rPr lang="en-US" sz="2400" dirty="0"/>
              <a:t>Workers(</a:t>
            </a:r>
            <a:r>
              <a:rPr lang="en-US" sz="2400" u="sng" dirty="0" err="1"/>
              <a:t>Emp_No</a:t>
            </a:r>
            <a:r>
              <a:rPr lang="en-US" sz="2400" dirty="0"/>
              <a:t>, </a:t>
            </a:r>
            <a:r>
              <a:rPr lang="en-US" sz="2400" dirty="0" err="1"/>
              <a:t>Emp_Name</a:t>
            </a:r>
            <a:r>
              <a:rPr lang="en-US" sz="2400" dirty="0"/>
              <a:t>, </a:t>
            </a:r>
            <a:r>
              <a:rPr lang="en-US" sz="2400" dirty="0" err="1"/>
              <a:t>Emp_Bdate</a:t>
            </a:r>
            <a:r>
              <a:rPr lang="en-US" sz="2400" dirty="0"/>
              <a:t>, </a:t>
            </a:r>
            <a:r>
              <a:rPr lang="en-US" sz="2400" dirty="0" err="1"/>
              <a:t>Emp_Sal</a:t>
            </a:r>
            <a:r>
              <a:rPr lang="en-US" sz="2400" dirty="0"/>
              <a:t>, </a:t>
            </a:r>
            <a:r>
              <a:rPr lang="en-US" sz="2400" dirty="0" err="1"/>
              <a:t>Pro_No</a:t>
            </a:r>
            <a:r>
              <a:rPr lang="en-US" sz="2400" dirty="0"/>
              <a:t>, </a:t>
            </a:r>
            <a:r>
              <a:rPr lang="en-US" sz="2400" dirty="0" err="1"/>
              <a:t>Dept_No</a:t>
            </a:r>
            <a:r>
              <a:rPr lang="en-US" sz="2400" dirty="0"/>
              <a:t>)</a:t>
            </a:r>
          </a:p>
          <a:p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" name="Straight Connector 32"/>
          <p:cNvCxnSpPr>
            <a:stCxn id="6" idx="3"/>
            <a:endCxn id="53" idx="1"/>
          </p:cNvCxnSpPr>
          <p:nvPr/>
        </p:nvCxnSpPr>
        <p:spPr>
          <a:xfrm>
            <a:off x="7795646" y="2940075"/>
            <a:ext cx="307525" cy="28217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3" idx="3"/>
            <a:endCxn id="29" idx="0"/>
          </p:cNvCxnSpPr>
          <p:nvPr/>
        </p:nvCxnSpPr>
        <p:spPr>
          <a:xfrm>
            <a:off x="8621441" y="3222247"/>
            <a:ext cx="565719" cy="61648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092792" y="2194361"/>
            <a:ext cx="6224793" cy="2743399"/>
            <a:chOff x="761996" y="806954"/>
            <a:chExt cx="11334208" cy="5746376"/>
          </a:xfrm>
        </p:grpSpPr>
        <p:sp>
          <p:nvSpPr>
            <p:cNvPr id="29" name="Rectangle 28"/>
            <p:cNvSpPr/>
            <p:nvPr/>
          </p:nvSpPr>
          <p:spPr>
            <a:xfrm>
              <a:off x="5598604" y="425128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Workers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1996" y="806954"/>
              <a:ext cx="11334208" cy="5746376"/>
              <a:chOff x="761996" y="806954"/>
              <a:chExt cx="11334208" cy="57463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996" y="6125743"/>
                <a:ext cx="2712723" cy="4275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Pro_Sdate</a:t>
                </a:r>
                <a:r>
                  <a:rPr lang="en-US" sz="800" dirty="0"/>
                  <a:t>&lt;= </a:t>
                </a:r>
                <a:r>
                  <a:rPr lang="en-US" sz="800" dirty="0" err="1"/>
                  <a:t>Pro_Durat</a:t>
                </a:r>
                <a:endParaRPr lang="en-US" sz="800" b="1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761997" y="806954"/>
                <a:ext cx="11334207" cy="5398990"/>
                <a:chOff x="761997" y="806954"/>
                <a:chExt cx="11334207" cy="5398990"/>
              </a:xfrm>
            </p:grpSpPr>
            <p:cxnSp>
              <p:nvCxnSpPr>
                <p:cNvPr id="5" name="Straight Connector 4"/>
                <p:cNvCxnSpPr>
                  <a:stCxn id="6" idx="1"/>
                  <a:endCxn id="7" idx="4"/>
                </p:cNvCxnSpPr>
                <p:nvPr/>
              </p:nvCxnSpPr>
              <p:spPr>
                <a:xfrm flipH="1" flipV="1">
                  <a:off x="1526837" y="1859752"/>
                  <a:ext cx="740408" cy="50919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/>
                <p:cNvSpPr/>
                <p:nvPr/>
              </p:nvSpPr>
              <p:spPr>
                <a:xfrm>
                  <a:off x="2267245" y="1974971"/>
                  <a:ext cx="1595337" cy="7879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Projects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761997" y="1246674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 err="1"/>
                    <a:t>Pro_No</a:t>
                  </a:r>
                  <a:endParaRPr lang="en-US" sz="800" u="sng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267245" y="899730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Pro_Title</a:t>
                  </a:r>
                  <a:endParaRPr lang="en-US" sz="800" dirty="0"/>
                </a:p>
              </p:txBody>
            </p:sp>
            <p:cxnSp>
              <p:nvCxnSpPr>
                <p:cNvPr id="13" name="Straight Connector 12"/>
                <p:cNvCxnSpPr>
                  <a:stCxn id="6" idx="0"/>
                  <a:endCxn id="9" idx="4"/>
                </p:cNvCxnSpPr>
                <p:nvPr/>
              </p:nvCxnSpPr>
              <p:spPr>
                <a:xfrm flipH="1" flipV="1">
                  <a:off x="3032085" y="1512808"/>
                  <a:ext cx="32829" cy="462163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8898109" y="1972508"/>
                  <a:ext cx="1595337" cy="7879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Departments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8898109" y="806954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 err="1"/>
                    <a:t>Dept_No</a:t>
                  </a:r>
                  <a:endParaRPr lang="en-US" sz="800" u="sng" dirty="0"/>
                </a:p>
              </p:txBody>
            </p:sp>
            <p:cxnSp>
              <p:nvCxnSpPr>
                <p:cNvPr id="19" name="Straight Connector 18"/>
                <p:cNvCxnSpPr>
                  <a:stCxn id="16" idx="0"/>
                  <a:endCxn id="18" idx="4"/>
                </p:cNvCxnSpPr>
                <p:nvPr/>
              </p:nvCxnSpPr>
              <p:spPr>
                <a:xfrm flipH="1" flipV="1">
                  <a:off x="9662949" y="1420032"/>
                  <a:ext cx="32829" cy="552476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10566524" y="813544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Dept_Name</a:t>
                  </a:r>
                  <a:endParaRPr lang="en-US" sz="800" dirty="0"/>
                </a:p>
              </p:txBody>
            </p:sp>
            <p:cxnSp>
              <p:nvCxnSpPr>
                <p:cNvPr id="21" name="Straight Connector 20"/>
                <p:cNvCxnSpPr>
                  <a:stCxn id="16" idx="3"/>
                  <a:endCxn id="20" idx="4"/>
                </p:cNvCxnSpPr>
                <p:nvPr/>
              </p:nvCxnSpPr>
              <p:spPr>
                <a:xfrm flipV="1">
                  <a:off x="10493446" y="1426622"/>
                  <a:ext cx="837918" cy="939857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55" idx="3"/>
                  <a:endCxn id="16" idx="1"/>
                </p:cNvCxnSpPr>
                <p:nvPr/>
              </p:nvCxnSpPr>
              <p:spPr>
                <a:xfrm flipV="1">
                  <a:off x="7970188" y="2366479"/>
                  <a:ext cx="927921" cy="618863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6536274" y="559286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Emp_Name</a:t>
                  </a:r>
                  <a:endParaRPr lang="en-US" sz="800" dirty="0"/>
                </a:p>
              </p:txBody>
            </p:sp>
            <p:cxnSp>
              <p:nvCxnSpPr>
                <p:cNvPr id="35" name="Straight Connector 34"/>
                <p:cNvCxnSpPr>
                  <a:stCxn id="29" idx="2"/>
                  <a:endCxn id="34" idx="0"/>
                </p:cNvCxnSpPr>
                <p:nvPr/>
              </p:nvCxnSpPr>
              <p:spPr>
                <a:xfrm>
                  <a:off x="6396273" y="5039221"/>
                  <a:ext cx="904841" cy="553645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4837342" y="5592866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u="sng" dirty="0" err="1"/>
                    <a:t>Emp_No</a:t>
                  </a:r>
                  <a:endParaRPr lang="en-US" sz="800" u="sng" dirty="0"/>
                </a:p>
              </p:txBody>
            </p:sp>
            <p:cxnSp>
              <p:nvCxnSpPr>
                <p:cNvPr id="38" name="Straight Connector 37"/>
                <p:cNvCxnSpPr>
                  <a:stCxn id="29" idx="2"/>
                  <a:endCxn id="36" idx="0"/>
                </p:cNvCxnSpPr>
                <p:nvPr/>
              </p:nvCxnSpPr>
              <p:spPr>
                <a:xfrm flipH="1">
                  <a:off x="5602182" y="5039221"/>
                  <a:ext cx="794091" cy="553645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29" idx="0"/>
                  <a:endCxn id="55" idx="1"/>
                </p:cNvCxnSpPr>
                <p:nvPr/>
              </p:nvCxnSpPr>
              <p:spPr>
                <a:xfrm flipV="1">
                  <a:off x="6396273" y="2985342"/>
                  <a:ext cx="602799" cy="1265938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3957280" y="876267"/>
                  <a:ext cx="1760125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Pro_SDate</a:t>
                  </a:r>
                  <a:endParaRPr lang="en-US" sz="8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37800" y="1553213"/>
                  <a:ext cx="1760125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Pro_Durat</a:t>
                  </a:r>
                  <a:endParaRPr lang="en-US" sz="800" dirty="0"/>
                </a:p>
              </p:txBody>
            </p:sp>
            <p:cxnSp>
              <p:nvCxnSpPr>
                <p:cNvPr id="44" name="Straight Connector 43"/>
                <p:cNvCxnSpPr>
                  <a:stCxn id="6" idx="0"/>
                  <a:endCxn id="30" idx="3"/>
                </p:cNvCxnSpPr>
                <p:nvPr/>
              </p:nvCxnSpPr>
              <p:spPr>
                <a:xfrm flipV="1">
                  <a:off x="3064914" y="1399562"/>
                  <a:ext cx="1150130" cy="575409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6" idx="0"/>
                  <a:endCxn id="31" idx="2"/>
                </p:cNvCxnSpPr>
                <p:nvPr/>
              </p:nvCxnSpPr>
              <p:spPr>
                <a:xfrm flipV="1">
                  <a:off x="3064914" y="1859752"/>
                  <a:ext cx="1172886" cy="115219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8082564" y="5112483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Emp_BDate</a:t>
                  </a:r>
                  <a:endParaRPr lang="en-US" sz="800" dirty="0"/>
                </a:p>
              </p:txBody>
            </p:sp>
            <p:cxnSp>
              <p:nvCxnSpPr>
                <p:cNvPr id="47" name="Straight Connector 46"/>
                <p:cNvCxnSpPr>
                  <a:stCxn id="29" idx="3"/>
                  <a:endCxn id="46" idx="0"/>
                </p:cNvCxnSpPr>
                <p:nvPr/>
              </p:nvCxnSpPr>
              <p:spPr>
                <a:xfrm>
                  <a:off x="7193941" y="4645251"/>
                  <a:ext cx="1653463" cy="467232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3317783" y="4992004"/>
                  <a:ext cx="1529680" cy="6130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Emp_Sal</a:t>
                  </a:r>
                  <a:endParaRPr lang="en-US" sz="800" dirty="0"/>
                </a:p>
              </p:txBody>
            </p:sp>
            <p:cxnSp>
              <p:nvCxnSpPr>
                <p:cNvPr id="49" name="Straight Connector 48"/>
                <p:cNvCxnSpPr>
                  <a:stCxn id="29" idx="1"/>
                  <a:endCxn id="48" idx="0"/>
                </p:cNvCxnSpPr>
                <p:nvPr/>
              </p:nvCxnSpPr>
              <p:spPr>
                <a:xfrm flipH="1">
                  <a:off x="4082623" y="4645251"/>
                  <a:ext cx="1515981" cy="346753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Diamond 51"/>
                <p:cNvSpPr/>
                <p:nvPr/>
              </p:nvSpPr>
              <p:spPr>
                <a:xfrm>
                  <a:off x="3701965" y="3379537"/>
                  <a:ext cx="854539" cy="111662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 err="1"/>
                    <a:t>Pro_Mng</a:t>
                  </a:r>
                  <a:endParaRPr lang="en-US" sz="800" dirty="0"/>
                </a:p>
              </p:txBody>
            </p:sp>
            <p:sp>
              <p:nvSpPr>
                <p:cNvPr id="53" name="Diamond 52"/>
                <p:cNvSpPr/>
                <p:nvPr/>
              </p:nvSpPr>
              <p:spPr>
                <a:xfrm>
                  <a:off x="4422527" y="2401669"/>
                  <a:ext cx="943674" cy="111662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 err="1"/>
                    <a:t>WinP</a:t>
                  </a:r>
                  <a:endParaRPr lang="en-US" sz="800" dirty="0"/>
                </a:p>
              </p:txBody>
            </p:sp>
            <p:sp>
              <p:nvSpPr>
                <p:cNvPr id="54" name="Diamond 53"/>
                <p:cNvSpPr/>
                <p:nvPr/>
              </p:nvSpPr>
              <p:spPr>
                <a:xfrm>
                  <a:off x="7808771" y="3273616"/>
                  <a:ext cx="854539" cy="111662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 err="1"/>
                    <a:t>Dept_Mng</a:t>
                  </a:r>
                  <a:endParaRPr lang="en-US" sz="800" dirty="0"/>
                </a:p>
              </p:txBody>
            </p:sp>
            <p:sp>
              <p:nvSpPr>
                <p:cNvPr id="55" name="Diamond 54"/>
                <p:cNvSpPr/>
                <p:nvPr/>
              </p:nvSpPr>
              <p:spPr>
                <a:xfrm>
                  <a:off x="6999072" y="2427029"/>
                  <a:ext cx="971116" cy="111662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34988"/>
                  <a:r>
                    <a:rPr lang="en-US" sz="800" dirty="0" err="1"/>
                    <a:t>WinD</a:t>
                  </a:r>
                  <a:endParaRPr lang="en-US" sz="800" dirty="0"/>
                </a:p>
              </p:txBody>
            </p:sp>
            <p:cxnSp>
              <p:nvCxnSpPr>
                <p:cNvPr id="61" name="Straight Connector 60"/>
                <p:cNvCxnSpPr>
                  <a:stCxn id="29" idx="0"/>
                  <a:endCxn id="52" idx="3"/>
                </p:cNvCxnSpPr>
                <p:nvPr/>
              </p:nvCxnSpPr>
              <p:spPr>
                <a:xfrm flipH="1" flipV="1">
                  <a:off x="4556504" y="3937850"/>
                  <a:ext cx="1839769" cy="31343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endCxn id="6" idx="2"/>
                </p:cNvCxnSpPr>
                <p:nvPr/>
              </p:nvCxnSpPr>
              <p:spPr>
                <a:xfrm flipH="1" flipV="1">
                  <a:off x="3064914" y="2762912"/>
                  <a:ext cx="637049" cy="1174938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16" idx="2"/>
                  <a:endCxn id="54" idx="3"/>
                </p:cNvCxnSpPr>
                <p:nvPr/>
              </p:nvCxnSpPr>
              <p:spPr>
                <a:xfrm flipH="1">
                  <a:off x="8663310" y="2760449"/>
                  <a:ext cx="1032468" cy="107148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6" name="Straight Connector 75"/>
          <p:cNvCxnSpPr>
            <a:stCxn id="54" idx="1"/>
            <a:endCxn id="29" idx="0"/>
          </p:cNvCxnSpPr>
          <p:nvPr/>
        </p:nvCxnSpPr>
        <p:spPr>
          <a:xfrm flipH="1">
            <a:off x="9187160" y="3638526"/>
            <a:ext cx="775750" cy="20020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1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Համակարգչային ձեռնարկություն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794313"/>
            <a:ext cx="11334205" cy="5781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Products(</a:t>
            </a:r>
            <a:r>
              <a:rPr lang="en-US" u="sng" dirty="0"/>
              <a:t>Model</a:t>
            </a:r>
            <a:r>
              <a:rPr lang="en-US" dirty="0"/>
              <a:t>, Type)</a:t>
            </a:r>
            <a:endParaRPr lang="hy-AM" dirty="0"/>
          </a:p>
          <a:p>
            <a:r>
              <a:rPr lang="en-US" dirty="0"/>
              <a:t>Makers(</a:t>
            </a:r>
            <a:r>
              <a:rPr lang="en-US" u="sng" dirty="0"/>
              <a:t>Maker</a:t>
            </a:r>
            <a:r>
              <a:rPr lang="en-US" dirty="0"/>
              <a:t>)</a:t>
            </a:r>
            <a:endParaRPr lang="hy-AM" dirty="0"/>
          </a:p>
          <a:p>
            <a:r>
              <a:rPr lang="en-US" dirty="0"/>
              <a:t>Models(</a:t>
            </a:r>
            <a:r>
              <a:rPr lang="en-US" u="sng" dirty="0" err="1"/>
              <a:t>Code</a:t>
            </a:r>
            <a:r>
              <a:rPr lang="en-US" dirty="0" err="1"/>
              <a:t>,Price</a:t>
            </a:r>
            <a:r>
              <a:rPr lang="en-US" dirty="0"/>
              <a:t>)</a:t>
            </a:r>
            <a:endParaRPr lang="hy-AM" dirty="0"/>
          </a:p>
          <a:p>
            <a:r>
              <a:rPr lang="en-US" dirty="0"/>
              <a:t>Computers(</a:t>
            </a:r>
            <a:r>
              <a:rPr lang="en-US" u="sng" dirty="0"/>
              <a:t>Code</a:t>
            </a:r>
            <a:r>
              <a:rPr lang="en-US" dirty="0"/>
              <a:t>, Price, Speed, HD, RAM)</a:t>
            </a:r>
            <a:endParaRPr lang="hy-AM" dirty="0"/>
          </a:p>
          <a:p>
            <a:r>
              <a:rPr lang="en-US" dirty="0"/>
              <a:t>Printers(</a:t>
            </a:r>
            <a:r>
              <a:rPr lang="en-US" u="sng" dirty="0"/>
              <a:t>Code</a:t>
            </a:r>
            <a:r>
              <a:rPr lang="en-US" dirty="0"/>
              <a:t>, Price, Speed, Type, Color)</a:t>
            </a:r>
            <a:endParaRPr lang="hy-AM" dirty="0"/>
          </a:p>
          <a:p>
            <a:r>
              <a:rPr lang="en-US" dirty="0"/>
              <a:t>PC(</a:t>
            </a:r>
            <a:r>
              <a:rPr lang="en-US" u="sng" dirty="0"/>
              <a:t>Code</a:t>
            </a:r>
            <a:r>
              <a:rPr lang="en-US" dirty="0"/>
              <a:t>, Price, Speed, HD, RAM, CD)</a:t>
            </a:r>
            <a:endParaRPr lang="hy-AM" dirty="0"/>
          </a:p>
          <a:p>
            <a:r>
              <a:rPr lang="en-US" dirty="0"/>
              <a:t>Laptop(</a:t>
            </a:r>
            <a:r>
              <a:rPr lang="en-US" u="sng" dirty="0"/>
              <a:t>Code</a:t>
            </a:r>
            <a:r>
              <a:rPr lang="en-US" dirty="0"/>
              <a:t>, Price, Speed, HD, RAM, Screen)</a:t>
            </a:r>
            <a:endParaRPr lang="hy-AM" dirty="0"/>
          </a:p>
          <a:p>
            <a:r>
              <a:rPr lang="en-US" dirty="0"/>
              <a:t>PM(</a:t>
            </a:r>
            <a:r>
              <a:rPr lang="en-US" u="sng" dirty="0"/>
              <a:t>Model</a:t>
            </a:r>
            <a:r>
              <a:rPr lang="en-US" dirty="0"/>
              <a:t>, Maker)</a:t>
            </a:r>
            <a:endParaRPr lang="hy-AM" dirty="0"/>
          </a:p>
          <a:p>
            <a:r>
              <a:rPr lang="en-US" dirty="0"/>
              <a:t>MP(Model, </a:t>
            </a:r>
            <a:r>
              <a:rPr lang="en-US" u="sng" dirty="0"/>
              <a:t>Code</a:t>
            </a:r>
            <a:r>
              <a:rPr lang="en-US" dirty="0"/>
              <a:t>)</a:t>
            </a:r>
            <a:endParaRPr lang="hy-AM" dirty="0"/>
          </a:p>
          <a:p>
            <a:r>
              <a:rPr lang="hy-AM" dirty="0"/>
              <a:t>------------------------------------------</a:t>
            </a:r>
          </a:p>
          <a:p>
            <a:r>
              <a:rPr lang="en-US" dirty="0"/>
              <a:t>Products(</a:t>
            </a:r>
            <a:r>
              <a:rPr lang="en-US" u="sng" dirty="0"/>
              <a:t>Model</a:t>
            </a:r>
            <a:r>
              <a:rPr lang="en-US" dirty="0"/>
              <a:t>, Type, Maker)</a:t>
            </a:r>
            <a:endParaRPr lang="hy-AM" dirty="0"/>
          </a:p>
          <a:p>
            <a:r>
              <a:rPr lang="en-US" dirty="0"/>
              <a:t>Printers(</a:t>
            </a:r>
            <a:r>
              <a:rPr lang="en-US" u="sng" dirty="0"/>
              <a:t>Code</a:t>
            </a:r>
            <a:r>
              <a:rPr lang="en-US" dirty="0"/>
              <a:t>, Price, Model, Speed, Type, Color)</a:t>
            </a:r>
            <a:endParaRPr lang="hy-AM" dirty="0"/>
          </a:p>
          <a:p>
            <a:r>
              <a:rPr lang="en-US" dirty="0"/>
              <a:t>PC(</a:t>
            </a:r>
            <a:r>
              <a:rPr lang="en-US" u="sng" dirty="0"/>
              <a:t>Code</a:t>
            </a:r>
            <a:r>
              <a:rPr lang="en-US" dirty="0"/>
              <a:t>, Price, Speed, Model, HD, RAM, CD)</a:t>
            </a:r>
            <a:endParaRPr lang="hy-AM" dirty="0"/>
          </a:p>
          <a:p>
            <a:r>
              <a:rPr lang="en-US" dirty="0"/>
              <a:t>Laptop(</a:t>
            </a:r>
            <a:r>
              <a:rPr lang="en-US" u="sng" dirty="0"/>
              <a:t>Code</a:t>
            </a:r>
            <a:r>
              <a:rPr lang="en-US" dirty="0"/>
              <a:t>, Price, Model, Speed, HD, RAM, Screen)</a:t>
            </a:r>
            <a:endParaRPr lang="hy-AM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06081" y="1803401"/>
            <a:ext cx="6087929" cy="3449462"/>
            <a:chOff x="5860138" y="2980267"/>
            <a:chExt cx="6087929" cy="3449462"/>
          </a:xfrm>
        </p:grpSpPr>
        <p:grpSp>
          <p:nvGrpSpPr>
            <p:cNvPr id="8" name="Group 7"/>
            <p:cNvGrpSpPr/>
            <p:nvPr/>
          </p:nvGrpSpPr>
          <p:grpSpPr>
            <a:xfrm>
              <a:off x="5860138" y="2980267"/>
              <a:ext cx="6087929" cy="3449462"/>
              <a:chOff x="782799" y="781893"/>
              <a:chExt cx="10122624" cy="5740969"/>
            </a:xfrm>
          </p:grpSpPr>
          <p:cxnSp>
            <p:nvCxnSpPr>
              <p:cNvPr id="5" name="Straight Connector 4"/>
              <p:cNvCxnSpPr>
                <a:stCxn id="6" idx="1"/>
                <a:endCxn id="7" idx="6"/>
              </p:cNvCxnSpPr>
              <p:nvPr/>
            </p:nvCxnSpPr>
            <p:spPr>
              <a:xfrm flipH="1">
                <a:off x="3275161" y="1401800"/>
                <a:ext cx="409700" cy="37583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3684861" y="1082787"/>
                <a:ext cx="1175436" cy="638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Products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45481" y="147109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u="sng" dirty="0"/>
                  <a:t>Model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12652" y="78189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Type</a:t>
                </a:r>
              </a:p>
            </p:txBody>
          </p:sp>
          <p:cxnSp>
            <p:nvCxnSpPr>
              <p:cNvPr id="13" name="Straight Connector 12"/>
              <p:cNvCxnSpPr>
                <a:stCxn id="6" idx="1"/>
                <a:endCxn id="9" idx="6"/>
              </p:cNvCxnSpPr>
              <p:nvPr/>
            </p:nvCxnSpPr>
            <p:spPr>
              <a:xfrm flipH="1" flipV="1">
                <a:off x="3242332" y="1088432"/>
                <a:ext cx="442529" cy="31336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745818" y="5930946"/>
                <a:ext cx="2952204" cy="4275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</a:t>
                </a:r>
                <a:r>
                  <a:rPr lang="en-US" sz="1000" baseline="-25000" dirty="0"/>
                  <a:t>1</a:t>
                </a:r>
                <a:r>
                  <a:rPr lang="en-US" sz="1000" dirty="0"/>
                  <a:t> = {‘</a:t>
                </a:r>
                <a:r>
                  <a:rPr lang="en-US" sz="1000" dirty="0" err="1"/>
                  <a:t>PC’,’Laptop’,’Printer</a:t>
                </a:r>
                <a:r>
                  <a:rPr lang="en-US" sz="1000" dirty="0"/>
                  <a:t>’}</a:t>
                </a:r>
                <a:endParaRPr lang="en-US" sz="1000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36056" y="1076371"/>
                <a:ext cx="1177200" cy="63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Makers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245833" y="108848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u="sng" dirty="0"/>
                  <a:t>Maker</a:t>
                </a:r>
              </a:p>
            </p:txBody>
          </p:sp>
          <p:cxnSp>
            <p:nvCxnSpPr>
              <p:cNvPr id="19" name="Straight Connector 18"/>
              <p:cNvCxnSpPr>
                <a:stCxn id="16" idx="3"/>
                <a:endCxn id="18" idx="2"/>
              </p:cNvCxnSpPr>
              <p:nvPr/>
            </p:nvCxnSpPr>
            <p:spPr>
              <a:xfrm>
                <a:off x="8013256" y="1394971"/>
                <a:ext cx="232577" cy="5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5" idx="3"/>
                <a:endCxn id="16" idx="1"/>
              </p:cNvCxnSpPr>
              <p:nvPr/>
            </p:nvCxnSpPr>
            <p:spPr>
              <a:xfrm flipV="1">
                <a:off x="6037497" y="1394971"/>
                <a:ext cx="798559" cy="202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5073597" y="2733889"/>
                <a:ext cx="126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u="sng" dirty="0"/>
                  <a:t>Code</a:t>
                </a:r>
              </a:p>
            </p:txBody>
          </p:sp>
          <p:cxnSp>
            <p:nvCxnSpPr>
              <p:cNvPr id="38" name="Straight Connector 37"/>
              <p:cNvCxnSpPr>
                <a:stCxn id="29" idx="3"/>
                <a:endCxn id="36" idx="2"/>
              </p:cNvCxnSpPr>
              <p:nvPr/>
            </p:nvCxnSpPr>
            <p:spPr>
              <a:xfrm>
                <a:off x="4860482" y="3001929"/>
                <a:ext cx="213115" cy="1960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18" idx="0"/>
                <a:endCxn id="104" idx="0"/>
              </p:cNvCxnSpPr>
              <p:nvPr/>
            </p:nvCxnSpPr>
            <p:spPr>
              <a:xfrm flipH="1" flipV="1">
                <a:off x="3550320" y="4096931"/>
                <a:ext cx="1034" cy="1058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6" idx="3"/>
                <a:endCxn id="55" idx="1"/>
              </p:cNvCxnSpPr>
              <p:nvPr/>
            </p:nvCxnSpPr>
            <p:spPr>
              <a:xfrm flipV="1">
                <a:off x="4860297" y="1396996"/>
                <a:ext cx="489318" cy="480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3685044" y="2674876"/>
                <a:ext cx="1175438" cy="654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Models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118935" y="4228212"/>
                <a:ext cx="1209400" cy="5811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HD</a:t>
                </a:r>
              </a:p>
            </p:txBody>
          </p:sp>
          <p:cxnSp>
            <p:nvCxnSpPr>
              <p:cNvPr id="44" name="Straight Connector 43"/>
              <p:cNvCxnSpPr>
                <a:endCxn id="30" idx="6"/>
              </p:cNvCxnSpPr>
              <p:nvPr/>
            </p:nvCxnSpPr>
            <p:spPr>
              <a:xfrm flipH="1" flipV="1">
                <a:off x="2328335" y="4518770"/>
                <a:ext cx="604699" cy="2083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149386" y="3594889"/>
                <a:ext cx="1225429" cy="5744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Speed</a:t>
                </a:r>
              </a:p>
            </p:txBody>
          </p:sp>
          <p:cxnSp>
            <p:nvCxnSpPr>
              <p:cNvPr id="47" name="Straight Connector 46"/>
              <p:cNvCxnSpPr>
                <a:endCxn id="46" idx="6"/>
              </p:cNvCxnSpPr>
              <p:nvPr/>
            </p:nvCxnSpPr>
            <p:spPr>
              <a:xfrm flipH="1" flipV="1">
                <a:off x="2374815" y="3882114"/>
                <a:ext cx="558219" cy="65748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1154381" y="4861430"/>
                <a:ext cx="1152078" cy="60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RAM</a:t>
                </a:r>
              </a:p>
            </p:txBody>
          </p:sp>
          <p:cxnSp>
            <p:nvCxnSpPr>
              <p:cNvPr id="49" name="Straight Connector 48"/>
              <p:cNvCxnSpPr>
                <a:stCxn id="118" idx="1"/>
                <a:endCxn id="48" idx="6"/>
              </p:cNvCxnSpPr>
              <p:nvPr/>
            </p:nvCxnSpPr>
            <p:spPr>
              <a:xfrm flipH="1">
                <a:off x="2306459" y="4508332"/>
                <a:ext cx="626575" cy="65389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Diamond 51"/>
              <p:cNvSpPr/>
              <p:nvPr/>
            </p:nvSpPr>
            <p:spPr>
              <a:xfrm>
                <a:off x="3983056" y="1845816"/>
                <a:ext cx="582348" cy="56739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000" dirty="0"/>
                  <a:t>MP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349615" y="1029160"/>
                <a:ext cx="687882" cy="735672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000" dirty="0"/>
                  <a:t>PM</a:t>
                </a:r>
              </a:p>
            </p:txBody>
          </p:sp>
          <p:cxnSp>
            <p:nvCxnSpPr>
              <p:cNvPr id="61" name="Straight Connector 60"/>
              <p:cNvCxnSpPr>
                <a:stCxn id="29" idx="0"/>
                <a:endCxn id="52" idx="2"/>
              </p:cNvCxnSpPr>
              <p:nvPr/>
            </p:nvCxnSpPr>
            <p:spPr>
              <a:xfrm flipV="1">
                <a:off x="4272763" y="2413207"/>
                <a:ext cx="1467" cy="261669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2" idx="0"/>
                <a:endCxn id="6" idx="2"/>
              </p:cNvCxnSpPr>
              <p:nvPr/>
            </p:nvCxnSpPr>
            <p:spPr>
              <a:xfrm flipH="1" flipV="1">
                <a:off x="4272579" y="1720812"/>
                <a:ext cx="1651" cy="12500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9" idx="2"/>
                <a:endCxn id="105" idx="0"/>
              </p:cNvCxnSpPr>
              <p:nvPr/>
            </p:nvCxnSpPr>
            <p:spPr>
              <a:xfrm flipH="1">
                <a:off x="3557805" y="3328981"/>
                <a:ext cx="714958" cy="22056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170557" y="3549542"/>
                <a:ext cx="759526" cy="547389"/>
                <a:chOff x="3045140" y="3919106"/>
                <a:chExt cx="759526" cy="547389"/>
              </a:xfrm>
            </p:grpSpPr>
            <p:sp>
              <p:nvSpPr>
                <p:cNvPr id="104" name="Isosceles Triangle 103"/>
                <p:cNvSpPr/>
                <p:nvPr/>
              </p:nvSpPr>
              <p:spPr>
                <a:xfrm rot="10800000">
                  <a:off x="3045140" y="3922220"/>
                  <a:ext cx="759526" cy="544275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176337" y="3919106"/>
                  <a:ext cx="512101" cy="3073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isa</a:t>
                  </a:r>
                  <a:endParaRPr lang="en-US" sz="1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cxnSp>
            <p:nvCxnSpPr>
              <p:cNvPr id="112" name="Straight Connector 111"/>
              <p:cNvCxnSpPr>
                <a:stCxn id="119" idx="0"/>
                <a:endCxn id="115" idx="0"/>
              </p:cNvCxnSpPr>
              <p:nvPr/>
            </p:nvCxnSpPr>
            <p:spPr>
              <a:xfrm flipH="1" flipV="1">
                <a:off x="5016456" y="4097667"/>
                <a:ext cx="1" cy="12855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29" idx="2"/>
                <a:endCxn id="116" idx="0"/>
              </p:cNvCxnSpPr>
              <p:nvPr/>
            </p:nvCxnSpPr>
            <p:spPr>
              <a:xfrm>
                <a:off x="4272763" y="3328981"/>
                <a:ext cx="751178" cy="22129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4636693" y="3550278"/>
                <a:ext cx="759526" cy="547389"/>
                <a:chOff x="3045140" y="3919106"/>
                <a:chExt cx="759526" cy="547389"/>
              </a:xfrm>
            </p:grpSpPr>
            <p:sp>
              <p:nvSpPr>
                <p:cNvPr id="115" name="Isosceles Triangle 114"/>
                <p:cNvSpPr/>
                <p:nvPr/>
              </p:nvSpPr>
              <p:spPr>
                <a:xfrm rot="10800000">
                  <a:off x="3045140" y="3922220"/>
                  <a:ext cx="759526" cy="544275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176337" y="3919106"/>
                  <a:ext cx="512101" cy="3073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isa</a:t>
                  </a:r>
                  <a:endParaRPr lang="en-US" sz="1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2933034" y="4202826"/>
                <a:ext cx="1236639" cy="611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Computers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416250" y="4226225"/>
                <a:ext cx="1200414" cy="608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Printers</a:t>
                </a:r>
              </a:p>
            </p:txBody>
          </p:sp>
          <p:cxnSp>
            <p:nvCxnSpPr>
              <p:cNvPr id="124" name="Straight Connector 123"/>
              <p:cNvCxnSpPr>
                <a:endCxn id="127" idx="0"/>
              </p:cNvCxnSpPr>
              <p:nvPr/>
            </p:nvCxnSpPr>
            <p:spPr>
              <a:xfrm flipV="1">
                <a:off x="2894914" y="5806850"/>
                <a:ext cx="9116" cy="16951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18" idx="2"/>
                <a:endCxn id="128" idx="0"/>
              </p:cNvCxnSpPr>
              <p:nvPr/>
            </p:nvCxnSpPr>
            <p:spPr>
              <a:xfrm flipH="1">
                <a:off x="2911515" y="4813837"/>
                <a:ext cx="639839" cy="44562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2524267" y="5259461"/>
                <a:ext cx="759526" cy="547389"/>
                <a:chOff x="3045140" y="3919106"/>
                <a:chExt cx="759526" cy="547389"/>
              </a:xfrm>
            </p:grpSpPr>
            <p:sp>
              <p:nvSpPr>
                <p:cNvPr id="127" name="Isosceles Triangle 126"/>
                <p:cNvSpPr/>
                <p:nvPr/>
              </p:nvSpPr>
              <p:spPr>
                <a:xfrm rot="10800000">
                  <a:off x="3045140" y="3922220"/>
                  <a:ext cx="759526" cy="544275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176337" y="3919106"/>
                  <a:ext cx="512101" cy="3073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isa</a:t>
                  </a:r>
                  <a:endParaRPr lang="en-US" sz="1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cxnSp>
            <p:nvCxnSpPr>
              <p:cNvPr id="129" name="Straight Connector 128"/>
              <p:cNvCxnSpPr>
                <a:endCxn id="132" idx="0"/>
              </p:cNvCxnSpPr>
              <p:nvPr/>
            </p:nvCxnSpPr>
            <p:spPr>
              <a:xfrm flipH="1" flipV="1">
                <a:off x="4229737" y="5840509"/>
                <a:ext cx="4585" cy="14235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18" idx="2"/>
                <a:endCxn id="133" idx="0"/>
              </p:cNvCxnSpPr>
              <p:nvPr/>
            </p:nvCxnSpPr>
            <p:spPr>
              <a:xfrm>
                <a:off x="3551354" y="4813837"/>
                <a:ext cx="685868" cy="47928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3849974" y="5293120"/>
                <a:ext cx="759526" cy="547389"/>
                <a:chOff x="3045140" y="3919106"/>
                <a:chExt cx="759526" cy="547389"/>
              </a:xfrm>
            </p:grpSpPr>
            <p:sp>
              <p:nvSpPr>
                <p:cNvPr id="132" name="Isosceles Triangle 131"/>
                <p:cNvSpPr/>
                <p:nvPr/>
              </p:nvSpPr>
              <p:spPr>
                <a:xfrm rot="10800000">
                  <a:off x="3045140" y="3922220"/>
                  <a:ext cx="759526" cy="544275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176337" y="3919106"/>
                  <a:ext cx="512101" cy="3073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isa</a:t>
                  </a:r>
                  <a:endParaRPr lang="en-US" sz="1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2220011" y="5976366"/>
                <a:ext cx="126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PC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559419" y="5982862"/>
                <a:ext cx="126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Laptop</a:t>
                </a: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6256623" y="4249045"/>
                <a:ext cx="1209400" cy="5811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Type</a:t>
                </a:r>
              </a:p>
            </p:txBody>
          </p:sp>
          <p:cxnSp>
            <p:nvCxnSpPr>
              <p:cNvPr id="204" name="Straight Connector 203"/>
              <p:cNvCxnSpPr>
                <a:stCxn id="119" idx="3"/>
                <a:endCxn id="203" idx="2"/>
              </p:cNvCxnSpPr>
              <p:nvPr/>
            </p:nvCxnSpPr>
            <p:spPr>
              <a:xfrm>
                <a:off x="5616664" y="4530531"/>
                <a:ext cx="639959" cy="907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/>
              <p:cNvSpPr/>
              <p:nvPr/>
            </p:nvSpPr>
            <p:spPr>
              <a:xfrm>
                <a:off x="6287074" y="3615722"/>
                <a:ext cx="1225429" cy="5744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Speed</a:t>
                </a:r>
              </a:p>
            </p:txBody>
          </p:sp>
          <p:cxnSp>
            <p:nvCxnSpPr>
              <p:cNvPr id="206" name="Straight Connector 205"/>
              <p:cNvCxnSpPr>
                <a:stCxn id="119" idx="3"/>
                <a:endCxn id="205" idx="2"/>
              </p:cNvCxnSpPr>
              <p:nvPr/>
            </p:nvCxnSpPr>
            <p:spPr>
              <a:xfrm flipV="1">
                <a:off x="5616664" y="3902947"/>
                <a:ext cx="670410" cy="62758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/>
              <p:cNvSpPr/>
              <p:nvPr/>
            </p:nvSpPr>
            <p:spPr>
              <a:xfrm>
                <a:off x="6292069" y="4882263"/>
                <a:ext cx="1152078" cy="60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Color</a:t>
                </a:r>
              </a:p>
            </p:txBody>
          </p:sp>
          <p:cxnSp>
            <p:nvCxnSpPr>
              <p:cNvPr id="208" name="Straight Connector 207"/>
              <p:cNvCxnSpPr>
                <a:stCxn id="119" idx="3"/>
                <a:endCxn id="207" idx="2"/>
              </p:cNvCxnSpPr>
              <p:nvPr/>
            </p:nvCxnSpPr>
            <p:spPr>
              <a:xfrm>
                <a:off x="5616664" y="4530531"/>
                <a:ext cx="675405" cy="65252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82799" y="5981508"/>
                <a:ext cx="126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CD</a:t>
                </a:r>
              </a:p>
            </p:txBody>
          </p:sp>
          <p:cxnSp>
            <p:nvCxnSpPr>
              <p:cNvPr id="216" name="Straight Connector 215"/>
              <p:cNvCxnSpPr>
                <a:stCxn id="134" idx="1"/>
                <a:endCxn id="215" idx="6"/>
              </p:cNvCxnSpPr>
              <p:nvPr/>
            </p:nvCxnSpPr>
            <p:spPr>
              <a:xfrm flipH="1">
                <a:off x="2042799" y="6246366"/>
                <a:ext cx="177212" cy="514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/>
              <p:cNvSpPr/>
              <p:nvPr/>
            </p:nvSpPr>
            <p:spPr>
              <a:xfrm>
                <a:off x="5015828" y="5980324"/>
                <a:ext cx="126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Screen</a:t>
                </a:r>
              </a:p>
            </p:txBody>
          </p:sp>
          <p:cxnSp>
            <p:nvCxnSpPr>
              <p:cNvPr id="219" name="Straight Connector 218"/>
              <p:cNvCxnSpPr>
                <a:stCxn id="135" idx="3"/>
                <a:endCxn id="218" idx="2"/>
              </p:cNvCxnSpPr>
              <p:nvPr/>
            </p:nvCxnSpPr>
            <p:spPr>
              <a:xfrm flipV="1">
                <a:off x="4819419" y="6250324"/>
                <a:ext cx="196409" cy="253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tangle 238"/>
              <p:cNvSpPr/>
              <p:nvPr/>
            </p:nvSpPr>
            <p:spPr>
              <a:xfrm>
                <a:off x="1118935" y="890536"/>
                <a:ext cx="593718" cy="4275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</a:t>
                </a:r>
                <a:r>
                  <a:rPr lang="en-US" sz="1000" baseline="-25000" dirty="0"/>
                  <a:t>1</a:t>
                </a:r>
                <a:endParaRPr lang="en-US" sz="1000" b="1" baseline="-25000" dirty="0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38423" y="4294537"/>
                <a:ext cx="2854693" cy="4275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 = {‘</a:t>
                </a:r>
                <a:r>
                  <a:rPr lang="en-US" sz="1000" dirty="0" err="1"/>
                  <a:t>Laser’,’Jet’,’Matrix</a:t>
                </a:r>
                <a:r>
                  <a:rPr lang="en-US" sz="1000" dirty="0"/>
                  <a:t>’}</a:t>
                </a:r>
                <a:endParaRPr lang="en-US" sz="1000" b="1" dirty="0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38422" y="5007528"/>
                <a:ext cx="3367001" cy="4275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</a:t>
                </a:r>
                <a:r>
                  <a:rPr lang="en-US" sz="1000" baseline="-25000" dirty="0"/>
                  <a:t>3</a:t>
                </a:r>
                <a:r>
                  <a:rPr lang="en-US" sz="1000" dirty="0"/>
                  <a:t> = {‘Colored’,’</a:t>
                </a:r>
                <a:r>
                  <a:rPr lang="en-US" sz="1000" dirty="0" err="1"/>
                  <a:t>BlackAndWhite</a:t>
                </a:r>
                <a:r>
                  <a:rPr lang="en-US" sz="1000" dirty="0"/>
                  <a:t>’}</a:t>
                </a:r>
                <a:endParaRPr lang="en-US" sz="1000" b="1" dirty="0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6050969" y="4208439"/>
              <a:ext cx="757787" cy="324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Price</a:t>
              </a:r>
            </a:p>
          </p:txBody>
        </p:sp>
        <p:cxnSp>
          <p:nvCxnSpPr>
            <p:cNvPr id="68" name="Straight Connector 67"/>
            <p:cNvCxnSpPr>
              <a:stCxn id="29" idx="1"/>
              <a:endCxn id="67" idx="6"/>
            </p:cNvCxnSpPr>
            <p:nvPr/>
          </p:nvCxnSpPr>
          <p:spPr>
            <a:xfrm flipH="1">
              <a:off x="6808756" y="4314176"/>
              <a:ext cx="796844" cy="5649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5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Համակարգչային ձեռնարկություն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794313"/>
            <a:ext cx="11334205" cy="5781381"/>
          </a:xfrm>
        </p:spPr>
        <p:txBody>
          <a:bodyPr>
            <a:normAutofit/>
          </a:bodyPr>
          <a:lstStyle/>
          <a:p>
            <a:r>
              <a:rPr lang="en-US" dirty="0"/>
              <a:t>Products(</a:t>
            </a:r>
            <a:r>
              <a:rPr lang="en-US" u="sng" dirty="0"/>
              <a:t>Model</a:t>
            </a:r>
            <a:r>
              <a:rPr lang="en-US" dirty="0"/>
              <a:t>, Type, Maker)</a:t>
            </a:r>
            <a:endParaRPr lang="hy-AM" dirty="0"/>
          </a:p>
          <a:p>
            <a:r>
              <a:rPr lang="en-US" dirty="0"/>
              <a:t>Printers(</a:t>
            </a:r>
            <a:r>
              <a:rPr lang="en-US" u="sng" dirty="0"/>
              <a:t>Code</a:t>
            </a:r>
            <a:r>
              <a:rPr lang="en-US" dirty="0"/>
              <a:t>, Price, Model, Speed, Type, Color)</a:t>
            </a:r>
            <a:endParaRPr lang="hy-AM" dirty="0"/>
          </a:p>
          <a:p>
            <a:r>
              <a:rPr lang="en-US" dirty="0"/>
              <a:t>PC(</a:t>
            </a:r>
            <a:r>
              <a:rPr lang="en-US" u="sng" dirty="0"/>
              <a:t>Code</a:t>
            </a:r>
            <a:r>
              <a:rPr lang="en-US" dirty="0"/>
              <a:t>, Price, Speed, Model, HD, RAM, CD)</a:t>
            </a:r>
            <a:endParaRPr lang="hy-AM" dirty="0"/>
          </a:p>
          <a:p>
            <a:r>
              <a:rPr lang="en-US" dirty="0"/>
              <a:t>Laptop(</a:t>
            </a:r>
            <a:r>
              <a:rPr lang="en-US" u="sng" dirty="0"/>
              <a:t>Code</a:t>
            </a:r>
            <a:r>
              <a:rPr lang="en-US" dirty="0"/>
              <a:t>, Price, Model, Speed, HD, RAM, Screen)</a:t>
            </a:r>
            <a:endParaRPr lang="hy-AM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7523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12082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Երկրորդային հումքի ընդունման կետեր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318122"/>
            <a:ext cx="11334205" cy="52575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Points(</a:t>
            </a:r>
            <a:r>
              <a:rPr lang="en-US" sz="2400" u="sng" dirty="0"/>
              <a:t>Point</a:t>
            </a:r>
            <a:r>
              <a:rPr lang="en-US" sz="2400" dirty="0"/>
              <a:t>)</a:t>
            </a:r>
          </a:p>
          <a:p>
            <a:r>
              <a:rPr lang="en-US" sz="2400" dirty="0"/>
              <a:t>Operations(</a:t>
            </a:r>
            <a:r>
              <a:rPr lang="en-US" sz="2400" u="sng" dirty="0"/>
              <a:t>Code</a:t>
            </a:r>
            <a:r>
              <a:rPr lang="en-US" sz="2400" dirty="0"/>
              <a:t>, Date, Sum)</a:t>
            </a:r>
          </a:p>
          <a:p>
            <a:r>
              <a:rPr lang="en-US" sz="2400" dirty="0"/>
              <a:t>Income(</a:t>
            </a:r>
            <a:r>
              <a:rPr lang="en-US" sz="2400" u="sng" dirty="0"/>
              <a:t>Code</a:t>
            </a:r>
            <a:r>
              <a:rPr lang="en-US" sz="2400" dirty="0"/>
              <a:t>, Date, Sum)</a:t>
            </a:r>
          </a:p>
          <a:p>
            <a:r>
              <a:rPr lang="en-US" sz="2400" dirty="0"/>
              <a:t>Outcome(</a:t>
            </a:r>
            <a:r>
              <a:rPr lang="en-US" sz="2400" u="sng" dirty="0"/>
              <a:t>Code</a:t>
            </a:r>
            <a:r>
              <a:rPr lang="en-US" sz="2400" dirty="0"/>
              <a:t>, Date, Sum)</a:t>
            </a:r>
          </a:p>
          <a:p>
            <a:r>
              <a:rPr lang="en-US" sz="2400" dirty="0" err="1"/>
              <a:t>Income_O</a:t>
            </a:r>
            <a:r>
              <a:rPr lang="en-US" sz="2400" dirty="0"/>
              <a:t>(</a:t>
            </a:r>
            <a:r>
              <a:rPr lang="en-US" sz="2400" u="sng" dirty="0"/>
              <a:t>Point</a:t>
            </a:r>
            <a:r>
              <a:rPr lang="en-US" sz="2400" dirty="0"/>
              <a:t>,</a:t>
            </a:r>
            <a:r>
              <a:rPr lang="en-US" sz="2400" u="sng" dirty="0"/>
              <a:t> Date</a:t>
            </a:r>
            <a:r>
              <a:rPr lang="en-US" sz="2400" dirty="0"/>
              <a:t>, </a:t>
            </a:r>
            <a:r>
              <a:rPr lang="en-US" sz="2400" dirty="0" err="1"/>
              <a:t>inc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Outcome_O</a:t>
            </a:r>
            <a:r>
              <a:rPr lang="en-US" sz="2400" dirty="0"/>
              <a:t>(</a:t>
            </a:r>
            <a:r>
              <a:rPr lang="en-US" sz="2400" u="sng" dirty="0"/>
              <a:t>Point</a:t>
            </a:r>
            <a:r>
              <a:rPr lang="en-US" sz="2400" dirty="0"/>
              <a:t>,</a:t>
            </a:r>
            <a:r>
              <a:rPr lang="en-US" sz="2400" u="sng" dirty="0"/>
              <a:t> Date</a:t>
            </a:r>
            <a:r>
              <a:rPr lang="en-US" sz="2400" dirty="0"/>
              <a:t>, out)</a:t>
            </a:r>
          </a:p>
          <a:p>
            <a:r>
              <a:rPr lang="en-US" sz="2400" dirty="0"/>
              <a:t>MP(</a:t>
            </a:r>
            <a:r>
              <a:rPr lang="en-US" sz="2400" u="sng" dirty="0"/>
              <a:t>Code</a:t>
            </a:r>
            <a:r>
              <a:rPr lang="en-US" sz="2400" dirty="0"/>
              <a:t>, Point)</a:t>
            </a:r>
            <a:endParaRPr lang="hy-AM" sz="2400" dirty="0"/>
          </a:p>
          <a:p>
            <a:r>
              <a:rPr lang="hy-AM" sz="2400" dirty="0"/>
              <a:t>------------------------------</a:t>
            </a:r>
          </a:p>
          <a:p>
            <a:r>
              <a:rPr lang="en-US" sz="2400" dirty="0"/>
              <a:t>Income(</a:t>
            </a:r>
            <a:r>
              <a:rPr lang="en-US" sz="2400" u="sng" dirty="0"/>
              <a:t>Code</a:t>
            </a:r>
            <a:r>
              <a:rPr lang="en-US" sz="2400" dirty="0"/>
              <a:t>, Date, Sum, Point)</a:t>
            </a:r>
          </a:p>
          <a:p>
            <a:r>
              <a:rPr lang="en-US" sz="2400" dirty="0"/>
              <a:t>Outcome(</a:t>
            </a:r>
            <a:r>
              <a:rPr lang="en-US" sz="2400" u="sng" dirty="0"/>
              <a:t>Code</a:t>
            </a:r>
            <a:r>
              <a:rPr lang="en-US" sz="2400" dirty="0"/>
              <a:t>, Date, Sum, Point)</a:t>
            </a:r>
          </a:p>
          <a:p>
            <a:r>
              <a:rPr lang="en-US" sz="2400" dirty="0" err="1"/>
              <a:t>Income_O</a:t>
            </a:r>
            <a:r>
              <a:rPr lang="en-US" sz="2400" dirty="0"/>
              <a:t>(</a:t>
            </a:r>
            <a:r>
              <a:rPr lang="en-US" sz="2400" u="sng" dirty="0"/>
              <a:t>Point</a:t>
            </a:r>
            <a:r>
              <a:rPr lang="en-US" sz="2400" dirty="0"/>
              <a:t>,</a:t>
            </a:r>
            <a:r>
              <a:rPr lang="en-US" sz="2400" u="sng" dirty="0"/>
              <a:t> Date</a:t>
            </a:r>
            <a:r>
              <a:rPr lang="en-US" sz="2400" dirty="0"/>
              <a:t>, </a:t>
            </a:r>
            <a:r>
              <a:rPr lang="en-US" sz="2400" dirty="0" err="1"/>
              <a:t>inc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Outcome_O</a:t>
            </a:r>
            <a:r>
              <a:rPr lang="en-US" sz="2400" dirty="0"/>
              <a:t>(</a:t>
            </a:r>
            <a:r>
              <a:rPr lang="en-US" sz="2400" u="sng" dirty="0"/>
              <a:t>Point</a:t>
            </a:r>
            <a:r>
              <a:rPr lang="en-US" sz="2400" dirty="0"/>
              <a:t>,</a:t>
            </a:r>
            <a:r>
              <a:rPr lang="en-US" sz="2400" u="sng" dirty="0"/>
              <a:t> Date</a:t>
            </a:r>
            <a:r>
              <a:rPr lang="en-US" sz="2400" dirty="0"/>
              <a:t>, out)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4" name="Straight Connector 63"/>
          <p:cNvCxnSpPr>
            <a:stCxn id="52" idx="3"/>
            <a:endCxn id="29" idx="1"/>
          </p:cNvCxnSpPr>
          <p:nvPr/>
        </p:nvCxnSpPr>
        <p:spPr>
          <a:xfrm>
            <a:off x="8735574" y="2117755"/>
            <a:ext cx="800952" cy="2567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1"/>
            <a:endCxn id="7" idx="6"/>
          </p:cNvCxnSpPr>
          <p:nvPr/>
        </p:nvCxnSpPr>
        <p:spPr>
          <a:xfrm flipH="1">
            <a:off x="6430887" y="1815677"/>
            <a:ext cx="158096" cy="3024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88982" y="1550455"/>
            <a:ext cx="938376" cy="53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Points</a:t>
            </a:r>
          </a:p>
        </p:txBody>
      </p:sp>
      <p:sp>
        <p:nvSpPr>
          <p:cNvPr id="7" name="Oval 6"/>
          <p:cNvSpPr/>
          <p:nvPr/>
        </p:nvSpPr>
        <p:spPr>
          <a:xfrm>
            <a:off x="5291668" y="1544805"/>
            <a:ext cx="1139219" cy="60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/>
              <a:t>Point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85635" y="3358555"/>
            <a:ext cx="938376" cy="530443"/>
          </a:xfrm>
          <a:prstGeom prst="rect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Income_o</a:t>
            </a:r>
            <a:endParaRPr lang="en-US" sz="800" dirty="0"/>
          </a:p>
        </p:txBody>
      </p:sp>
      <p:sp>
        <p:nvSpPr>
          <p:cNvPr id="18" name="Oval 17"/>
          <p:cNvSpPr/>
          <p:nvPr/>
        </p:nvSpPr>
        <p:spPr>
          <a:xfrm>
            <a:off x="5360237" y="4018957"/>
            <a:ext cx="909156" cy="530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/>
              <a:t>Date</a:t>
            </a:r>
          </a:p>
        </p:txBody>
      </p:sp>
      <p:cxnSp>
        <p:nvCxnSpPr>
          <p:cNvPr id="19" name="Straight Connector 18"/>
          <p:cNvCxnSpPr>
            <a:cxnSpLocks/>
            <a:stCxn id="16" idx="1"/>
            <a:endCxn id="18" idx="6"/>
          </p:cNvCxnSpPr>
          <p:nvPr/>
        </p:nvCxnSpPr>
        <p:spPr>
          <a:xfrm flipH="1">
            <a:off x="6269393" y="3623777"/>
            <a:ext cx="316242" cy="66040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0"/>
            <a:endCxn id="6" idx="2"/>
          </p:cNvCxnSpPr>
          <p:nvPr/>
        </p:nvCxnSpPr>
        <p:spPr>
          <a:xfrm flipV="1">
            <a:off x="7053543" y="2080898"/>
            <a:ext cx="4627" cy="27629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944960" y="1548522"/>
            <a:ext cx="938376" cy="530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/>
              <a:t>Code</a:t>
            </a:r>
          </a:p>
        </p:txBody>
      </p:sp>
      <p:cxnSp>
        <p:nvCxnSpPr>
          <p:cNvPr id="38" name="Straight Connector 37"/>
          <p:cNvCxnSpPr>
            <a:stCxn id="29" idx="3"/>
            <a:endCxn id="36" idx="2"/>
          </p:cNvCxnSpPr>
          <p:nvPr/>
        </p:nvCxnSpPr>
        <p:spPr>
          <a:xfrm flipV="1">
            <a:off x="10474902" y="1813743"/>
            <a:ext cx="470057" cy="56077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8" idx="0"/>
            <a:endCxn id="104" idx="0"/>
          </p:cNvCxnSpPr>
          <p:nvPr/>
        </p:nvCxnSpPr>
        <p:spPr>
          <a:xfrm flipH="1" flipV="1">
            <a:off x="9448708" y="4946681"/>
            <a:ext cx="770" cy="10402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0"/>
            <a:endCxn id="55" idx="2"/>
          </p:cNvCxnSpPr>
          <p:nvPr/>
        </p:nvCxnSpPr>
        <p:spPr>
          <a:xfrm flipH="1" flipV="1">
            <a:off x="7053543" y="3079840"/>
            <a:ext cx="1279" cy="27871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536526" y="2109294"/>
            <a:ext cx="938376" cy="53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Operations</a:t>
            </a:r>
          </a:p>
        </p:txBody>
      </p:sp>
      <p:sp>
        <p:nvSpPr>
          <p:cNvPr id="46" name="Oval 45"/>
          <p:cNvSpPr/>
          <p:nvPr/>
        </p:nvSpPr>
        <p:spPr>
          <a:xfrm>
            <a:off x="5345830" y="3342559"/>
            <a:ext cx="912630" cy="56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inc</a:t>
            </a:r>
            <a:endParaRPr lang="en-US" sz="800" dirty="0"/>
          </a:p>
        </p:txBody>
      </p:sp>
      <p:cxnSp>
        <p:nvCxnSpPr>
          <p:cNvPr id="47" name="Straight Connector 46"/>
          <p:cNvCxnSpPr>
            <a:stCxn id="16" idx="1"/>
            <a:endCxn id="46" idx="6"/>
          </p:cNvCxnSpPr>
          <p:nvPr/>
        </p:nvCxnSpPr>
        <p:spPr>
          <a:xfrm flipH="1">
            <a:off x="6258460" y="3623777"/>
            <a:ext cx="327175" cy="92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8333413" y="1852533"/>
            <a:ext cx="402161" cy="5304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800" dirty="0"/>
              <a:t>MP</a:t>
            </a:r>
          </a:p>
        </p:txBody>
      </p:sp>
      <p:sp>
        <p:nvSpPr>
          <p:cNvPr id="55" name="Diamond 54"/>
          <p:cNvSpPr/>
          <p:nvPr/>
        </p:nvSpPr>
        <p:spPr>
          <a:xfrm>
            <a:off x="6797395" y="2357188"/>
            <a:ext cx="512295" cy="722652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800" dirty="0"/>
              <a:t>PM</a:t>
            </a:r>
          </a:p>
        </p:txBody>
      </p:sp>
      <p:cxnSp>
        <p:nvCxnSpPr>
          <p:cNvPr id="61" name="Straight Connector 60"/>
          <p:cNvCxnSpPr>
            <a:stCxn id="6" idx="3"/>
            <a:endCxn id="52" idx="1"/>
          </p:cNvCxnSpPr>
          <p:nvPr/>
        </p:nvCxnSpPr>
        <p:spPr>
          <a:xfrm>
            <a:off x="7527358" y="1815677"/>
            <a:ext cx="806055" cy="30207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9" idx="2"/>
            <a:endCxn id="105" idx="0"/>
          </p:cNvCxnSpPr>
          <p:nvPr/>
        </p:nvCxnSpPr>
        <p:spPr>
          <a:xfrm flipH="1">
            <a:off x="9454282" y="2639737"/>
            <a:ext cx="551432" cy="176924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9165882" y="4408980"/>
            <a:ext cx="565652" cy="537701"/>
            <a:chOff x="3045140" y="3919106"/>
            <a:chExt cx="759526" cy="547389"/>
          </a:xfrm>
        </p:grpSpPr>
        <p:sp>
          <p:nvSpPr>
            <p:cNvPr id="104" name="Isosceles Triangle 103"/>
            <p:cNvSpPr/>
            <p:nvPr/>
          </p:nvSpPr>
          <p:spPr>
            <a:xfrm rot="10800000">
              <a:off x="3045140" y="3922220"/>
              <a:ext cx="759526" cy="5442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176337" y="3919106"/>
              <a:ext cx="512101" cy="307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isa</a:t>
              </a:r>
              <a:endParaRPr lang="en-US" sz="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112" name="Straight Connector 111"/>
          <p:cNvCxnSpPr>
            <a:stCxn id="119" idx="0"/>
            <a:endCxn id="115" idx="0"/>
          </p:cNvCxnSpPr>
          <p:nvPr/>
        </p:nvCxnSpPr>
        <p:spPr>
          <a:xfrm flipH="1" flipV="1">
            <a:off x="10540602" y="4947404"/>
            <a:ext cx="1" cy="12628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9" idx="2"/>
            <a:endCxn id="116" idx="0"/>
          </p:cNvCxnSpPr>
          <p:nvPr/>
        </p:nvCxnSpPr>
        <p:spPr>
          <a:xfrm>
            <a:off x="10005714" y="2639737"/>
            <a:ext cx="540462" cy="176996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257776" y="4409703"/>
            <a:ext cx="565652" cy="537701"/>
            <a:chOff x="3045140" y="3919106"/>
            <a:chExt cx="759526" cy="547389"/>
          </a:xfrm>
        </p:grpSpPr>
        <p:sp>
          <p:nvSpPr>
            <p:cNvPr id="115" name="Isosceles Triangle 114"/>
            <p:cNvSpPr/>
            <p:nvPr/>
          </p:nvSpPr>
          <p:spPr>
            <a:xfrm rot="10800000">
              <a:off x="3045140" y="3922220"/>
              <a:ext cx="759526" cy="5442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76337" y="3919106"/>
              <a:ext cx="512101" cy="307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isa</a:t>
              </a:r>
              <a:endParaRPr lang="en-US" sz="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8988988" y="5050703"/>
            <a:ext cx="920978" cy="52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Income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093603" y="5073686"/>
            <a:ext cx="894000" cy="49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Outcome</a:t>
            </a:r>
          </a:p>
        </p:txBody>
      </p:sp>
      <p:sp>
        <p:nvSpPr>
          <p:cNvPr id="203" name="Oval 202"/>
          <p:cNvSpPr/>
          <p:nvPr/>
        </p:nvSpPr>
        <p:spPr>
          <a:xfrm>
            <a:off x="11003718" y="2713576"/>
            <a:ext cx="900692" cy="570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Sum</a:t>
            </a:r>
          </a:p>
        </p:txBody>
      </p:sp>
      <p:cxnSp>
        <p:nvCxnSpPr>
          <p:cNvPr id="204" name="Straight Connector 203"/>
          <p:cNvCxnSpPr>
            <a:stCxn id="29" idx="3"/>
            <a:endCxn id="203" idx="2"/>
          </p:cNvCxnSpPr>
          <p:nvPr/>
        </p:nvCxnSpPr>
        <p:spPr>
          <a:xfrm>
            <a:off x="10474902" y="2374516"/>
            <a:ext cx="528815" cy="62447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0957833" y="2109294"/>
            <a:ext cx="912630" cy="56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Date</a:t>
            </a:r>
          </a:p>
        </p:txBody>
      </p:sp>
      <p:cxnSp>
        <p:nvCxnSpPr>
          <p:cNvPr id="206" name="Straight Connector 205"/>
          <p:cNvCxnSpPr>
            <a:stCxn id="29" idx="3"/>
            <a:endCxn id="205" idx="2"/>
          </p:cNvCxnSpPr>
          <p:nvPr/>
        </p:nvCxnSpPr>
        <p:spPr>
          <a:xfrm>
            <a:off x="10474902" y="2374516"/>
            <a:ext cx="482930" cy="1692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BDB540E-97D0-4DB4-8422-64A7D725739E}"/>
              </a:ext>
            </a:extLst>
          </p:cNvPr>
          <p:cNvSpPr/>
          <p:nvPr/>
        </p:nvSpPr>
        <p:spPr>
          <a:xfrm>
            <a:off x="7868827" y="3358554"/>
            <a:ext cx="938376" cy="530443"/>
          </a:xfrm>
          <a:prstGeom prst="rect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Outcome_o</a:t>
            </a:r>
            <a:endParaRPr lang="en-US" sz="8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E7FF33-E22D-41D5-876A-F1672EF6C384}"/>
              </a:ext>
            </a:extLst>
          </p:cNvPr>
          <p:cNvSpPr/>
          <p:nvPr/>
        </p:nvSpPr>
        <p:spPr>
          <a:xfrm>
            <a:off x="8379958" y="4311480"/>
            <a:ext cx="762349" cy="510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/>
              <a:t>Date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D9986B-0778-4DFC-94C1-35D69821275D}"/>
              </a:ext>
            </a:extLst>
          </p:cNvPr>
          <p:cNvCxnSpPr>
            <a:cxnSpLocks/>
            <a:stCxn id="51" idx="2"/>
            <a:endCxn id="53" idx="2"/>
          </p:cNvCxnSpPr>
          <p:nvPr/>
        </p:nvCxnSpPr>
        <p:spPr>
          <a:xfrm>
            <a:off x="8338015" y="3888997"/>
            <a:ext cx="41943" cy="67753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665A8DA-F0E1-44D7-8C33-C62111442585}"/>
              </a:ext>
            </a:extLst>
          </p:cNvPr>
          <p:cNvSpPr/>
          <p:nvPr/>
        </p:nvSpPr>
        <p:spPr>
          <a:xfrm>
            <a:off x="7002312" y="4265797"/>
            <a:ext cx="912630" cy="56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08BB4A-7124-445B-B050-A7BA464D8BCE}"/>
              </a:ext>
            </a:extLst>
          </p:cNvPr>
          <p:cNvCxnSpPr>
            <a:cxnSpLocks/>
            <a:stCxn id="51" idx="2"/>
            <a:endCxn id="56" idx="6"/>
          </p:cNvCxnSpPr>
          <p:nvPr/>
        </p:nvCxnSpPr>
        <p:spPr>
          <a:xfrm flipH="1">
            <a:off x="7914942" y="3888997"/>
            <a:ext cx="423073" cy="65894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2A0DB-F377-473A-B489-EB270B59027E}"/>
              </a:ext>
            </a:extLst>
          </p:cNvPr>
          <p:cNvCxnSpPr>
            <a:cxnSpLocks/>
            <a:stCxn id="69" idx="0"/>
            <a:endCxn id="6" idx="2"/>
          </p:cNvCxnSpPr>
          <p:nvPr/>
        </p:nvCxnSpPr>
        <p:spPr>
          <a:xfrm flipH="1" flipV="1">
            <a:off x="7058170" y="2080898"/>
            <a:ext cx="810658" cy="25825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C97444-F539-4C77-9C93-8A035F6D354A}"/>
              </a:ext>
            </a:extLst>
          </p:cNvPr>
          <p:cNvCxnSpPr>
            <a:cxnSpLocks/>
            <a:stCxn id="51" idx="0"/>
            <a:endCxn id="69" idx="2"/>
          </p:cNvCxnSpPr>
          <p:nvPr/>
        </p:nvCxnSpPr>
        <p:spPr>
          <a:xfrm flipH="1" flipV="1">
            <a:off x="7868828" y="3061804"/>
            <a:ext cx="469187" cy="29675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F56B33B9-24BA-4EF5-B5E6-54C99FAF31EB}"/>
              </a:ext>
            </a:extLst>
          </p:cNvPr>
          <p:cNvSpPr/>
          <p:nvPr/>
        </p:nvSpPr>
        <p:spPr>
          <a:xfrm>
            <a:off x="7612680" y="2339152"/>
            <a:ext cx="512295" cy="722652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800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144131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3010</TotalTime>
  <Words>1169</Words>
  <Application>Microsoft Office PowerPoint</Application>
  <PresentationFormat>Widescreen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</vt:lpstr>
      <vt:lpstr>Franklin Gothic Book</vt:lpstr>
      <vt:lpstr>Crop</vt:lpstr>
      <vt:lpstr>ՏՎՅԱԼՆԵՐԻ ՀԵՆՔԵՐ</vt:lpstr>
      <vt:lpstr>E/R մոդել: Նավատորմ</vt:lpstr>
      <vt:lpstr>E/R մոդել: Օդանավակայան</vt:lpstr>
      <vt:lpstr>E/R մոդել: Նկարչություն</vt:lpstr>
      <vt:lpstr>E/R մոդել: Նախագծային հիմնարկություն</vt:lpstr>
      <vt:lpstr>E/R մոդել: Համակարգչային ձեռնարկություն</vt:lpstr>
      <vt:lpstr>E/R մոդել: Համակարգչային ձեռնարկություն</vt:lpstr>
      <vt:lpstr>E/R մոդել: Երկրորդային հումքի ընդունման կետեր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ՏՎՅԱԼՆԵՐԻ ՀԵՆՔԵՐ</dc:title>
  <dc:creator>Բուդաղյան Լուսինե Էդգարի</dc:creator>
  <cp:lastModifiedBy>Բուդաղյան Լուսինե Էդգարի</cp:lastModifiedBy>
  <cp:revision>124</cp:revision>
  <dcterms:created xsi:type="dcterms:W3CDTF">2020-09-08T11:14:26Z</dcterms:created>
  <dcterms:modified xsi:type="dcterms:W3CDTF">2021-03-11T09:23:53Z</dcterms:modified>
</cp:coreProperties>
</file>