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1" r:id="rId16"/>
    <p:sldId id="273" r:id="rId17"/>
    <p:sldId id="275" r:id="rId18"/>
    <p:sldId id="276" r:id="rId19"/>
    <p:sldId id="277" r:id="rId20"/>
    <p:sldId id="272" r:id="rId21"/>
    <p:sldId id="274" r:id="rId2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B3885-BC2F-47FB-892C-D15FAF0D237F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0858-DD36-4317-A57C-94B5D90D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9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https://colab.research.google.com/drive/1n9UENBxy7iixgtQsvQnG-A1sl_p6rFBk#scrollTo=K3rI_QAoML4N&amp;printMode=true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https://colab.research.google.com/drive/1n9UENBxy7iixgtQsvQnG-A1sl_p6rFBk#scrollTo=K3rI_QAoML4N&amp;printMode=true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https://colab.research.google.com/drive/1n9UENBxy7iixgtQsvQnG-A1sl_p6rFBk#scrollTo=K3rI_QAoML4N&amp;printMode=true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1111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https://colab.research.google.com/drive/1n9UENBxy7iixgtQsvQnG-A1sl_p6rFBk#scrollTo=K3rI_QAoML4N&amp;printMode=true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1111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https://colab.research.google.com/drive/1n9UENBxy7iixgtQsvQnG-A1sl_p6rFBk#scrollTo=K3rI_QAoML4N&amp;printMode=true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1111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10372823"/>
            <a:ext cx="556006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https://colab.research.google.com/drive/1n9UENBxy7iixgtQsvQnG-A1sl_p6rFBk#scrollTo=K3rI_QAoML4N&amp;printMode=true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27849" y="10372823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5">
            <a:extLst>
              <a:ext uri="{FF2B5EF4-FFF2-40B4-BE49-F238E27FC236}">
                <a16:creationId xmlns:a16="http://schemas.microsoft.com/office/drawing/2014/main" id="{602A7CE3-59F6-40E3-8F28-615FD7B7C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22" b="9732"/>
          <a:stretch>
            <a:fillRect/>
          </a:stretch>
        </p:blipFill>
        <p:spPr bwMode="auto">
          <a:xfrm>
            <a:off x="2310458" y="3017845"/>
            <a:ext cx="326231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110022-180A-4723-992F-6ED23671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60" y="656175"/>
            <a:ext cx="6777179" cy="77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918" tIns="31740" rIns="6348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Amrita Vishwa Vidyapeetham Amrita School of Engineering, Coimbatore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102A7-0F5A-49A9-9A5D-E711FD61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6" y="2085299"/>
            <a:ext cx="633905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47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Centre For Computational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792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And Networking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7925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7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6F869-3AF1-436A-A9E2-A5A76391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23" y="6716265"/>
            <a:ext cx="70173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0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09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0938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&amp; ANALYSIS OF RKS &amp; RADIAL BASIS KERNEL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55734-C3F5-43D7-8094-85417B2B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67" y="9524898"/>
            <a:ext cx="3395766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2707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ts val="1230"/>
              </a:lnSpc>
            </a:pPr>
            <a:endParaRPr lang="en-US" sz="1050" spc="-5" dirty="0">
              <a:solidFill>
                <a:srgbClr val="202020"/>
              </a:solidFill>
              <a:latin typeface="Consolas"/>
              <a:cs typeface="Consolas"/>
            </a:endParaRPr>
          </a:p>
          <a:p>
            <a:pPr marL="273685">
              <a:lnSpc>
                <a:spcPts val="1230"/>
              </a:lnSpc>
            </a:pPr>
            <a:endParaRPr lang="en-IN" sz="1050" spc="-5" dirty="0">
              <a:solidFill>
                <a:srgbClr val="20202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459" y="330947"/>
            <a:ext cx="56737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1500" b="1" spc="70" dirty="0">
                <a:solidFill>
                  <a:srgbClr val="202020"/>
                </a:solidFill>
                <a:latin typeface="Trebuchet MS"/>
                <a:cs typeface="Trebuchet MS"/>
              </a:rPr>
              <a:t>RKS</a:t>
            </a:r>
            <a:r>
              <a:rPr sz="1500" b="1" spc="-10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202020"/>
                </a:solidFill>
                <a:latin typeface="Trebuchet MS"/>
                <a:cs typeface="Trebuchet MS"/>
              </a:rPr>
              <a:t>REALTIME</a:t>
            </a:r>
            <a:r>
              <a:rPr sz="1500" b="1" spc="-10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384" y="740450"/>
            <a:ext cx="4940300" cy="562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 LOAD THE DATA</a:t>
            </a:r>
          </a:p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sz="1050" spc="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pd.read_csv("/content/drive/MyDrive/oasis_longitudinal.csv")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</a:t>
            </a:r>
            <a:r>
              <a:rPr sz="1050" spc="-5" dirty="0" err="1">
                <a:solidFill>
                  <a:srgbClr val="202020"/>
                </a:solidFill>
                <a:latin typeface="Consolas"/>
                <a:cs typeface="Consolas"/>
              </a:rPr>
              <a:t>Data.head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())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384" y="1588764"/>
            <a:ext cx="6889824" cy="5232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50" dirty="0" err="1">
                <a:solidFill>
                  <a:srgbClr val="202020"/>
                </a:solidFill>
                <a:latin typeface="Consolas"/>
                <a:cs typeface="Consolas"/>
              </a:rPr>
              <a:t>pdData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 = </a:t>
            </a:r>
            <a:r>
              <a:rPr lang="en-US" sz="1050" dirty="0" err="1">
                <a:solidFill>
                  <a:srgbClr val="202020"/>
                </a:solidFill>
                <a:latin typeface="Consolas"/>
                <a:cs typeface="Consolas"/>
              </a:rPr>
              <a:t>Data.copy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()	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lang="en-US"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making</a:t>
            </a:r>
            <a:r>
              <a:rPr lang="en-US"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a</a:t>
            </a:r>
            <a:r>
              <a:rPr lang="en-US"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copy</a:t>
            </a:r>
            <a:r>
              <a:rPr lang="en-US"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en-US"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lang="en-US"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dataset</a:t>
            </a:r>
            <a:endParaRPr lang="en-IN" sz="1050" spc="-5" dirty="0">
              <a:solidFill>
                <a:srgbClr val="20202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print('\033[1mThe</a:t>
            </a:r>
            <a:r>
              <a:rPr lang="en-IN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Dementia</a:t>
            </a:r>
            <a:r>
              <a:rPr lang="en-IN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lang="en-IN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having</a:t>
            </a:r>
            <a:r>
              <a:rPr lang="en-IN"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"{0}"</a:t>
            </a:r>
            <a:r>
              <a:rPr lang="en-IN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lang="en-IN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lang="en-IN"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"{1}"</a:t>
            </a:r>
            <a:r>
              <a:rPr lang="en-IN" sz="1050" spc="10" dirty="0">
                <a:solidFill>
                  <a:srgbClr val="202020"/>
                </a:solidFill>
                <a:latin typeface="Consolas"/>
                <a:cs typeface="Consolas"/>
              </a:rPr>
              <a:t> 			          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columns\033[0m.'.format(</a:t>
            </a:r>
            <a:r>
              <a:rPr lang="en-IN" sz="1050" spc="-5" dirty="0" err="1">
                <a:solidFill>
                  <a:srgbClr val="202020"/>
                </a:solidFill>
                <a:latin typeface="Consolas"/>
                <a:cs typeface="Consolas"/>
              </a:rPr>
              <a:t>pdData.shape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[0],</a:t>
            </a:r>
            <a:r>
              <a:rPr lang="en-IN" sz="1050" spc="-5" dirty="0" err="1">
                <a:solidFill>
                  <a:srgbClr val="202020"/>
                </a:solidFill>
                <a:latin typeface="Consolas"/>
                <a:cs typeface="Consolas"/>
              </a:rPr>
              <a:t>pdData.shape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[1])) </a:t>
            </a:r>
            <a:endParaRPr lang="en-IN"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2499360">
              <a:lnSpc>
                <a:spcPct val="113100"/>
              </a:lnSpc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 Converting Categorical Data to Numerical Data </a:t>
            </a:r>
            <a:r>
              <a:rPr sz="1050" spc="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pdData['M/F']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pdData['M/F'].replace(['M',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'F'],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[1,0])</a:t>
            </a:r>
            <a:endParaRPr sz="1050" dirty="0">
              <a:latin typeface="Consolas"/>
              <a:cs typeface="Consolas"/>
            </a:endParaRPr>
          </a:p>
          <a:p>
            <a:pPr marL="12700">
              <a:spcBef>
                <a:spcPts val="16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pdData['Group']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[-1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each ==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"Demented"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or each ==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"Converted"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else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 for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		      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pdData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'Group'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1764664">
              <a:lnSpc>
                <a:spcPct val="113100"/>
              </a:lnSpc>
              <a:tabLst>
                <a:tab pos="2432685" algn="l"/>
              </a:tabLst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checking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values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dataset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for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each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attributes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columns </a:t>
            </a:r>
            <a:r>
              <a:rPr sz="1050" spc="-56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print("\033[1m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Column_Name	No_of_Missing_Values")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print("*"*50)</a:t>
            </a:r>
            <a:endParaRPr sz="1050" dirty="0">
              <a:latin typeface="Consolas"/>
              <a:cs typeface="Consolas"/>
            </a:endParaRPr>
          </a:p>
          <a:p>
            <a:pPr marL="12700" marR="3012440">
              <a:lnSpc>
                <a:spcPct val="113100"/>
              </a:lnSpc>
              <a:spcBef>
                <a:spcPts val="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print("\033[0m{0}".format(pdData.isnull().sum()))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print("\033[1m*"*50)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2425065">
              <a:lnSpc>
                <a:spcPct val="113100"/>
              </a:lnSpc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checking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any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duplicate</a:t>
            </a:r>
            <a:r>
              <a:rPr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rows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available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dataset </a:t>
            </a:r>
            <a:r>
              <a:rPr sz="1050" spc="-56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print("Showing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Duplicate rows if any in the dataset: ")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print("\033[0m{0}".format(pdData[pdData.duplicated()]))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print("\033[0m")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2131695">
              <a:lnSpc>
                <a:spcPct val="113100"/>
              </a:lnSpc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filling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values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with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median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value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feature </a:t>
            </a:r>
            <a:r>
              <a:rPr sz="1050" spc="-56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median</a:t>
            </a:r>
            <a:r>
              <a:rPr sz="1050" spc="1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pdData['MMSE'].median()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pdData['MMSE'].fillna(median,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inplace=True)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352552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median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pdData['SES'].median()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pdData['SES'].fillna(median,</a:t>
            </a:r>
            <a:r>
              <a:rPr sz="1050" spc="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inplace=True)</a:t>
            </a:r>
            <a:endParaRPr lang="en-US" sz="1050" spc="-5" dirty="0">
              <a:solidFill>
                <a:srgbClr val="202020"/>
              </a:solidFill>
              <a:latin typeface="Consolas"/>
              <a:cs typeface="Consolas"/>
            </a:endParaRPr>
          </a:p>
          <a:p>
            <a:pPr marL="12700" marR="3525520">
              <a:lnSpc>
                <a:spcPct val="113100"/>
              </a:lnSpc>
            </a:pPr>
            <a:r>
              <a:rPr lang="en-IN" sz="1050" spc="-5" dirty="0" err="1">
                <a:solidFill>
                  <a:srgbClr val="202020"/>
                </a:solidFill>
                <a:latin typeface="Consolas"/>
                <a:cs typeface="Consolas"/>
              </a:rPr>
              <a:t>pdData.isnull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().sum()</a:t>
            </a:r>
            <a:endParaRPr lang="en-IN" sz="1050" dirty="0">
              <a:latin typeface="Consolas"/>
              <a:cs typeface="Consolas"/>
            </a:endParaRPr>
          </a:p>
          <a:p>
            <a:pPr marL="12700" marR="3525520">
              <a:lnSpc>
                <a:spcPct val="113100"/>
              </a:lnSpc>
            </a:pPr>
            <a:endParaRPr sz="1050" dirty="0">
              <a:latin typeface="Consolas"/>
              <a:cs typeface="Consolas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462D442-3332-4934-9824-E7551FBF00E3}"/>
              </a:ext>
            </a:extLst>
          </p:cNvPr>
          <p:cNvSpPr txBox="1"/>
          <p:nvPr/>
        </p:nvSpPr>
        <p:spPr>
          <a:xfrm>
            <a:off x="343459" y="7100566"/>
            <a:ext cx="6626225" cy="1470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contains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features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&amp;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contains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class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pdData[['Visit','MR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Delay',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'M/F',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'Age',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'EDUC',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'SES',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'MMSE',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'eTIV','CDR',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'nWBV',</a:t>
            </a:r>
            <a:endParaRPr sz="1050" dirty="0">
              <a:latin typeface="Consolas"/>
              <a:cs typeface="Consolas"/>
            </a:endParaRPr>
          </a:p>
          <a:p>
            <a:pPr marL="12700" marR="46983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pdData['Group'].values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DATA=pd.DataFrame(X)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contains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features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&amp;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contains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class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pdData[[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'M/F',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'Age',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'EDUC','MMSE',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'eTIV','CDR',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'nWBV',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'ASF']].values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pdData['Group'].values</a:t>
            </a:r>
            <a:endParaRPr sz="10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2/13/22,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12:04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9127" y="165100"/>
            <a:ext cx="11328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opti.ipynb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-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4353" y="6381756"/>
            <a:ext cx="6232525" cy="200660"/>
            <a:chOff x="921006" y="7906076"/>
            <a:chExt cx="6232525" cy="200660"/>
          </a:xfrm>
        </p:grpSpPr>
        <p:sp>
          <p:nvSpPr>
            <p:cNvPr id="6" name="object 6"/>
            <p:cNvSpPr/>
            <p:nvPr/>
          </p:nvSpPr>
          <p:spPr>
            <a:xfrm>
              <a:off x="921006" y="790607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59">
                  <a:moveTo>
                    <a:pt x="200117" y="200117"/>
                  </a:moveTo>
                  <a:lnTo>
                    <a:pt x="0" y="200117"/>
                  </a:lnTo>
                  <a:lnTo>
                    <a:pt x="0" y="0"/>
                  </a:lnTo>
                  <a:lnTo>
                    <a:pt x="200117" y="0"/>
                  </a:lnTo>
                  <a:lnTo>
                    <a:pt x="200117" y="2001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242" y="7963252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59">
                  <a:moveTo>
                    <a:pt x="47647" y="85764"/>
                  </a:moveTo>
                  <a:lnTo>
                    <a:pt x="0" y="42882"/>
                  </a:lnTo>
                  <a:lnTo>
                    <a:pt x="47647" y="0"/>
                  </a:lnTo>
                  <a:lnTo>
                    <a:pt x="47647" y="8576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3134" y="790607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59">
                  <a:moveTo>
                    <a:pt x="200117" y="200117"/>
                  </a:moveTo>
                  <a:lnTo>
                    <a:pt x="0" y="200117"/>
                  </a:lnTo>
                  <a:lnTo>
                    <a:pt x="0" y="0"/>
                  </a:lnTo>
                  <a:lnTo>
                    <a:pt x="200117" y="0"/>
                  </a:lnTo>
                  <a:lnTo>
                    <a:pt x="200117" y="2001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9369" y="7963252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59">
                  <a:moveTo>
                    <a:pt x="0" y="85764"/>
                  </a:moveTo>
                  <a:lnTo>
                    <a:pt x="0" y="0"/>
                  </a:lnTo>
                  <a:lnTo>
                    <a:pt x="47647" y="42882"/>
                  </a:lnTo>
                  <a:lnTo>
                    <a:pt x="0" y="8576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1124" y="7906076"/>
              <a:ext cx="5832475" cy="200660"/>
            </a:xfrm>
            <a:custGeom>
              <a:avLst/>
              <a:gdLst/>
              <a:ahLst/>
              <a:cxnLst/>
              <a:rect l="l" t="t" r="r" b="b"/>
              <a:pathLst>
                <a:path w="5832475" h="200659">
                  <a:moveTo>
                    <a:pt x="5832009" y="200117"/>
                  </a:moveTo>
                  <a:lnTo>
                    <a:pt x="0" y="200117"/>
                  </a:lnTo>
                  <a:lnTo>
                    <a:pt x="0" y="0"/>
                  </a:lnTo>
                  <a:lnTo>
                    <a:pt x="5832009" y="0"/>
                  </a:lnTo>
                  <a:lnTo>
                    <a:pt x="5832009" y="2001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1124" y="7925135"/>
              <a:ext cx="4565015" cy="162560"/>
            </a:xfrm>
            <a:custGeom>
              <a:avLst/>
              <a:gdLst/>
              <a:ahLst/>
              <a:cxnLst/>
              <a:rect l="l" t="t" r="r" b="b"/>
              <a:pathLst>
                <a:path w="4565015" h="162559">
                  <a:moveTo>
                    <a:pt x="4564595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4564595" y="0"/>
                  </a:lnTo>
                  <a:lnTo>
                    <a:pt x="4564595" y="16200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36021"/>
              </p:ext>
            </p:extLst>
          </p:nvPr>
        </p:nvGraphicFramePr>
        <p:xfrm>
          <a:off x="730250" y="850900"/>
          <a:ext cx="5712455" cy="96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Subject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MRI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Group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  <a:tabLst>
                          <a:tab pos="513080" algn="l"/>
                          <a:tab pos="8801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Visit	...	CDR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eTIV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nWBV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ASF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OAS2_0001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OAS2_0001_MR1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Nondemented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  <a:tab pos="58674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...	0.0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1987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0.696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0.883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OAS2_0001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OAS2_0001_MR2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Nondemented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219710" algn="l"/>
                          <a:tab pos="58674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...	0.0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2004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0.681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0.876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OAS2_0002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OAS2_0002_MR1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Demented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  <a:tab pos="58674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...	0.5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0.736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1.046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OAS2_0002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OAS2_0002_MR2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Demented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  <a:tab pos="58674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...	0.5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1738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1.010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4	OAS2_0002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OAS2_0002_MR3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Demented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  <a:tabLst>
                          <a:tab pos="219710" algn="l"/>
                          <a:tab pos="58674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...	0.5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1.034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49300" y="1966460"/>
            <a:ext cx="413321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[5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15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columns]</a:t>
            </a:r>
            <a:endParaRPr sz="1050">
              <a:latin typeface="Consolas"/>
              <a:cs typeface="Consolas"/>
            </a:endParaRPr>
          </a:p>
          <a:p>
            <a:pPr marL="85725" marR="5080" indent="-73660">
              <a:lnSpc>
                <a:spcPct val="101200"/>
              </a:lnSpc>
              <a:tabLst>
                <a:tab pos="1405890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Dementia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having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"373"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sz="10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"15"</a:t>
            </a:r>
            <a:r>
              <a:rPr sz="1050" b="1" spc="-5" dirty="0">
                <a:solidFill>
                  <a:srgbClr val="202020"/>
                </a:solidFill>
                <a:latin typeface="Consolas"/>
                <a:cs typeface="Consolas"/>
              </a:rPr>
              <a:t> columns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.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Column_Name	No_of_Missing_Values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**************************************************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15346"/>
              </p:ext>
            </p:extLst>
          </p:nvPr>
        </p:nvGraphicFramePr>
        <p:xfrm>
          <a:off x="730250" y="2671021"/>
          <a:ext cx="1237613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Subject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MRI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Group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Visit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MR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Delay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M/F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Hand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Age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EDUC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SES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MMSE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CDR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eTIV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nWBV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ASF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122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dtype: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49300" y="5273172"/>
            <a:ext cx="6187440" cy="843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503170">
              <a:lnSpc>
                <a:spcPct val="101200"/>
              </a:lnSpc>
              <a:spcBef>
                <a:spcPts val="85"/>
              </a:spcBef>
            </a:pPr>
            <a:r>
              <a:rPr sz="1050" b="1" spc="-5" dirty="0">
                <a:solidFill>
                  <a:srgbClr val="202020"/>
                </a:solidFill>
                <a:latin typeface="Consolas"/>
                <a:cs typeface="Consolas"/>
              </a:rPr>
              <a:t>************************************************** </a:t>
            </a:r>
            <a:r>
              <a:rPr sz="1050" b="1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Showing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Duplicate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sz="10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any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dataset: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Empty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Columns: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[Subject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ID,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MRI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ID,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Group,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Visit,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Delay,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M/F,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Hand,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Age,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EDUC,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SES,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MMS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Index: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850" y="7001370"/>
            <a:ext cx="3913504" cy="201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StandardScaler()</a:t>
            </a:r>
            <a:endParaRPr sz="1050" dirty="0">
              <a:latin typeface="Consolas"/>
              <a:cs typeface="Consolas"/>
            </a:endParaRPr>
          </a:p>
          <a:p>
            <a:pPr marL="12700" marR="139827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X_scaled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scaler.fit_transform(X)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X_scaleddf=pd.DataFrame(X_scaled)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95885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rand_num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np.random.normal(0,1,[8,128])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print(rand_num.shape)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rk_data=np.matmul(X_scaled,rand_num)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rks_data=np.hstack((np.cos(rk_data),np.sin(rk_data)))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rks_data.shape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7C329-ABE1-437E-8215-783ADCC88E42}"/>
              </a:ext>
            </a:extLst>
          </p:cNvPr>
          <p:cNvSpPr txBox="1"/>
          <p:nvPr/>
        </p:nvSpPr>
        <p:spPr>
          <a:xfrm>
            <a:off x="323254" y="9196169"/>
            <a:ext cx="3779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solidFill>
                  <a:srgbClr val="202020"/>
                </a:solidFill>
                <a:latin typeface="Consolas"/>
                <a:cs typeface="Consolas"/>
              </a:rPr>
              <a:t>(8,</a:t>
            </a:r>
            <a:r>
              <a:rPr lang="en-IN" sz="1800" b="1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800" b="1" dirty="0">
                <a:solidFill>
                  <a:srgbClr val="202020"/>
                </a:solidFill>
                <a:latin typeface="Consolas"/>
                <a:cs typeface="Consolas"/>
              </a:rPr>
              <a:t>128)</a:t>
            </a:r>
            <a:endParaRPr lang="en-IN" sz="1800" b="1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lang="en-IN" sz="1800" b="1" dirty="0">
                <a:solidFill>
                  <a:srgbClr val="202020"/>
                </a:solidFill>
                <a:latin typeface="Consolas"/>
                <a:cs typeface="Consolas"/>
              </a:rPr>
              <a:t>(373,</a:t>
            </a:r>
            <a:r>
              <a:rPr lang="en-IN" sz="1800" b="1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800" b="1" dirty="0">
                <a:solidFill>
                  <a:srgbClr val="202020"/>
                </a:solidFill>
                <a:latin typeface="Consolas"/>
                <a:cs typeface="Consolas"/>
              </a:rPr>
              <a:t>256)</a:t>
            </a:r>
            <a:endParaRPr lang="en-IN" sz="1800" b="1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4306" y="412776"/>
            <a:ext cx="6626859" cy="2569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226300"/>
              </a:lnSpc>
            </a:pPr>
            <a:r>
              <a:rPr sz="1050" dirty="0" err="1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X_test, y_train,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train_test_split(rks_data,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test_size=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0.30,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random_s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df_ytrain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 pd.DataFrame(y_train)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df_ytest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pd.DataFrame(y_test)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1226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Split:')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print(df_ytrain[0].value_counts())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8592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print('\nIn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Split:')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print(df_ytest[0].value_counts())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3745865">
              <a:lnSpc>
                <a:spcPct val="113100"/>
              </a:lnSpc>
              <a:spcBef>
                <a:spcPts val="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print('Train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shape:',X_train.shape)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print('Test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shape:',</a:t>
            </a:r>
            <a:r>
              <a:rPr sz="1050" spc="-5" dirty="0" err="1">
                <a:solidFill>
                  <a:srgbClr val="202020"/>
                </a:solidFill>
                <a:latin typeface="Consolas"/>
                <a:cs typeface="Consolas"/>
              </a:rPr>
              <a:t>X_test.shape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507" y="3332740"/>
            <a:ext cx="17272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endParaRPr sz="105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-1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4611" y="3332740"/>
            <a:ext cx="245745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133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128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203" y="3666270"/>
            <a:ext cx="156591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Name: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Split: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203" y="4185700"/>
            <a:ext cx="17272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307" y="4185700"/>
            <a:ext cx="17272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57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55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556" y="4495330"/>
            <a:ext cx="5673725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Name: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shape: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(261,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256)</a:t>
            </a:r>
            <a:endParaRPr sz="105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shape: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(112,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256)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305" y="6818008"/>
            <a:ext cx="18040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65" dirty="0">
                <a:solidFill>
                  <a:srgbClr val="202020"/>
                </a:solidFill>
                <a:latin typeface="Trebuchet MS"/>
                <a:cs typeface="Trebuchet MS"/>
              </a:rPr>
              <a:t>SVM</a:t>
            </a:r>
            <a:r>
              <a:rPr sz="1700" b="1" spc="-11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35" dirty="0">
                <a:solidFill>
                  <a:srgbClr val="202020"/>
                </a:solidFill>
                <a:latin typeface="Trebuchet MS"/>
                <a:cs typeface="Trebuchet MS"/>
              </a:rPr>
              <a:t>RBF</a:t>
            </a:r>
            <a:r>
              <a:rPr sz="1700" b="1" spc="-11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5" dirty="0">
                <a:solidFill>
                  <a:srgbClr val="202020"/>
                </a:solidFill>
                <a:latin typeface="Trebuchet MS"/>
                <a:cs typeface="Trebuchet MS"/>
              </a:rPr>
              <a:t>INBUILT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305" y="7350545"/>
            <a:ext cx="6626859" cy="2358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X_train, X_test,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train_test_split(X_scaled,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test_size=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0.30,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random_s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8528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df_ytrain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pd.DataFrame(y_train)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df_ytest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pd.DataFrame(y_test)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1226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Split:')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print(df_ytrain[0].value_counts())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85920">
              <a:lnSpc>
                <a:spcPct val="113100"/>
              </a:lnSpc>
              <a:spcBef>
                <a:spcPts val="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print('\nIn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Split:')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print(df_ytest[0].value_counts())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3745865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print('Train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shape:',X_train.shape)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print('Test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shape:',X_test.shape)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49B13-63C7-4273-B3C3-025A24AC42F5}"/>
              </a:ext>
            </a:extLst>
          </p:cNvPr>
          <p:cNvSpPr txBox="1"/>
          <p:nvPr/>
        </p:nvSpPr>
        <p:spPr>
          <a:xfrm>
            <a:off x="584305" y="5095844"/>
            <a:ext cx="6626859" cy="644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weights,trainaccuracy,testaccuracy</a:t>
            </a:r>
            <a:r>
              <a:rPr kumimoji="0" lang="en-IN" sz="1050" b="0" i="0" u="none" strike="noStrike" kern="1200" cap="none" spc="4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lang="en-IN" sz="1050" b="0" i="0" u="none" strike="noStrike" kern="1200" cap="none" spc="4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5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model(X_train,X_test,y_train,y_test,256) </a:t>
            </a:r>
            <a:r>
              <a:rPr kumimoji="0" lang="en-IN" sz="1050" b="0" i="0" u="none" strike="noStrike" kern="1200" cap="none" spc="-56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5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print('Train 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Accuracy',</a:t>
            </a:r>
            <a:r>
              <a:rPr kumimoji="0" lang="en-I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trainaccuracy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print('Test</a:t>
            </a:r>
            <a:r>
              <a:rPr kumimoji="0" lang="en-IN" sz="1050" b="0" i="0" u="none" strike="noStrike" kern="1200" cap="none" spc="3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5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Accuracy',</a:t>
            </a:r>
            <a:r>
              <a:rPr kumimoji="0" lang="en-IN" sz="1050" b="0" i="0" u="none" strike="noStrike" kern="1200" cap="none" spc="-5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testaccuracy</a:t>
            </a:r>
            <a:r>
              <a:rPr kumimoji="0" lang="en-IN" sz="105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49F36-E8B0-416A-BFF0-C427BD477738}"/>
              </a:ext>
            </a:extLst>
          </p:cNvPr>
          <p:cNvSpPr txBox="1"/>
          <p:nvPr/>
        </p:nvSpPr>
        <p:spPr>
          <a:xfrm>
            <a:off x="847994" y="5805902"/>
            <a:ext cx="3779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 Accuracy [1.0]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Test Accuracy [1.0]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677D52-7A55-4219-B10C-DAD11B50C7F3}"/>
              </a:ext>
            </a:extLst>
          </p:cNvPr>
          <p:cNvSpPr txBox="1"/>
          <p:nvPr/>
        </p:nvSpPr>
        <p:spPr>
          <a:xfrm>
            <a:off x="441498" y="3087149"/>
            <a:ext cx="37790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1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</a:t>
            </a:r>
            <a:r>
              <a:rPr kumimoji="0" lang="en-IN" sz="1050" b="0" i="0" u="none" strike="noStrike" kern="1200" cap="none" spc="-4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Training</a:t>
            </a:r>
            <a:r>
              <a:rPr kumimoji="0" lang="en-IN" sz="1050" b="0" i="0" u="none" strike="noStrike" kern="1200" cap="none" spc="-4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Split: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5953" y="431838"/>
            <a:ext cx="13462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Split: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953" y="603367"/>
            <a:ext cx="17272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057" y="603367"/>
            <a:ext cx="245745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133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128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53" y="927368"/>
            <a:ext cx="156591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Name: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Split: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53" y="1411462"/>
            <a:ext cx="172720" cy="3689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057" y="1411462"/>
            <a:ext cx="172720" cy="3689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57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55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264" y="2389805"/>
            <a:ext cx="6627495" cy="786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sklearn.svm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SVC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</a:t>
            </a:r>
            <a:endParaRPr sz="1050" dirty="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sz="1050" spc="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confusion_matrix,f1_score,accuracy_score,classification_report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 plt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3672840" indent="-29400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plot_confusion_matrix(y_test,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yhat):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cm = confusion_matrix(y_test, yhat)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ax=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plt.subplot()</a:t>
            </a:r>
            <a:endParaRPr sz="1050" dirty="0">
              <a:latin typeface="Consolas"/>
              <a:cs typeface="Consolas"/>
            </a:endParaRPr>
          </a:p>
          <a:p>
            <a:pPr marL="306070" marR="8121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sns.heatmap(cm,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annot=True,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ax=ax,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fmt='g',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cmap=plt.cm.Blues,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cbar=False);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ax.set_xlabel('Predicted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labels')</a:t>
            </a:r>
            <a:endParaRPr sz="1050" dirty="0">
              <a:latin typeface="Consolas"/>
              <a:cs typeface="Consolas"/>
            </a:endParaRPr>
          </a:p>
          <a:p>
            <a:pPr marL="306070" marR="330581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ax.set_ylabel('True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labels')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ax.set_title('Confusion</a:t>
            </a:r>
            <a:r>
              <a:rPr sz="1050" spc="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Matrix',</a:t>
            </a:r>
            <a:r>
              <a:rPr sz="1050" spc="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size=8);</a:t>
            </a:r>
            <a:endParaRPr sz="1050" dirty="0">
              <a:latin typeface="Consolas"/>
              <a:cs typeface="Consolas"/>
            </a:endParaRPr>
          </a:p>
          <a:p>
            <a:pPr marL="30607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ax.xaxis.set_ticklabels(['Nondemented',</a:t>
            </a:r>
            <a:r>
              <a:rPr sz="1050" spc="1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'Demented']);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ax.yaxis.set_ticklabels(['Nondem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SVM</a:t>
            </a:r>
            <a:endParaRPr sz="1050" dirty="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svm(X_tr,Y_tr,X_te,Y_te):</a:t>
            </a:r>
            <a:endParaRPr sz="1050" dirty="0">
              <a:latin typeface="Consolas"/>
              <a:cs typeface="Consolas"/>
            </a:endParaRPr>
          </a:p>
          <a:p>
            <a:pPr marL="158750" algn="just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Normally,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gamma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'scale'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default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endParaRPr sz="1050" dirty="0">
              <a:latin typeface="Consolas"/>
              <a:cs typeface="Consolas"/>
            </a:endParaRPr>
          </a:p>
          <a:p>
            <a:pPr marL="158750" marR="5080" algn="just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controls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how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wide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margin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will be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with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respect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how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many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misclassification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we a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increasing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--&gt;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reduce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margin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fewer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misclassification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vice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param_grid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 [</a:t>
            </a:r>
            <a:endParaRPr sz="1050" dirty="0">
              <a:latin typeface="Consolas"/>
              <a:cs typeface="Consolas"/>
            </a:endParaRPr>
          </a:p>
          <a:p>
            <a:pPr marL="45275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{'C':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[0.5,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2,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3,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4,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5,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6,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7,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8,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9,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30,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50,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80,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100],</a:t>
            </a:r>
            <a:endParaRPr sz="1050" dirty="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'gamma':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['scale',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0.5,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0.125,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0.1,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0.01,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0.001,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0.0001,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0.00001],</a:t>
            </a:r>
            <a:endParaRPr sz="1050" dirty="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'kernel':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['</a:t>
            </a:r>
            <a:r>
              <a:rPr sz="1050" spc="-5" dirty="0" err="1">
                <a:solidFill>
                  <a:srgbClr val="202020"/>
                </a:solidFill>
                <a:latin typeface="Consolas"/>
                <a:cs typeface="Consolas"/>
              </a:rPr>
              <a:t>rbf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]</a:t>
            </a:r>
            <a:endParaRPr sz="1050" dirty="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]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optimal_params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GridSearchCV(SVC(),</a:t>
            </a:r>
            <a:endParaRPr sz="1050" dirty="0">
              <a:latin typeface="Consolas"/>
              <a:cs typeface="Consolas"/>
            </a:endParaRPr>
          </a:p>
          <a:p>
            <a:pPr marL="221297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param_grid,</a:t>
            </a:r>
            <a:endParaRPr sz="1050" dirty="0">
              <a:latin typeface="Consolas"/>
              <a:cs typeface="Consolas"/>
            </a:endParaRPr>
          </a:p>
          <a:p>
            <a:pPr marL="2212975" marR="445134">
              <a:lnSpc>
                <a:spcPct val="113100"/>
              </a:lnSpc>
              <a:tabLst>
                <a:tab pos="2946400" algn="l"/>
              </a:tabLst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cv=10,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	taking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10-fold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k-fold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cross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validation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scoring='accuracy',</a:t>
            </a:r>
            <a:endParaRPr sz="1050" dirty="0">
              <a:latin typeface="Consolas"/>
              <a:cs typeface="Consolas"/>
            </a:endParaRPr>
          </a:p>
          <a:p>
            <a:pPr marL="2212975" marR="3672204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verbose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=0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,  n_jobs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58750" marR="381889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optimal_params.fit(X_train,</a:t>
            </a:r>
            <a:r>
              <a:rPr sz="1050" spc="-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print(optimal_params.best_params_)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#svm</a:t>
            </a:r>
            <a:endParaRPr sz="1050" dirty="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optimal_params.best_params_['C']</a:t>
            </a:r>
            <a:endParaRPr sz="1050" dirty="0">
              <a:latin typeface="Consolas"/>
              <a:cs typeface="Consolas"/>
            </a:endParaRPr>
          </a:p>
          <a:p>
            <a:pPr marL="159385" marR="30854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gamma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optimal_params.best_params_['gamma']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kernel</a:t>
            </a:r>
            <a:r>
              <a:rPr sz="1050" spc="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optimal_params.best_params_['kernel']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svm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SVC(C=C,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gamma=gamma,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kernel=kernel)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DE912-4EF6-48AB-BA55-6E36A4769ED9}"/>
              </a:ext>
            </a:extLst>
          </p:cNvPr>
          <p:cNvSpPr txBox="1"/>
          <p:nvPr/>
        </p:nvSpPr>
        <p:spPr>
          <a:xfrm>
            <a:off x="490264" y="1853648"/>
            <a:ext cx="8795982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175" marR="4400550">
              <a:lnSpc>
                <a:spcPct val="101200"/>
              </a:lnSpc>
              <a:spcBef>
                <a:spcPts val="85"/>
              </a:spcBef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Name: 0, </a:t>
            </a:r>
            <a:r>
              <a:rPr lang="en-US" sz="1050" dirty="0" err="1">
                <a:solidFill>
                  <a:srgbClr val="202020"/>
                </a:solidFill>
                <a:latin typeface="Consolas"/>
                <a:cs typeface="Consolas"/>
              </a:rPr>
              <a:t>dtype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: int64 </a:t>
            </a:r>
            <a:r>
              <a:rPr lang="en-US"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Train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shape: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(261,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8)</a:t>
            </a:r>
            <a:endParaRPr lang="en-US" sz="105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lang="en-US"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shape: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(112,</a:t>
            </a:r>
            <a:r>
              <a:rPr lang="en-US"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8)</a:t>
            </a:r>
            <a:endParaRPr lang="en-US" sz="10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4306" y="355595"/>
            <a:ext cx="4573270" cy="268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svm.fit(X_tr,Y_tr)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59385" marR="2205355" indent="-63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 predict the response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svm_y_pred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svm.predict(X_te)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59385" marR="371475" indent="-63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Matrix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Vector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Machine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plot_confusion_matrix(Y_te,svm_y_pred)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58750" marR="508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Classification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Vector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Machine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print("Classification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 : Support Vector Machine")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classRep = classification_report(Y_te,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svm_y_pred, digits=2)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print(classRep)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svm(X_train,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 err="1">
                <a:solidFill>
                  <a:srgbClr val="202020"/>
                </a:solidFill>
                <a:latin typeface="Consolas"/>
                <a:cs typeface="Consolas"/>
              </a:rPr>
              <a:t>y_train,X_test,y_test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32C890-3B90-4491-B19D-013DD0DA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4" y="3216578"/>
            <a:ext cx="5415280" cy="52749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104" y="1355095"/>
            <a:ext cx="6837274" cy="2676260"/>
          </a:xfrm>
          <a:prstGeom prst="rect">
            <a:avLst/>
          </a:prstGeom>
          <a:solidFill>
            <a:srgbClr val="F7F7F7"/>
          </a:solidFill>
          <a:ln w="9525">
            <a:solidFill>
              <a:srgbClr val="E9E9E9"/>
            </a:solidFill>
          </a:ln>
        </p:spPr>
        <p:txBody>
          <a:bodyPr vert="horz" wrap="square" lIns="0" tIns="51858" rIns="0" bIns="0" rtlCol="0">
            <a:spAutoFit/>
          </a:bodyPr>
          <a:lstStyle/>
          <a:p>
            <a:pPr marL="127791" marR="5954312">
              <a:lnSpc>
                <a:spcPts val="1264"/>
              </a:lnSpc>
              <a:spcBef>
                <a:spcPts val="408"/>
              </a:spcBef>
            </a:pPr>
            <a:r>
              <a:rPr sz="1069" dirty="0">
                <a:latin typeface="Consolas"/>
                <a:cs typeface="Consolas"/>
              </a:rPr>
              <a:t>clear</a:t>
            </a:r>
            <a:r>
              <a:rPr sz="1069" spc="-87" dirty="0"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all</a:t>
            </a:r>
            <a:r>
              <a:rPr sz="1069" spc="-5" dirty="0">
                <a:latin typeface="Consolas"/>
                <a:cs typeface="Consolas"/>
              </a:rPr>
              <a:t>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clc;</a:t>
            </a:r>
          </a:p>
          <a:p>
            <a:pPr>
              <a:spcBef>
                <a:spcPts val="10"/>
              </a:spcBef>
            </a:pPr>
            <a:endParaRPr sz="1021" dirty="0">
              <a:latin typeface="Consolas"/>
              <a:cs typeface="Consolas"/>
            </a:endParaRPr>
          </a:p>
          <a:p>
            <a:pPr marL="127791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d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100;</a:t>
            </a:r>
          </a:p>
          <a:p>
            <a:pPr marL="127791" marR="4983225">
              <a:lnSpc>
                <a:spcPts val="1264"/>
              </a:lnSpc>
              <a:spcBef>
                <a:spcPts val="49"/>
              </a:spcBef>
            </a:pPr>
            <a:r>
              <a:rPr sz="1069" dirty="0">
                <a:latin typeface="Consolas"/>
                <a:cs typeface="Consolas"/>
              </a:rPr>
              <a:t>r1</a:t>
            </a:r>
            <a:r>
              <a:rPr sz="1069" spc="583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588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5+rand(d,1);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theta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2*pi*rand(d,1);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x1</a:t>
            </a:r>
            <a:r>
              <a:rPr sz="1069" spc="-1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1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r1.*cos(theta);</a:t>
            </a:r>
          </a:p>
          <a:p>
            <a:pPr marL="127791">
              <a:lnSpc>
                <a:spcPts val="1225"/>
              </a:lnSpc>
            </a:pPr>
            <a:r>
              <a:rPr sz="1069" dirty="0">
                <a:latin typeface="Consolas"/>
                <a:cs typeface="Consolas"/>
              </a:rPr>
              <a:t>y1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r1.*sin(theta);</a:t>
            </a:r>
          </a:p>
          <a:p>
            <a:pPr>
              <a:spcBef>
                <a:spcPts val="49"/>
              </a:spcBef>
            </a:pPr>
            <a:endParaRPr sz="1069" dirty="0">
              <a:latin typeface="Consolas"/>
              <a:cs typeface="Consolas"/>
            </a:endParaRPr>
          </a:p>
          <a:p>
            <a:pPr marL="127791" marR="5207322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r2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10+rand(d,1);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x2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r2.*cos(theta);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y2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r2.*sin(theta);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figure(3)</a:t>
            </a:r>
          </a:p>
          <a:p>
            <a:pPr marL="127791" marR="3116985">
              <a:lnSpc>
                <a:spcPts val="1264"/>
              </a:lnSpc>
            </a:pPr>
            <a:r>
              <a:rPr sz="1069" spc="-5" dirty="0">
                <a:latin typeface="Consolas"/>
                <a:cs typeface="Consolas"/>
              </a:rPr>
              <a:t>plot(x1,y1,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'o'</a:t>
            </a:r>
            <a:r>
              <a:rPr sz="1069" spc="-5" dirty="0">
                <a:latin typeface="Consolas"/>
                <a:cs typeface="Consolas"/>
              </a:rPr>
              <a:t>);hold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on</a:t>
            </a:r>
            <a:r>
              <a:rPr sz="1069" spc="-5" dirty="0">
                <a:latin typeface="Consolas"/>
                <a:cs typeface="Consolas"/>
              </a:rPr>
              <a:t>; </a:t>
            </a:r>
            <a:r>
              <a:rPr sz="1069" dirty="0">
                <a:latin typeface="Consolas"/>
                <a:cs typeface="Consolas"/>
              </a:rPr>
              <a:t> </a:t>
            </a:r>
            <a:r>
              <a:rPr sz="1069" spc="-5" dirty="0">
                <a:latin typeface="Consolas"/>
                <a:cs typeface="Consolas"/>
              </a:rPr>
              <a:t>plot(x2,y2,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'*'</a:t>
            </a:r>
            <a:r>
              <a:rPr sz="1069" spc="-5" dirty="0">
                <a:latin typeface="Consolas"/>
                <a:cs typeface="Consolas"/>
              </a:rPr>
              <a:t>,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'Color'</a:t>
            </a:r>
            <a:r>
              <a:rPr sz="1069" spc="-5" dirty="0">
                <a:latin typeface="Consolas"/>
                <a:cs typeface="Consolas"/>
              </a:rPr>
              <a:t>,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'red'</a:t>
            </a:r>
            <a:r>
              <a:rPr sz="1069" spc="-5" dirty="0">
                <a:latin typeface="Consolas"/>
                <a:cs typeface="Consolas"/>
              </a:rPr>
              <a:t>);title(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'Ring</a:t>
            </a:r>
            <a:r>
              <a:rPr sz="1069" spc="87" dirty="0">
                <a:solidFill>
                  <a:srgbClr val="AA04F8"/>
                </a:solidFill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data'</a:t>
            </a:r>
            <a:r>
              <a:rPr sz="1069" spc="-5" dirty="0">
                <a:latin typeface="Consolas"/>
                <a:cs typeface="Consolas"/>
              </a:rPr>
              <a:t>)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hold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off</a:t>
            </a:r>
            <a:r>
              <a:rPr sz="1069" spc="-5" dirty="0">
                <a:latin typeface="Consolas"/>
                <a:cs typeface="Consolas"/>
              </a:rPr>
              <a:t>;</a:t>
            </a:r>
            <a:endParaRPr sz="1069" dirty="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906" y="4356100"/>
            <a:ext cx="4308687" cy="3477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2104" y="8125297"/>
            <a:ext cx="6837274" cy="1638077"/>
          </a:xfrm>
          <a:prstGeom prst="rect">
            <a:avLst/>
          </a:prstGeom>
          <a:solidFill>
            <a:srgbClr val="F7F7F7"/>
          </a:solidFill>
          <a:ln w="9525">
            <a:solidFill>
              <a:srgbClr val="E9E9E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791">
              <a:lnSpc>
                <a:spcPts val="1274"/>
              </a:lnSpc>
              <a:spcBef>
                <a:spcPts val="350"/>
              </a:spcBef>
            </a:pPr>
            <a:r>
              <a:rPr sz="1069" dirty="0">
                <a:latin typeface="Consolas"/>
                <a:cs typeface="Consolas"/>
              </a:rPr>
              <a:t>A=[x1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y1;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x2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y2];</a:t>
            </a:r>
          </a:p>
          <a:p>
            <a:pPr marL="127791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c=ones(d,1);</a:t>
            </a:r>
          </a:p>
          <a:p>
            <a:pPr marL="127791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class=[c;-c];</a:t>
            </a:r>
          </a:p>
          <a:p>
            <a:pPr>
              <a:spcBef>
                <a:spcPts val="49"/>
              </a:spcBef>
            </a:pPr>
            <a:endParaRPr sz="1021" dirty="0">
              <a:latin typeface="Consolas"/>
              <a:cs typeface="Consolas"/>
            </a:endParaRPr>
          </a:p>
          <a:p>
            <a:pPr marL="127791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x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A;</a:t>
            </a:r>
          </a:p>
          <a:p>
            <a:pPr marL="127791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y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class;</a:t>
            </a:r>
          </a:p>
          <a:p>
            <a:pPr marL="127791" marR="4833827">
              <a:lnSpc>
                <a:spcPct val="197000"/>
              </a:lnSpc>
            </a:pPr>
            <a:r>
              <a:rPr sz="1069" dirty="0">
                <a:latin typeface="Consolas"/>
                <a:cs typeface="Consolas"/>
              </a:rPr>
              <a:t>[n d]=size(x);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m=nonlinear_svm(x,y,1,1);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D559A-5C53-4EBC-9B28-669AB15CB7D8}"/>
              </a:ext>
            </a:extLst>
          </p:cNvPr>
          <p:cNvSpPr txBox="1"/>
          <p:nvPr/>
        </p:nvSpPr>
        <p:spPr>
          <a:xfrm>
            <a:off x="392104" y="698500"/>
            <a:ext cx="48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RING DATA</a:t>
            </a:r>
            <a:endParaRPr lang="en-IN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85636" y="229770"/>
            <a:ext cx="6837274" cy="2678083"/>
          </a:xfrm>
          <a:prstGeom prst="rect">
            <a:avLst/>
          </a:prstGeom>
          <a:solidFill>
            <a:srgbClr val="F7F7F7"/>
          </a:solidFill>
          <a:ln w="9525">
            <a:solidFill>
              <a:srgbClr val="E9E9E9"/>
            </a:solidFill>
          </a:ln>
        </p:spPr>
        <p:txBody>
          <a:bodyPr vert="horz" wrap="square" lIns="0" tIns="51858" rIns="0" bIns="0" rtlCol="0">
            <a:spAutoFit/>
          </a:bodyPr>
          <a:lstStyle/>
          <a:p>
            <a:pPr marL="127791" marR="4535031">
              <a:lnSpc>
                <a:spcPts val="1264"/>
              </a:lnSpc>
              <a:spcBef>
                <a:spcPts val="408"/>
              </a:spcBef>
            </a:pPr>
            <a:r>
              <a:rPr sz="1069" dirty="0">
                <a:latin typeface="Consolas"/>
                <a:cs typeface="Consolas"/>
              </a:rPr>
              <a:t>y_pred=sign(svmPredict(x,m)); 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10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i=1:size(y_pred)</a:t>
            </a:r>
          </a:p>
          <a:p>
            <a:pPr marL="426586" marR="5282021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if</a:t>
            </a:r>
            <a:r>
              <a:rPr sz="1069" spc="-102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y_pred(i)==1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y_pred(i)=1;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else </a:t>
            </a:r>
            <a:r>
              <a:rPr sz="1069" spc="5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y_pred(i)=-1;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7791">
              <a:lnSpc>
                <a:spcPts val="1225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1021" dirty="0">
              <a:latin typeface="Consolas"/>
              <a:cs typeface="Consolas"/>
            </a:endParaRPr>
          </a:p>
          <a:p>
            <a:pPr marL="127791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count=0;</a:t>
            </a:r>
          </a:p>
          <a:p>
            <a:pPr marL="426586" marR="5057924" indent="-298796">
              <a:lnSpc>
                <a:spcPts val="1264"/>
              </a:lnSpc>
              <a:spcBef>
                <a:spcPts val="49"/>
              </a:spcBef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15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i=1:size(y_pred)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if</a:t>
            </a:r>
            <a:r>
              <a:rPr sz="1069" spc="-102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y_pred(i)==y(i)</a:t>
            </a:r>
          </a:p>
          <a:p>
            <a:pPr marL="725383">
              <a:lnSpc>
                <a:spcPts val="1215"/>
              </a:lnSpc>
            </a:pPr>
            <a:r>
              <a:rPr sz="1069" dirty="0">
                <a:latin typeface="Consolas"/>
                <a:cs typeface="Consolas"/>
              </a:rPr>
              <a:t>count=count+1;</a:t>
            </a:r>
          </a:p>
          <a:p>
            <a:pPr marL="426586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7791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7791">
              <a:lnSpc>
                <a:spcPts val="1274"/>
              </a:lnSpc>
            </a:pPr>
            <a:r>
              <a:rPr sz="1069" spc="-5" dirty="0">
                <a:latin typeface="Consolas"/>
                <a:cs typeface="Consolas"/>
              </a:rPr>
              <a:t>fprintf(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"Accuracy</a:t>
            </a:r>
            <a:r>
              <a:rPr sz="1069" spc="53" dirty="0">
                <a:solidFill>
                  <a:srgbClr val="AA04F8"/>
                </a:solidFill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is"</a:t>
            </a:r>
            <a:r>
              <a:rPr sz="1069" spc="-5" dirty="0">
                <a:latin typeface="Consolas"/>
                <a:cs typeface="Consolas"/>
              </a:rPr>
              <a:t>);disp(count/200*100)</a:t>
            </a:r>
            <a:endParaRPr sz="1069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5242" y="2937160"/>
            <a:ext cx="3505200" cy="32024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867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Accuracy is	100</a:t>
            </a:r>
            <a:endParaRPr sz="2000" b="1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964" y="4059979"/>
            <a:ext cx="6837274" cy="2900708"/>
          </a:xfrm>
          <a:prstGeom prst="rect">
            <a:avLst/>
          </a:prstGeom>
          <a:solidFill>
            <a:srgbClr val="F7F7F7"/>
          </a:solidFill>
          <a:ln w="9525">
            <a:solidFill>
              <a:srgbClr val="E9E9E9"/>
            </a:solidFill>
          </a:ln>
        </p:spPr>
        <p:txBody>
          <a:bodyPr vert="horz" wrap="square" lIns="0" tIns="51858" rIns="0" bIns="0" rtlCol="0">
            <a:spAutoFit/>
          </a:bodyPr>
          <a:lstStyle/>
          <a:p>
            <a:pPr marL="127791" marR="5954312">
              <a:lnSpc>
                <a:spcPts val="1264"/>
              </a:lnSpc>
              <a:spcBef>
                <a:spcPts val="408"/>
              </a:spcBef>
            </a:pPr>
            <a:r>
              <a:rPr sz="1069" dirty="0">
                <a:latin typeface="Consolas"/>
                <a:cs typeface="Consolas"/>
              </a:rPr>
              <a:t>clear</a:t>
            </a:r>
            <a:r>
              <a:rPr sz="1069" spc="-87" dirty="0"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all</a:t>
            </a:r>
            <a:r>
              <a:rPr sz="1069" spc="-5" dirty="0">
                <a:latin typeface="Consolas"/>
                <a:cs typeface="Consolas"/>
              </a:rPr>
              <a:t>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clc;</a:t>
            </a:r>
          </a:p>
          <a:p>
            <a:pPr>
              <a:spcBef>
                <a:spcPts val="10"/>
              </a:spcBef>
            </a:pPr>
            <a:endParaRPr sz="1021" dirty="0">
              <a:latin typeface="Consolas"/>
              <a:cs typeface="Consolas"/>
            </a:endParaRPr>
          </a:p>
          <a:p>
            <a:pPr marL="127791">
              <a:lnSpc>
                <a:spcPts val="1274"/>
              </a:lnSpc>
            </a:pP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</a:t>
            </a:r>
            <a:r>
              <a:rPr sz="1069" spc="-3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importing</a:t>
            </a:r>
            <a:r>
              <a:rPr sz="1069" spc="-3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data</a:t>
            </a:r>
            <a:endParaRPr sz="1069" dirty="0">
              <a:latin typeface="Consolas"/>
              <a:cs typeface="Consolas"/>
            </a:endParaRPr>
          </a:p>
          <a:p>
            <a:pPr marL="127791" marR="4087454">
              <a:lnSpc>
                <a:spcPts val="1264"/>
              </a:lnSpc>
              <a:spcBef>
                <a:spcPts val="49"/>
              </a:spcBef>
            </a:pPr>
            <a:r>
              <a:rPr sz="1069" dirty="0">
                <a:latin typeface="Consolas"/>
                <a:cs typeface="Consolas"/>
              </a:rPr>
              <a:t>X_train =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spc="-5" dirty="0">
                <a:latin typeface="Consolas"/>
                <a:cs typeface="Consolas"/>
              </a:rPr>
              <a:t>readmatrix(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"Xtrain.csv"</a:t>
            </a:r>
            <a:r>
              <a:rPr sz="1069" spc="-5" dirty="0">
                <a:latin typeface="Consolas"/>
                <a:cs typeface="Consolas"/>
              </a:rPr>
              <a:t>); </a:t>
            </a:r>
            <a:r>
              <a:rPr sz="1069" spc="-56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y_train =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spc="-5" dirty="0">
                <a:latin typeface="Consolas"/>
                <a:cs typeface="Consolas"/>
              </a:rPr>
              <a:t>readmatrix(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"ytrain.csv"</a:t>
            </a:r>
            <a:r>
              <a:rPr sz="1069" spc="-5" dirty="0">
                <a:latin typeface="Consolas"/>
                <a:cs typeface="Consolas"/>
              </a:rPr>
              <a:t>);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069" dirty="0">
              <a:latin typeface="Consolas"/>
              <a:cs typeface="Consolas"/>
            </a:endParaRPr>
          </a:p>
          <a:p>
            <a:pPr marL="127791" marR="4459715">
              <a:lnSpc>
                <a:spcPts val="1264"/>
              </a:lnSpc>
            </a:pP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x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--&gt;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features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,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y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--&gt;</a:t>
            </a:r>
            <a:r>
              <a:rPr sz="1069" spc="-10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label </a:t>
            </a:r>
            <a:r>
              <a:rPr sz="1069" spc="-57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X_train(:,1:4);</a:t>
            </a:r>
          </a:p>
          <a:p>
            <a:pPr marL="127791">
              <a:lnSpc>
                <a:spcPts val="1215"/>
              </a:lnSpc>
            </a:pPr>
            <a:r>
              <a:rPr sz="1069" dirty="0">
                <a:latin typeface="Consolas"/>
                <a:cs typeface="Consolas"/>
              </a:rPr>
              <a:t>x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x(2:end,:);</a:t>
            </a:r>
          </a:p>
          <a:p>
            <a:pPr marL="127791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y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y_train(2:end,2:end);</a:t>
            </a:r>
            <a:endParaRPr lang="en-US" sz="1069" dirty="0">
              <a:latin typeface="Consolas"/>
              <a:cs typeface="Consolas"/>
            </a:endParaRPr>
          </a:p>
          <a:p>
            <a:pPr marL="131445">
              <a:lnSpc>
                <a:spcPct val="100000"/>
              </a:lnSpc>
              <a:spcBef>
                <a:spcPts val="360"/>
              </a:spcBef>
            </a:pPr>
            <a:r>
              <a:rPr lang="en-US" sz="1050" dirty="0">
                <a:latin typeface="Consolas"/>
                <a:cs typeface="Consolas"/>
              </a:rPr>
              <a:t>[n</a:t>
            </a:r>
            <a:r>
              <a:rPr lang="en-US" sz="1050" spc="-70" dirty="0">
                <a:latin typeface="Consolas"/>
                <a:cs typeface="Consolas"/>
              </a:rPr>
              <a:t> </a:t>
            </a:r>
            <a:r>
              <a:rPr lang="en-US" sz="1050" dirty="0">
                <a:latin typeface="Consolas"/>
                <a:cs typeface="Consolas"/>
              </a:rPr>
              <a:t>d]=size(x);</a:t>
            </a:r>
            <a:endParaRPr lang="en-US" sz="1000" dirty="0">
              <a:latin typeface="Consolas"/>
              <a:cs typeface="Consolas"/>
            </a:endParaRPr>
          </a:p>
          <a:p>
            <a:pPr marL="131445">
              <a:lnSpc>
                <a:spcPct val="100000"/>
              </a:lnSpc>
            </a:pPr>
            <a:r>
              <a:rPr lang="en-US" sz="1050" dirty="0">
                <a:latin typeface="Consolas"/>
                <a:cs typeface="Consolas"/>
              </a:rPr>
              <a:t>m=</a:t>
            </a:r>
            <a:r>
              <a:rPr lang="en-US" sz="1050" dirty="0" err="1">
                <a:latin typeface="Consolas"/>
                <a:cs typeface="Consolas"/>
              </a:rPr>
              <a:t>nonlinear_svm</a:t>
            </a:r>
            <a:r>
              <a:rPr lang="en-US" sz="1050" dirty="0">
                <a:latin typeface="Consolas"/>
                <a:cs typeface="Consolas"/>
              </a:rPr>
              <a:t>(x,y,1,1);</a:t>
            </a:r>
            <a:endParaRPr lang="en-US" sz="1069" dirty="0">
              <a:latin typeface="Consolas"/>
              <a:cs typeface="Consolas"/>
            </a:endParaRPr>
          </a:p>
          <a:p>
            <a:pPr>
              <a:spcBef>
                <a:spcPts val="53"/>
              </a:spcBef>
            </a:pPr>
            <a:endParaRPr sz="1069" dirty="0">
              <a:latin typeface="Consolas"/>
              <a:cs typeface="Consolas"/>
            </a:endParaRPr>
          </a:p>
          <a:p>
            <a:pPr marL="127791" marR="4386250">
              <a:lnSpc>
                <a:spcPts val="1264"/>
              </a:lnSpc>
            </a:pPr>
            <a:r>
              <a:rPr sz="1069" spc="-5" dirty="0">
                <a:latin typeface="Consolas"/>
                <a:cs typeface="Consolas"/>
              </a:rPr>
              <a:t>scatter(x(:,1),x(:,2),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'filled'</a:t>
            </a:r>
            <a:r>
              <a:rPr sz="1069" spc="-5" dirty="0">
                <a:latin typeface="Consolas"/>
                <a:cs typeface="Consolas"/>
              </a:rPr>
              <a:t>)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spc="-5" dirty="0">
                <a:latin typeface="Consolas"/>
                <a:cs typeface="Consolas"/>
              </a:rPr>
              <a:t>title(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'Iris data'</a:t>
            </a:r>
            <a:r>
              <a:rPr sz="1069" spc="-5" dirty="0">
                <a:latin typeface="Consolas"/>
                <a:cs typeface="Consolas"/>
              </a:rPr>
              <a:t>)</a:t>
            </a:r>
            <a:endParaRPr sz="1069" dirty="0">
              <a:latin typeface="Consolas"/>
              <a:cs typeface="Consolas"/>
            </a:endParaRPr>
          </a:p>
          <a:p>
            <a:pPr marL="127791">
              <a:lnSpc>
                <a:spcPts val="1225"/>
              </a:lnSpc>
            </a:pPr>
            <a:r>
              <a:rPr sz="1069" dirty="0">
                <a:latin typeface="Consolas"/>
                <a:cs typeface="Consolas"/>
              </a:rPr>
              <a:t>hold</a:t>
            </a:r>
            <a:r>
              <a:rPr sz="1069" spc="-68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AA04F8"/>
                </a:solidFill>
                <a:latin typeface="Consolas"/>
                <a:cs typeface="Consolas"/>
              </a:rPr>
              <a:t>off</a:t>
            </a:r>
            <a:endParaRPr sz="1069" dirty="0">
              <a:latin typeface="Consolas"/>
              <a:cs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B2BB-606C-45F1-9D28-548E5C565082}"/>
              </a:ext>
            </a:extLst>
          </p:cNvPr>
          <p:cNvSpPr txBox="1"/>
          <p:nvPr/>
        </p:nvSpPr>
        <p:spPr>
          <a:xfrm>
            <a:off x="285636" y="3412791"/>
            <a:ext cx="53813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IRIS DATA</a:t>
            </a:r>
            <a:endParaRPr lang="en-IN" sz="3200" b="1" dirty="0"/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5EA9D17A-2559-4A3E-AFAB-03EDDACE69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870" y="7023100"/>
            <a:ext cx="420878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59613" y="411758"/>
            <a:ext cx="6837274" cy="1028016"/>
          </a:xfrm>
          <a:prstGeom prst="rect">
            <a:avLst/>
          </a:prstGeom>
          <a:solidFill>
            <a:srgbClr val="F7F7F7"/>
          </a:solidFill>
          <a:ln w="9525">
            <a:solidFill>
              <a:srgbClr val="E9E9E9"/>
            </a:solidFill>
          </a:ln>
        </p:spPr>
        <p:txBody>
          <a:bodyPr vert="horz" wrap="square" lIns="0" tIns="51858" rIns="0" bIns="0" rtlCol="0">
            <a:spAutoFit/>
          </a:bodyPr>
          <a:lstStyle/>
          <a:p>
            <a:pPr marL="127791" marR="4236852" algn="just">
              <a:lnSpc>
                <a:spcPts val="1264"/>
              </a:lnSpc>
              <a:spcBef>
                <a:spcPts val="408"/>
              </a:spcBef>
            </a:pPr>
            <a:r>
              <a:rPr sz="1069" dirty="0">
                <a:latin typeface="Consolas"/>
                <a:cs typeface="Consolas"/>
              </a:rPr>
              <a:t>X_test = </a:t>
            </a:r>
            <a:r>
              <a:rPr sz="1069" spc="-5" dirty="0">
                <a:latin typeface="Consolas"/>
                <a:cs typeface="Consolas"/>
              </a:rPr>
              <a:t>readmatrix(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"Xtest.csv"</a:t>
            </a:r>
            <a:r>
              <a:rPr sz="1069" spc="-5" dirty="0">
                <a:latin typeface="Consolas"/>
                <a:cs typeface="Consolas"/>
              </a:rPr>
              <a:t>);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y_test = </a:t>
            </a:r>
            <a:r>
              <a:rPr sz="1069" spc="-5" dirty="0">
                <a:latin typeface="Consolas"/>
                <a:cs typeface="Consolas"/>
              </a:rPr>
              <a:t>readmatrix(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"ytest.csv"</a:t>
            </a:r>
            <a:r>
              <a:rPr sz="1069" spc="-5" dirty="0">
                <a:latin typeface="Consolas"/>
                <a:cs typeface="Consolas"/>
              </a:rPr>
              <a:t>);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testx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X_test(2:end,1:4);</a:t>
            </a:r>
          </a:p>
          <a:p>
            <a:pPr marL="127791" algn="just">
              <a:lnSpc>
                <a:spcPts val="1225"/>
              </a:lnSpc>
            </a:pPr>
            <a:r>
              <a:rPr sz="1069" dirty="0">
                <a:latin typeface="Consolas"/>
                <a:cs typeface="Consolas"/>
              </a:rPr>
              <a:t>testy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y_test(2:end,2:end);</a:t>
            </a:r>
          </a:p>
          <a:p>
            <a:pPr>
              <a:spcBef>
                <a:spcPts val="49"/>
              </a:spcBef>
            </a:pPr>
            <a:endParaRPr sz="1021" dirty="0">
              <a:latin typeface="Consolas"/>
              <a:cs typeface="Consolas"/>
            </a:endParaRPr>
          </a:p>
          <a:p>
            <a:pPr marL="127791"/>
            <a:r>
              <a:rPr sz="1069" dirty="0">
                <a:latin typeface="Consolas"/>
                <a:cs typeface="Consolas"/>
              </a:rPr>
              <a:t>y_pred=sign(svmPredict(testx,m))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318602" y="2795570"/>
            <a:ext cx="6846535" cy="2551129"/>
            <a:chOff x="384175" y="7832090"/>
            <a:chExt cx="7042150" cy="1393825"/>
          </a:xfrm>
        </p:grpSpPr>
        <p:sp>
          <p:nvSpPr>
            <p:cNvPr id="17" name="object 17"/>
            <p:cNvSpPr/>
            <p:nvPr/>
          </p:nvSpPr>
          <p:spPr>
            <a:xfrm>
              <a:off x="393700" y="7832091"/>
              <a:ext cx="7023100" cy="1393825"/>
            </a:xfrm>
            <a:custGeom>
              <a:avLst/>
              <a:gdLst/>
              <a:ahLst/>
              <a:cxnLst/>
              <a:rect l="l" t="t" r="r" b="b"/>
              <a:pathLst>
                <a:path w="7023100" h="1393825">
                  <a:moveTo>
                    <a:pt x="7023100" y="1393825"/>
                  </a:moveTo>
                  <a:lnTo>
                    <a:pt x="0" y="1393825"/>
                  </a:lnTo>
                  <a:lnTo>
                    <a:pt x="0" y="0"/>
                  </a:lnTo>
                  <a:lnTo>
                    <a:pt x="7023100" y="0"/>
                  </a:lnTo>
                  <a:lnTo>
                    <a:pt x="7023100" y="139382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175" y="7832090"/>
              <a:ext cx="7042150" cy="238760"/>
            </a:xfrm>
            <a:custGeom>
              <a:avLst/>
              <a:gdLst/>
              <a:ahLst/>
              <a:cxnLst/>
              <a:rect l="l" t="t" r="r" b="b"/>
              <a:pathLst>
                <a:path w="7042150" h="238759">
                  <a:moveTo>
                    <a:pt x="7042150" y="0"/>
                  </a:moveTo>
                  <a:lnTo>
                    <a:pt x="7037070" y="0"/>
                  </a:lnTo>
                  <a:lnTo>
                    <a:pt x="0" y="12"/>
                  </a:lnTo>
                  <a:lnTo>
                    <a:pt x="0" y="238137"/>
                  </a:lnTo>
                  <a:lnTo>
                    <a:pt x="9525" y="238137"/>
                  </a:lnTo>
                  <a:lnTo>
                    <a:pt x="9525" y="9537"/>
                  </a:lnTo>
                  <a:lnTo>
                    <a:pt x="7032625" y="9537"/>
                  </a:lnTo>
                  <a:lnTo>
                    <a:pt x="7032625" y="238760"/>
                  </a:lnTo>
                  <a:lnTo>
                    <a:pt x="7042150" y="238760"/>
                  </a:lnTo>
                  <a:lnTo>
                    <a:pt x="7042150" y="5080"/>
                  </a:lnTo>
                  <a:lnTo>
                    <a:pt x="7042150" y="12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1562" y="80702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937" y="80702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1562" y="82353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937" y="82353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562" y="84004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937" y="84004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562" y="85655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937" y="85655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421562" y="87306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937" y="87306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46383" y="1658279"/>
            <a:ext cx="6828014" cy="23785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R="5840103" algn="ctr">
              <a:spcBef>
                <a:spcPts val="97"/>
              </a:spcBef>
            </a:pPr>
            <a:r>
              <a:rPr sz="875" dirty="0">
                <a:latin typeface="Consolas"/>
                <a:cs typeface="Consolas"/>
              </a:rPr>
              <a:t>y_pred</a:t>
            </a:r>
            <a:r>
              <a:rPr sz="875" spc="-39" dirty="0">
                <a:latin typeface="Consolas"/>
                <a:cs typeface="Consolas"/>
              </a:rPr>
              <a:t> </a:t>
            </a:r>
            <a:r>
              <a:rPr sz="875" dirty="0">
                <a:latin typeface="Consolas"/>
                <a:cs typeface="Consolas"/>
              </a:rPr>
              <a:t>=</a:t>
            </a:r>
            <a:r>
              <a:rPr sz="875" spc="-44" dirty="0"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B2B2B2"/>
                </a:solidFill>
                <a:latin typeface="Consolas"/>
                <a:cs typeface="Consolas"/>
              </a:rPr>
              <a:t>7×1</a:t>
            </a:r>
            <a:endParaRPr sz="875" dirty="0">
              <a:latin typeface="Consolas"/>
              <a:cs typeface="Consolas"/>
            </a:endParaRPr>
          </a:p>
          <a:p>
            <a:pPr marR="5901220" algn="ctr"/>
            <a:r>
              <a:rPr sz="875" dirty="0">
                <a:latin typeface="Consolas"/>
                <a:cs typeface="Consolas"/>
              </a:rPr>
              <a:t>0</a:t>
            </a:r>
          </a:p>
          <a:p>
            <a:pPr marR="5901220" algn="ctr"/>
            <a:r>
              <a:rPr sz="875" dirty="0">
                <a:latin typeface="Consolas"/>
                <a:cs typeface="Consolas"/>
              </a:rPr>
              <a:t>0</a:t>
            </a:r>
          </a:p>
          <a:p>
            <a:pPr marR="5901220" algn="ctr"/>
            <a:r>
              <a:rPr sz="875" dirty="0">
                <a:latin typeface="Consolas"/>
                <a:cs typeface="Consolas"/>
              </a:rPr>
              <a:t>1</a:t>
            </a:r>
          </a:p>
          <a:p>
            <a:pPr marR="5901220" algn="ctr"/>
            <a:r>
              <a:rPr sz="875" dirty="0">
                <a:latin typeface="Consolas"/>
                <a:cs typeface="Consolas"/>
              </a:rPr>
              <a:t>0</a:t>
            </a:r>
          </a:p>
          <a:p>
            <a:pPr marR="5901220" algn="ctr"/>
            <a:r>
              <a:rPr sz="875" dirty="0">
                <a:latin typeface="Consolas"/>
                <a:cs typeface="Consolas"/>
              </a:rPr>
              <a:t>0</a:t>
            </a:r>
          </a:p>
          <a:p>
            <a:pPr marR="5901220" algn="ctr"/>
            <a:r>
              <a:rPr sz="875" dirty="0">
                <a:latin typeface="Consolas"/>
                <a:cs typeface="Consolas"/>
              </a:rPr>
              <a:t>1</a:t>
            </a:r>
          </a:p>
          <a:p>
            <a:pPr marR="5901220" algn="ctr"/>
            <a:r>
              <a:rPr sz="875" dirty="0">
                <a:latin typeface="Consolas"/>
                <a:cs typeface="Consolas"/>
              </a:rPr>
              <a:t>1</a:t>
            </a:r>
          </a:p>
          <a:p>
            <a:pPr>
              <a:spcBef>
                <a:spcPts val="39"/>
              </a:spcBef>
            </a:pPr>
            <a:endParaRPr sz="875" dirty="0">
              <a:latin typeface="Consolas"/>
              <a:cs typeface="Consolas"/>
            </a:endParaRPr>
          </a:p>
          <a:p>
            <a:pPr marL="421648" marR="5203001" indent="-298796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102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i=1:size(y_pred)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if </a:t>
            </a:r>
            <a:r>
              <a:rPr sz="1069" dirty="0">
                <a:latin typeface="Consolas"/>
                <a:cs typeface="Consolas"/>
              </a:rPr>
              <a:t>y_pred(i)==1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y_pred(i)=1; 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else</a:t>
            </a:r>
            <a:endParaRPr sz="1069" dirty="0">
              <a:latin typeface="Consolas"/>
              <a:cs typeface="Consolas"/>
            </a:endParaRPr>
          </a:p>
          <a:p>
            <a:pPr marL="421648" marR="5427097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y_pred(i)=-1; 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2851">
              <a:lnSpc>
                <a:spcPts val="1225"/>
              </a:lnSpc>
            </a:pPr>
            <a:r>
              <a:rPr lang="en-IN" sz="1069" dirty="0">
                <a:solidFill>
                  <a:srgbClr val="0D00FF"/>
                </a:solidFill>
                <a:latin typeface="Consolas"/>
                <a:cs typeface="Consolas"/>
              </a:rPr>
              <a:t>e</a:t>
            </a:r>
            <a:r>
              <a:rPr sz="1069" dirty="0" err="1">
                <a:solidFill>
                  <a:srgbClr val="0D00FF"/>
                </a:solidFill>
                <a:latin typeface="Consolas"/>
                <a:cs typeface="Consolas"/>
              </a:rPr>
              <a:t>nd</a:t>
            </a:r>
            <a:endParaRPr lang="en-US" sz="1069" dirty="0">
              <a:solidFill>
                <a:srgbClr val="0D00FF"/>
              </a:solidFill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3503" y="9105812"/>
            <a:ext cx="6846535" cy="321028"/>
            <a:chOff x="384175" y="8895715"/>
            <a:chExt cx="7042150" cy="330200"/>
          </a:xfrm>
        </p:grpSpPr>
        <p:sp>
          <p:nvSpPr>
            <p:cNvPr id="31" name="object 31"/>
            <p:cNvSpPr/>
            <p:nvPr/>
          </p:nvSpPr>
          <p:spPr>
            <a:xfrm>
              <a:off x="7421562" y="8895715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937" y="8895715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1562" y="9060815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937" y="9060815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346A21E2-85E6-4B51-99FE-F16EFA25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3" y="4137965"/>
            <a:ext cx="3206774" cy="10973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7F84EE6-85E2-4139-94AC-77BC6D116BBA}"/>
              </a:ext>
            </a:extLst>
          </p:cNvPr>
          <p:cNvSpPr txBox="1"/>
          <p:nvPr/>
        </p:nvSpPr>
        <p:spPr>
          <a:xfrm>
            <a:off x="1852109" y="5627259"/>
            <a:ext cx="37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469">
              <a:spcBef>
                <a:spcPts val="5"/>
              </a:spcBef>
              <a:tabLst>
                <a:tab pos="979112" algn="l"/>
              </a:tabLst>
            </a:pPr>
            <a:r>
              <a:rPr lang="en-US" sz="1800" b="1" dirty="0">
                <a:solidFill>
                  <a:srgbClr val="3F3F3F"/>
                </a:solidFill>
                <a:latin typeface="Consolas"/>
                <a:cs typeface="Consolas"/>
              </a:rPr>
              <a:t>Accuracy is	100</a:t>
            </a:r>
            <a:endParaRPr lang="en-US" sz="1800" b="1" dirty="0">
              <a:latin typeface="Consolas"/>
              <a:cs typeface="Consola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ADBE0-4075-4815-932A-42B38A3CE22E}"/>
              </a:ext>
            </a:extLst>
          </p:cNvPr>
          <p:cNvSpPr txBox="1"/>
          <p:nvPr/>
        </p:nvSpPr>
        <p:spPr>
          <a:xfrm>
            <a:off x="319509" y="6847115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Dual Formulation</a:t>
            </a:r>
          </a:p>
        </p:txBody>
      </p:sp>
      <p:graphicFrame>
        <p:nvGraphicFramePr>
          <p:cNvPr id="36" name="Object 3">
            <a:extLst>
              <a:ext uri="{FF2B5EF4-FFF2-40B4-BE49-F238E27FC236}">
                <a16:creationId xmlns:a16="http://schemas.microsoft.com/office/drawing/2014/main" id="{D8618509-F737-4F1A-915D-B025EE4EB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35860"/>
              </p:ext>
            </p:extLst>
          </p:nvPr>
        </p:nvGraphicFramePr>
        <p:xfrm>
          <a:off x="1937173" y="7571014"/>
          <a:ext cx="26003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346040" imgH="863280" progId="Equation.DSMT4">
                  <p:embed/>
                </p:oleObj>
              </mc:Choice>
              <mc:Fallback>
                <p:oleObj name="Equation" r:id="rId4" imgW="1346040" imgH="863280" progId="Equation.DSMT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173" y="7571014"/>
                        <a:ext cx="2600325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78EBE6D7-E1C0-488A-8AD2-01D65ED6C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26090"/>
              </p:ext>
            </p:extLst>
          </p:nvPr>
        </p:nvGraphicFramePr>
        <p:xfrm>
          <a:off x="4727061" y="8452570"/>
          <a:ext cx="25701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061" y="8452570"/>
                        <a:ext cx="2570162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9AA83CE-9D1F-4E73-9DE9-6A57C7CE59DA}"/>
              </a:ext>
            </a:extLst>
          </p:cNvPr>
          <p:cNvSpPr txBox="1"/>
          <p:nvPr/>
        </p:nvSpPr>
        <p:spPr>
          <a:xfrm>
            <a:off x="5023727" y="8884516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kernel matrix</a:t>
            </a:r>
          </a:p>
        </p:txBody>
      </p:sp>
      <p:graphicFrame>
        <p:nvGraphicFramePr>
          <p:cNvPr id="39" name="Object 6">
            <a:extLst>
              <a:ext uri="{FF2B5EF4-FFF2-40B4-BE49-F238E27FC236}">
                <a16:creationId xmlns:a16="http://schemas.microsoft.com/office/drawing/2014/main" id="{CF20E6FD-E314-431E-A153-C67C82C07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66245"/>
              </p:ext>
            </p:extLst>
          </p:nvPr>
        </p:nvGraphicFramePr>
        <p:xfrm>
          <a:off x="4727061" y="8957469"/>
          <a:ext cx="444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061" y="8957469"/>
                        <a:ext cx="444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3010DC80-F2F2-44EC-9249-BBE7C88D80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850" y="9478989"/>
            <a:ext cx="4876796" cy="4931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17"/>
          <p:cNvGrpSpPr/>
          <p:nvPr/>
        </p:nvGrpSpPr>
        <p:grpSpPr>
          <a:xfrm>
            <a:off x="354982" y="290277"/>
            <a:ext cx="6846535" cy="8104424"/>
            <a:chOff x="384175" y="2043429"/>
            <a:chExt cx="7042150" cy="7172959"/>
          </a:xfrm>
        </p:grpSpPr>
        <p:sp>
          <p:nvSpPr>
            <p:cNvPr id="18" name="object 18"/>
            <p:cNvSpPr/>
            <p:nvPr/>
          </p:nvSpPr>
          <p:spPr>
            <a:xfrm>
              <a:off x="393700" y="2044064"/>
              <a:ext cx="7023100" cy="7172325"/>
            </a:xfrm>
            <a:custGeom>
              <a:avLst/>
              <a:gdLst/>
              <a:ahLst/>
              <a:cxnLst/>
              <a:rect l="l" t="t" r="r" b="b"/>
              <a:pathLst>
                <a:path w="7023100" h="7172325">
                  <a:moveTo>
                    <a:pt x="7023100" y="7172325"/>
                  </a:moveTo>
                  <a:lnTo>
                    <a:pt x="0" y="7172325"/>
                  </a:lnTo>
                  <a:lnTo>
                    <a:pt x="0" y="0"/>
                  </a:lnTo>
                  <a:lnTo>
                    <a:pt x="7023100" y="0"/>
                  </a:lnTo>
                  <a:lnTo>
                    <a:pt x="7023100" y="717232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750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175" y="2044064"/>
              <a:ext cx="7042150" cy="9525"/>
            </a:xfrm>
            <a:custGeom>
              <a:avLst/>
              <a:gdLst/>
              <a:ahLst/>
              <a:cxnLst/>
              <a:rect l="l" t="t" r="r" b="b"/>
              <a:pathLst>
                <a:path w="7042150" h="9525">
                  <a:moveTo>
                    <a:pt x="7037387" y="9524"/>
                  </a:moveTo>
                  <a:lnTo>
                    <a:pt x="4762" y="9524"/>
                  </a:lnTo>
                  <a:lnTo>
                    <a:pt x="0" y="0"/>
                  </a:lnTo>
                  <a:lnTo>
                    <a:pt x="7042149" y="0"/>
                  </a:lnTo>
                  <a:lnTo>
                    <a:pt x="7037387" y="9524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937" y="2043429"/>
              <a:ext cx="7032625" cy="7172959"/>
            </a:xfrm>
            <a:custGeom>
              <a:avLst/>
              <a:gdLst/>
              <a:ahLst/>
              <a:cxnLst/>
              <a:rect l="l" t="t" r="r" b="b"/>
              <a:pathLst>
                <a:path w="7032625" h="7172959">
                  <a:moveTo>
                    <a:pt x="7032625" y="0"/>
                  </a:moveTo>
                  <a:lnTo>
                    <a:pt x="7032625" y="7172960"/>
                  </a:lnTo>
                </a:path>
                <a:path w="7032625" h="7172959">
                  <a:moveTo>
                    <a:pt x="0" y="635"/>
                  </a:moveTo>
                  <a:lnTo>
                    <a:pt x="0" y="7172960"/>
                  </a:lnTo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7079" y="103640"/>
            <a:ext cx="6828014" cy="758665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>
              <a:spcBef>
                <a:spcPts val="15"/>
              </a:spcBef>
            </a:pPr>
            <a:endParaRPr lang="en-US" sz="1167" dirty="0">
              <a:latin typeface="Consolas"/>
              <a:cs typeface="Consolas"/>
            </a:endParaRPr>
          </a:p>
          <a:p>
            <a:pPr>
              <a:spcBef>
                <a:spcPts val="15"/>
              </a:spcBef>
            </a:pPr>
            <a:endParaRPr lang="en-US" sz="1167" dirty="0">
              <a:latin typeface="Consolas"/>
              <a:cs typeface="Consolas"/>
            </a:endParaRPr>
          </a:p>
          <a:p>
            <a:pPr marL="123469"/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function </a:t>
            </a:r>
            <a:r>
              <a:rPr sz="1069" dirty="0">
                <a:latin typeface="Consolas"/>
                <a:cs typeface="Consolas"/>
              </a:rPr>
              <a:t>model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5" dirty="0">
                <a:latin typeface="Consolas"/>
                <a:cs typeface="Consolas"/>
              </a:rPr>
              <a:t> </a:t>
            </a:r>
            <a:r>
              <a:rPr sz="1069" spc="-5" dirty="0">
                <a:latin typeface="Consolas"/>
                <a:cs typeface="Consolas"/>
              </a:rPr>
              <a:t>nonlinear_svm(X,Y,C,sigma)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1069" dirty="0">
              <a:latin typeface="Consolas"/>
              <a:cs typeface="Consolas"/>
            </a:endParaRPr>
          </a:p>
          <a:p>
            <a:pPr marL="123469" marR="4380694">
              <a:lnSpc>
                <a:spcPts val="1264"/>
              </a:lnSpc>
            </a:pP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Nonlinear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SVM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with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RBF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Kernel </a:t>
            </a:r>
            <a:r>
              <a:rPr sz="1069" spc="-57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N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size(X,1);</a:t>
            </a:r>
          </a:p>
          <a:p>
            <a:pPr marL="123469">
              <a:lnSpc>
                <a:spcPts val="1215"/>
              </a:lnSpc>
            </a:pPr>
            <a:r>
              <a:rPr sz="1069" dirty="0">
                <a:latin typeface="Consolas"/>
                <a:cs typeface="Consolas"/>
              </a:rPr>
              <a:t>K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zeros(N,N);</a:t>
            </a:r>
          </a:p>
          <a:p>
            <a:pPr marL="421648" marR="5053603" indent="-298796">
              <a:lnSpc>
                <a:spcPts val="1264"/>
              </a:lnSpc>
              <a:spcBef>
                <a:spcPts val="49"/>
              </a:spcBef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29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i=1:N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RBF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kernel </a:t>
            </a:r>
            <a:r>
              <a:rPr sz="1069" spc="-57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15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j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1:N</a:t>
            </a:r>
          </a:p>
          <a:p>
            <a:pPr marL="1019857">
              <a:lnSpc>
                <a:spcPts val="1215"/>
              </a:lnSpc>
            </a:pPr>
            <a:r>
              <a:rPr sz="1069" dirty="0">
                <a:latin typeface="Consolas"/>
                <a:cs typeface="Consolas"/>
              </a:rPr>
              <a:t>K(i,j)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exp(-1*sum((X(i,:)-X(j,:)).^2)/(2*(sigma)^2));</a:t>
            </a:r>
          </a:p>
          <a:p>
            <a:pPr marL="421648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3469">
              <a:lnSpc>
                <a:spcPts val="127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1021" dirty="0">
              <a:latin typeface="Consolas"/>
              <a:cs typeface="Consolas"/>
            </a:endParaRPr>
          </a:p>
          <a:p>
            <a:pPr marL="123469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cvx_begin</a:t>
            </a:r>
          </a:p>
          <a:p>
            <a:pPr marL="422265" marR="5053603">
              <a:lnSpc>
                <a:spcPts val="1264"/>
              </a:lnSpc>
              <a:spcBef>
                <a:spcPts val="49"/>
              </a:spcBef>
            </a:pPr>
            <a:r>
              <a:rPr sz="1069" dirty="0">
                <a:latin typeface="Consolas"/>
                <a:cs typeface="Consolas"/>
              </a:rPr>
              <a:t>cvx_precision</a:t>
            </a:r>
            <a:r>
              <a:rPr sz="1069" spc="-107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AA04F8"/>
                </a:solidFill>
                <a:latin typeface="Consolas"/>
                <a:cs typeface="Consolas"/>
              </a:rPr>
              <a:t>best </a:t>
            </a:r>
            <a:r>
              <a:rPr sz="1069" spc="-574" dirty="0">
                <a:solidFill>
                  <a:srgbClr val="AA04F8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variable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a_m(N)</a:t>
            </a:r>
            <a:r>
              <a:rPr sz="1069" spc="-5" dirty="0">
                <a:latin typeface="Consolas"/>
                <a:cs typeface="Consolas"/>
              </a:rPr>
              <a:t>;</a:t>
            </a:r>
            <a:endParaRPr sz="1069" dirty="0">
              <a:latin typeface="Consolas"/>
              <a:cs typeface="Consolas"/>
            </a:endParaRPr>
          </a:p>
          <a:p>
            <a:pPr marL="422265" marR="2289740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minimize (0.5.*quad_form(Y.*a_m,K) - </a:t>
            </a:r>
            <a:r>
              <a:rPr sz="1069" spc="-5" dirty="0">
                <a:latin typeface="Consolas"/>
                <a:cs typeface="Consolas"/>
              </a:rPr>
              <a:t>ones(N,1)'*(a_m)); </a:t>
            </a:r>
            <a:r>
              <a:rPr sz="1069" spc="-578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subject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AA04F8"/>
                </a:solidFill>
                <a:latin typeface="Consolas"/>
                <a:cs typeface="Consolas"/>
              </a:rPr>
              <a:t>to</a:t>
            </a:r>
            <a:endParaRPr sz="1069" dirty="0">
              <a:latin typeface="Consolas"/>
              <a:cs typeface="Consolas"/>
            </a:endParaRPr>
          </a:p>
          <a:p>
            <a:pPr marL="721061">
              <a:lnSpc>
                <a:spcPts val="1215"/>
              </a:lnSpc>
            </a:pPr>
            <a:r>
              <a:rPr sz="1069" dirty="0">
                <a:latin typeface="Consolas"/>
                <a:cs typeface="Consolas"/>
              </a:rPr>
              <a:t>a_m</a:t>
            </a:r>
            <a:r>
              <a:rPr sz="1069" spc="-4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&gt;=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0;</a:t>
            </a:r>
          </a:p>
          <a:p>
            <a:pPr marL="721061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Y'*(a_m)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0;</a:t>
            </a:r>
          </a:p>
          <a:p>
            <a:pPr marL="720444">
              <a:lnSpc>
                <a:spcPts val="1264"/>
              </a:lnSpc>
            </a:pPr>
            <a:r>
              <a:rPr sz="1069" dirty="0" err="1">
                <a:latin typeface="Consolas"/>
                <a:cs typeface="Consolas"/>
              </a:rPr>
              <a:t>a_m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&lt;=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C;</a:t>
            </a:r>
          </a:p>
          <a:p>
            <a:pPr marL="123469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cvx_end</a:t>
            </a:r>
          </a:p>
          <a:p>
            <a:pPr>
              <a:spcBef>
                <a:spcPts val="49"/>
              </a:spcBef>
            </a:pPr>
            <a:endParaRPr sz="1021" dirty="0">
              <a:latin typeface="Consolas"/>
              <a:cs typeface="Consolas"/>
            </a:endParaRPr>
          </a:p>
          <a:p>
            <a:pPr marL="123469">
              <a:lnSpc>
                <a:spcPts val="1274"/>
              </a:lnSpc>
            </a:pPr>
            <a:r>
              <a:rPr sz="1069" dirty="0">
                <a:latin typeface="Consolas"/>
                <a:cs typeface="Consolas"/>
              </a:rPr>
              <a:t>a_m(a_m&lt;10^-5)=0;</a:t>
            </a:r>
          </a:p>
          <a:p>
            <a:pPr marL="123469">
              <a:lnSpc>
                <a:spcPts val="1264"/>
              </a:lnSpc>
            </a:pP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%X_m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=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X(a_m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&gt;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0,:);</a:t>
            </a:r>
            <a:endParaRPr sz="1069" dirty="0">
              <a:latin typeface="Consolas"/>
              <a:cs typeface="Consolas"/>
            </a:endParaRPr>
          </a:p>
          <a:p>
            <a:pPr marL="123469">
              <a:lnSpc>
                <a:spcPts val="1264"/>
              </a:lnSpc>
            </a:pP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%Y_m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=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Y(a_m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&gt;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0);</a:t>
            </a:r>
            <a:endParaRPr sz="1069" dirty="0">
              <a:latin typeface="Consolas"/>
              <a:cs typeface="Consolas"/>
            </a:endParaRPr>
          </a:p>
          <a:p>
            <a:pPr marL="123469">
              <a:lnSpc>
                <a:spcPts val="1274"/>
              </a:lnSpc>
            </a:pP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%a_m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=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a_m(a_m</a:t>
            </a:r>
            <a:r>
              <a:rPr sz="1069" spc="-24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&gt;</a:t>
            </a:r>
            <a:r>
              <a:rPr sz="1069" spc="-19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0);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53"/>
              </a:spcBef>
            </a:pPr>
            <a:endParaRPr sz="1069" dirty="0">
              <a:latin typeface="Consolas"/>
              <a:cs typeface="Consolas"/>
            </a:endParaRPr>
          </a:p>
          <a:p>
            <a:pPr marL="123469" marR="3783101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K=zeros(length(X(:,1)),length(X(:,1))); 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19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i=1:length(X(:,1))</a:t>
            </a:r>
            <a:r>
              <a:rPr sz="1069" spc="-19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%</a:t>
            </a:r>
            <a:r>
              <a:rPr sz="1069" spc="-15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RBF</a:t>
            </a:r>
            <a:r>
              <a:rPr sz="1069" spc="-10" dirty="0">
                <a:solidFill>
                  <a:srgbClr val="017F08"/>
                </a:solidFill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kernel</a:t>
            </a:r>
            <a:endParaRPr sz="1069" dirty="0">
              <a:latin typeface="Consolas"/>
              <a:cs typeface="Consolas"/>
            </a:endParaRPr>
          </a:p>
          <a:p>
            <a:pPr marL="421648">
              <a:lnSpc>
                <a:spcPts val="1215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34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j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1:length(X(:,1))</a:t>
            </a:r>
          </a:p>
          <a:p>
            <a:pPr marL="1019857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K(i,j)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exp(-1*sum((X(i,:)-X(j,:)).^2)/(2*(sigma)^2));</a:t>
            </a:r>
          </a:p>
          <a:p>
            <a:pPr marL="421648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3469">
              <a:lnSpc>
                <a:spcPts val="127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1021" dirty="0">
              <a:latin typeface="Consolas"/>
              <a:cs typeface="Consolas"/>
            </a:endParaRPr>
          </a:p>
          <a:p>
            <a:pPr marL="123469"/>
            <a:r>
              <a:rPr sz="1069" dirty="0">
                <a:latin typeface="Consolas"/>
                <a:cs typeface="Consolas"/>
              </a:rPr>
              <a:t>b_m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mean(Y-K*(a_m.*Y));</a:t>
            </a:r>
          </a:p>
          <a:p>
            <a:pPr marL="123469" marR="2739169">
              <a:lnSpc>
                <a:spcPct val="197000"/>
              </a:lnSpc>
            </a:pPr>
            <a:r>
              <a:rPr sz="1069" dirty="0">
                <a:latin typeface="Consolas"/>
                <a:cs typeface="Consolas"/>
              </a:rPr>
              <a:t>model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getModel(X,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Y,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a_m,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b_m,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sigma,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spc="-5" dirty="0">
                <a:solidFill>
                  <a:srgbClr val="AA04F8"/>
                </a:solidFill>
                <a:latin typeface="Consolas"/>
                <a:cs typeface="Consolas"/>
              </a:rPr>
              <a:t>"nonlinear"</a:t>
            </a:r>
            <a:r>
              <a:rPr sz="1069" spc="-5" dirty="0">
                <a:latin typeface="Consolas"/>
                <a:cs typeface="Consolas"/>
              </a:rPr>
              <a:t>);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1069" dirty="0">
              <a:latin typeface="Consolas"/>
              <a:cs typeface="Consolas"/>
            </a:endParaRPr>
          </a:p>
          <a:p>
            <a:pPr marL="422265" marR="2512602" indent="-298796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function</a:t>
            </a:r>
            <a:r>
              <a:rPr sz="1069" spc="-19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model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getModel(X_m,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Y_m,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a_m,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b_m,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s_m,</a:t>
            </a:r>
            <a:r>
              <a:rPr sz="1069" spc="-10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type)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model.type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type;</a:t>
            </a:r>
          </a:p>
          <a:p>
            <a:pPr marL="422265" marR="5351781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model.X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X_m;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model.Y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4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Y_m;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067E1-B1BF-4240-B144-40C6465C5156}"/>
              </a:ext>
            </a:extLst>
          </p:cNvPr>
          <p:cNvSpPr txBox="1"/>
          <p:nvPr/>
        </p:nvSpPr>
        <p:spPr>
          <a:xfrm>
            <a:off x="393452" y="7463057"/>
            <a:ext cx="714629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2265" marR="5351781" lvl="0" indent="0" algn="just" defTabSz="914400" rtl="0" eaLnBrk="1" fontAlgn="auto" latinLnBrk="0" hangingPunct="1">
              <a:lnSpc>
                <a:spcPts val="1264"/>
              </a:lnSpc>
              <a:spcBef>
                <a:spcPts val="1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model.a</a:t>
            </a:r>
            <a:r>
              <a:rPr kumimoji="0" lang="en-IN" sz="106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lang="en-IN" sz="106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a_m</a:t>
            </a: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lang="en-IN" sz="1069" b="0" i="0" u="none" strike="noStrike" kern="1200" cap="none" spc="-5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model.b</a:t>
            </a:r>
            <a:r>
              <a:rPr kumimoji="0" lang="en-IN" sz="106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lang="en-IN" sz="106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b_m</a:t>
            </a: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lang="en-IN" sz="1069" b="0" i="0" u="none" strike="noStrike" kern="1200" cap="none" spc="-5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model.s</a:t>
            </a:r>
            <a:r>
              <a:rPr kumimoji="0" lang="en-IN" sz="106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lang="en-IN" sz="106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IN" sz="106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s_m</a:t>
            </a: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</a:p>
          <a:p>
            <a:pPr marL="123469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9" b="0" i="0" u="none" strike="noStrike" kern="1200" cap="none" spc="0" normalizeH="0" baseline="0" noProof="0" dirty="0">
                <a:ln>
                  <a:noFill/>
                </a:ln>
                <a:solidFill>
                  <a:srgbClr val="0D00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end</a:t>
            </a:r>
            <a:endParaRPr kumimoji="0" lang="en-IN" sz="106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A1816133-E9A3-4FA0-A516-8860C27BB11A}"/>
              </a:ext>
            </a:extLst>
          </p:cNvPr>
          <p:cNvSpPr txBox="1"/>
          <p:nvPr/>
        </p:nvSpPr>
        <p:spPr>
          <a:xfrm>
            <a:off x="354982" y="8581338"/>
            <a:ext cx="6837274" cy="1873691"/>
          </a:xfrm>
          <a:prstGeom prst="rect">
            <a:avLst/>
          </a:prstGeom>
          <a:solidFill>
            <a:srgbClr val="F7F7F7"/>
          </a:solidFill>
          <a:ln w="9525">
            <a:solidFill>
              <a:srgbClr val="E9E9E9"/>
            </a:solidFill>
          </a:ln>
        </p:spPr>
        <p:txBody>
          <a:bodyPr vert="horz" wrap="square" lIns="0" tIns="51858" rIns="0" bIns="0" rtlCol="0">
            <a:spAutoFit/>
          </a:bodyPr>
          <a:lstStyle/>
          <a:p>
            <a:pPr marL="426586" marR="3488628" indent="-298796">
              <a:lnSpc>
                <a:spcPts val="1264"/>
              </a:lnSpc>
              <a:spcBef>
                <a:spcPts val="408"/>
              </a:spcBef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function</a:t>
            </a:r>
            <a:r>
              <a:rPr sz="1069" spc="-29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predictions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svmPredict(X,</a:t>
            </a:r>
            <a:r>
              <a:rPr sz="1069" spc="-2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model) </a:t>
            </a:r>
            <a:r>
              <a:rPr sz="1069" spc="-574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if</a:t>
            </a:r>
            <a:r>
              <a:rPr sz="1069" spc="-15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model.type</a:t>
            </a:r>
            <a:r>
              <a:rPr sz="1069" spc="-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==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solidFill>
                  <a:srgbClr val="AA04F8"/>
                </a:solidFill>
                <a:latin typeface="Consolas"/>
                <a:cs typeface="Consolas"/>
              </a:rPr>
              <a:t>"nonlinear"</a:t>
            </a:r>
            <a:endParaRPr sz="1069" dirty="0">
              <a:latin typeface="Consolas"/>
              <a:cs typeface="Consolas"/>
            </a:endParaRPr>
          </a:p>
          <a:p>
            <a:pPr marL="426586" marR="3041051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K=zeros(length(X(:,1)),length(model.X(:,1)));  </a:t>
            </a: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10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spc="-5" dirty="0">
                <a:latin typeface="Consolas"/>
                <a:cs typeface="Consolas"/>
              </a:rPr>
              <a:t>i=1:length(X(:,1))</a:t>
            </a:r>
            <a:r>
              <a:rPr sz="1069" spc="-5" dirty="0">
                <a:solidFill>
                  <a:srgbClr val="017F08"/>
                </a:solidFill>
                <a:latin typeface="Consolas"/>
                <a:cs typeface="Consolas"/>
              </a:rPr>
              <a:t>%</a:t>
            </a:r>
            <a:r>
              <a:rPr sz="1069" dirty="0">
                <a:solidFill>
                  <a:srgbClr val="017F08"/>
                </a:solidFill>
                <a:latin typeface="Consolas"/>
                <a:cs typeface="Consolas"/>
              </a:rPr>
              <a:t> RBF kernel</a:t>
            </a:r>
            <a:endParaRPr sz="1069" dirty="0">
              <a:latin typeface="Consolas"/>
              <a:cs typeface="Consolas"/>
            </a:endParaRPr>
          </a:p>
          <a:p>
            <a:pPr marL="725383">
              <a:lnSpc>
                <a:spcPts val="1215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for</a:t>
            </a:r>
            <a:r>
              <a:rPr sz="1069" spc="-39" dirty="0">
                <a:solidFill>
                  <a:srgbClr val="0D00FF"/>
                </a:solidFill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j</a:t>
            </a:r>
            <a:r>
              <a:rPr sz="1069" spc="-34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2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1:length(model.X(:,1))</a:t>
            </a:r>
          </a:p>
          <a:p>
            <a:pPr marL="1248276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K(i,j)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3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exp(-1*sum((X(i,:)-model.X(j,:)).^2)/(2*(model.s)^2));</a:t>
            </a:r>
          </a:p>
          <a:p>
            <a:pPr marL="949480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650684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650684">
              <a:lnSpc>
                <a:spcPts val="1264"/>
              </a:lnSpc>
            </a:pPr>
            <a:r>
              <a:rPr sz="1069" dirty="0">
                <a:latin typeface="Consolas"/>
                <a:cs typeface="Consolas"/>
              </a:rPr>
              <a:t>predictions</a:t>
            </a:r>
            <a:r>
              <a:rPr sz="1069" spc="-1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=</a:t>
            </a:r>
            <a:r>
              <a:rPr sz="1069" spc="-1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K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*(model.a.*model.Y)</a:t>
            </a:r>
            <a:r>
              <a:rPr sz="1069" spc="-19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-</a:t>
            </a:r>
            <a:r>
              <a:rPr sz="1069" spc="-15" dirty="0">
                <a:latin typeface="Consolas"/>
                <a:cs typeface="Consolas"/>
              </a:rPr>
              <a:t> </a:t>
            </a:r>
            <a:r>
              <a:rPr sz="1069" dirty="0">
                <a:latin typeface="Consolas"/>
                <a:cs typeface="Consolas"/>
              </a:rPr>
              <a:t>model.b&gt;0;</a:t>
            </a:r>
          </a:p>
          <a:p>
            <a:pPr marL="426586">
              <a:lnSpc>
                <a:spcPts val="126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  <a:p>
            <a:pPr marL="127791">
              <a:lnSpc>
                <a:spcPts val="1274"/>
              </a:lnSpc>
            </a:pPr>
            <a:r>
              <a:rPr sz="1069" dirty="0">
                <a:solidFill>
                  <a:srgbClr val="0D00FF"/>
                </a:solidFill>
                <a:latin typeface="Consolas"/>
                <a:cs typeface="Consolas"/>
              </a:rPr>
              <a:t>end</a:t>
            </a:r>
            <a:endParaRPr sz="1069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23044-ABF5-46E8-A44B-3BD9D372CDAB}"/>
              </a:ext>
            </a:extLst>
          </p:cNvPr>
          <p:cNvSpPr txBox="1"/>
          <p:nvPr/>
        </p:nvSpPr>
        <p:spPr>
          <a:xfrm>
            <a:off x="654050" y="1155700"/>
            <a:ext cx="6477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TAKEAWAYS</a:t>
            </a:r>
          </a:p>
          <a:p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ANALYSED RKS AND RBF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IMPLEMENTED ON THREE DIFFERENT 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EVALUATED THE MODEL PERFORMANCE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8E804-AA09-4CF8-9BD1-701CAA1170FF}"/>
              </a:ext>
            </a:extLst>
          </p:cNvPr>
          <p:cNvSpPr txBox="1"/>
          <p:nvPr/>
        </p:nvSpPr>
        <p:spPr>
          <a:xfrm>
            <a:off x="1073150" y="54991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4820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3365" y="641483"/>
            <a:ext cx="6506845" cy="376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02020"/>
                </a:solidFill>
                <a:latin typeface="Trebuchet MS"/>
                <a:cs typeface="Trebuchet MS"/>
              </a:rPr>
              <a:t>Random</a:t>
            </a:r>
            <a:r>
              <a:rPr sz="1600" b="1" spc="-8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600" b="1" spc="-35" dirty="0">
                <a:solidFill>
                  <a:srgbClr val="202020"/>
                </a:solidFill>
                <a:latin typeface="Trebuchet MS"/>
                <a:cs typeface="Trebuchet MS"/>
              </a:rPr>
              <a:t>Kitchen</a:t>
            </a:r>
            <a:r>
              <a:rPr sz="1600" b="1" spc="-8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rebuchet MS"/>
                <a:cs typeface="Trebuchet MS"/>
              </a:rPr>
              <a:t>Sink</a:t>
            </a:r>
            <a:r>
              <a:rPr sz="1600" b="1" spc="-8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202020"/>
                </a:solidFill>
                <a:latin typeface="Trebuchet MS"/>
                <a:cs typeface="Trebuchet MS"/>
              </a:rPr>
              <a:t>Algorithm:</a:t>
            </a:r>
            <a:endParaRPr sz="1600" b="1" dirty="0">
              <a:latin typeface="Trebuchet MS"/>
              <a:cs typeface="Trebuchet MS"/>
            </a:endParaRPr>
          </a:p>
          <a:p>
            <a:pPr marL="12700" marR="166370" algn="just">
              <a:lnSpc>
                <a:spcPct val="135500"/>
              </a:lnSpc>
              <a:spcBef>
                <a:spcPts val="765"/>
              </a:spcBef>
            </a:pPr>
            <a:r>
              <a:rPr sz="1400" spc="25" dirty="0">
                <a:solidFill>
                  <a:srgbClr val="202020"/>
                </a:solidFill>
                <a:latin typeface="Trebuchet MS"/>
                <a:cs typeface="Trebuchet MS"/>
              </a:rPr>
              <a:t>Random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Kitchen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02020"/>
                </a:solidFill>
                <a:latin typeface="Trebuchet MS"/>
                <a:cs typeface="Trebuchet MS"/>
              </a:rPr>
              <a:t>sink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algorithm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provides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very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02020"/>
                </a:solidFill>
                <a:latin typeface="Trebuchet MS"/>
                <a:cs typeface="Trebuchet MS"/>
              </a:rPr>
              <a:t>efficient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method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02020"/>
                </a:solidFill>
                <a:latin typeface="Trebuchet MS"/>
                <a:cs typeface="Trebuchet MS"/>
              </a:rPr>
              <a:t>explicitly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Trebuchet MS"/>
                <a:cs typeface="Trebuchet MS"/>
              </a:rPr>
              <a:t>mapping</a:t>
            </a:r>
            <a:r>
              <a:rPr sz="1400" spc="-5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02020"/>
                </a:solidFill>
                <a:latin typeface="Trebuchet MS"/>
                <a:cs typeface="Trebuchet MS"/>
              </a:rPr>
              <a:t>linearly </a:t>
            </a:r>
            <a:r>
              <a:rPr sz="1400" spc="-35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rebuchet MS"/>
                <a:cs typeface="Trebuchet MS"/>
              </a:rPr>
              <a:t>non-separable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into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appropriate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higher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dimensional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202020"/>
                </a:solidFill>
                <a:latin typeface="Trebuchet MS"/>
                <a:cs typeface="Trebuchet MS"/>
              </a:rPr>
              <a:t>space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where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02020"/>
                </a:solidFill>
                <a:latin typeface="Trebuchet MS"/>
                <a:cs typeface="Trebuchet MS"/>
              </a:rPr>
              <a:t>linearly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rebuchet MS"/>
                <a:cs typeface="Trebuchet MS"/>
              </a:rPr>
              <a:t>separable.</a:t>
            </a:r>
            <a:endParaRPr sz="14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560"/>
              </a:spcBef>
            </a:pP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rebuchet MS"/>
                <a:cs typeface="Trebuchet MS"/>
              </a:rPr>
              <a:t>motivation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this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method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02020"/>
                </a:solidFill>
                <a:latin typeface="Trebuchet MS"/>
                <a:cs typeface="Trebuchet MS"/>
              </a:rPr>
              <a:t>that,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rebuchet MS"/>
                <a:cs typeface="Trebuchet MS"/>
              </a:rPr>
              <a:t>large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complex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sets,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rebuchet MS"/>
                <a:cs typeface="Trebuchet MS"/>
              </a:rPr>
              <a:t>number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support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vectors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02020"/>
                </a:solidFill>
                <a:latin typeface="Trebuchet MS"/>
                <a:cs typeface="Trebuchet MS"/>
              </a:rPr>
              <a:t>is </a:t>
            </a:r>
            <a:r>
              <a:rPr sz="1400" spc="-34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rebuchet MS"/>
                <a:cs typeface="Trebuchet MS"/>
              </a:rPr>
              <a:t>order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02020"/>
                </a:solidFill>
                <a:latin typeface="Trebuchet MS"/>
                <a:cs typeface="Trebuchet MS"/>
              </a:rPr>
              <a:t>20%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02020"/>
                </a:solidFill>
                <a:latin typeface="Trebuchet MS"/>
                <a:cs typeface="Trebuchet MS"/>
              </a:rPr>
              <a:t>40%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rebuchet MS"/>
                <a:cs typeface="Trebuchet MS"/>
              </a:rPr>
              <a:t>training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points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kernel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02020"/>
                </a:solidFill>
                <a:latin typeface="Trebuchet MS"/>
                <a:cs typeface="Trebuchet MS"/>
              </a:rPr>
              <a:t>methods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Trebuchet MS"/>
                <a:cs typeface="Trebuchet MS"/>
              </a:rPr>
              <a:t>become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very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Trebuchet MS"/>
                <a:cs typeface="Trebuchet MS"/>
              </a:rPr>
              <a:t>slow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rebuchet MS"/>
                <a:cs typeface="Trebuchet MS"/>
              </a:rPr>
              <a:t>during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both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rebuchet MS"/>
                <a:cs typeface="Trebuchet MS"/>
              </a:rPr>
              <a:t>training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testing.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202020"/>
                </a:solidFill>
                <a:latin typeface="Trebuchet MS"/>
                <a:cs typeface="Trebuchet MS"/>
              </a:rPr>
              <a:t>RKS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rebuchet MS"/>
                <a:cs typeface="Trebuchet MS"/>
              </a:rPr>
              <a:t>provide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rebuchet MS"/>
                <a:cs typeface="Trebuchet MS"/>
              </a:rPr>
              <a:t>way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overcome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this</a:t>
            </a:r>
            <a:r>
              <a:rPr sz="1400" spc="-6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difficulty.</a:t>
            </a:r>
            <a:endParaRPr lang="en-US" sz="1400" spc="-55" dirty="0">
              <a:solidFill>
                <a:srgbClr val="202020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560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56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One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kernel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rebuchet MS"/>
                <a:cs typeface="Trebuchet MS"/>
              </a:rPr>
              <a:t>function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202020"/>
                </a:solidFill>
                <a:latin typeface="Trebuchet MS"/>
                <a:cs typeface="Trebuchet MS"/>
              </a:rPr>
              <a:t>used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202020"/>
                </a:solidFill>
                <a:latin typeface="Trebuchet MS"/>
                <a:cs typeface="Trebuchet MS"/>
              </a:rPr>
              <a:t>SVM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Trebuchet MS"/>
                <a:cs typeface="Trebuchet MS"/>
              </a:rPr>
              <a:t>based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02020"/>
                </a:solidFill>
                <a:latin typeface="Trebuchet MS"/>
                <a:cs typeface="Trebuchet MS"/>
              </a:rPr>
              <a:t>classification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02020"/>
                </a:solidFill>
                <a:latin typeface="Trebuchet MS"/>
                <a:cs typeface="Trebuchet MS"/>
              </a:rPr>
              <a:t>gaussian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rebuchet MS"/>
                <a:cs typeface="Trebuchet MS"/>
              </a:rPr>
              <a:t>kernel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rebuchet MS"/>
                <a:cs typeface="Trebuchet MS"/>
              </a:rPr>
              <a:t>given</a:t>
            </a:r>
            <a:r>
              <a:rPr sz="1400" spc="-6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rebuchet MS"/>
                <a:cs typeface="Trebuchet MS"/>
              </a:rPr>
              <a:t>by</a:t>
            </a:r>
            <a:r>
              <a:rPr sz="1400" spc="-5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02020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2447" y="766947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7" y="51617"/>
                </a:moveTo>
                <a:lnTo>
                  <a:pt x="0" y="0"/>
                </a:lnTo>
                <a:lnTo>
                  <a:pt x="103235" y="0"/>
                </a:lnTo>
                <a:lnTo>
                  <a:pt x="51617" y="51617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611" y="4410936"/>
            <a:ext cx="6178452" cy="3370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86" y="5118100"/>
            <a:ext cx="6195527" cy="46116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CE3A8C-B43E-497A-BCC9-978C78AD0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0" y="3225469"/>
            <a:ext cx="1647619" cy="552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1625A-8B3D-4D91-9B73-1815F7A7F1CD}"/>
              </a:ext>
            </a:extLst>
          </p:cNvPr>
          <p:cNvSpPr txBox="1"/>
          <p:nvPr/>
        </p:nvSpPr>
        <p:spPr>
          <a:xfrm>
            <a:off x="2200729" y="6990834"/>
            <a:ext cx="7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959" y="615728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52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535396" y="299546"/>
            <a:ext cx="3815292" cy="5510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Calling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SDPT3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4.0: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403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variables,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201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equality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constraints</a:t>
            </a:r>
            <a:endParaRPr sz="875" dirty="0">
              <a:latin typeface="Consolas"/>
              <a:cs typeface="Consolas"/>
            </a:endParaRPr>
          </a:p>
          <a:p>
            <a:pPr marL="195699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For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improved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efficiency,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SDPT3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is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solving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the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dual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problem.</a:t>
            </a:r>
            <a:endParaRPr sz="875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875" dirty="0">
              <a:latin typeface="Consolas"/>
              <a:cs typeface="Consolas"/>
            </a:endParaRPr>
          </a:p>
          <a:p>
            <a:pPr marL="73464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num.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constraints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201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023" y="788632"/>
            <a:ext cx="1125449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929107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dim. of socp	var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155" y="895194"/>
            <a:ext cx="1125449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dim.</a:t>
            </a:r>
            <a:r>
              <a:rPr sz="875" spc="-3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2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linear</a:t>
            </a:r>
            <a:r>
              <a:rPr sz="875" spc="-2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var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679" y="788633"/>
            <a:ext cx="1919993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562403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 202,	num.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socp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blk</a:t>
            </a:r>
            <a:r>
              <a:rPr sz="875" spc="45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5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</a:t>
            </a:r>
            <a:endParaRPr sz="875" dirty="0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6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200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923" y="1038316"/>
            <a:ext cx="4119651" cy="5510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73464">
              <a:spcBef>
                <a:spcPts val="97"/>
              </a:spcBef>
              <a:tabLst>
                <a:tab pos="990225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dim. of free	var</a:t>
            </a:r>
            <a:r>
              <a:rPr sz="875" spc="45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6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***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convert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ublk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to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lblk</a:t>
            </a:r>
            <a:endParaRPr sz="875" dirty="0">
              <a:latin typeface="Consolas"/>
              <a:cs typeface="Consolas"/>
            </a:endParaRPr>
          </a:p>
          <a:p>
            <a:pPr marL="195082" marR="4939" indent="-183352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*******************************************************************  SDPT3: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Infeasible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path-following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algorithms</a:t>
            </a:r>
            <a:endParaRPr sz="875" dirty="0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*******************************************************************</a:t>
            </a:r>
            <a:endParaRPr sz="875" dirty="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8962"/>
              </p:ext>
            </p:extLst>
          </p:nvPr>
        </p:nvGraphicFramePr>
        <p:xfrm>
          <a:off x="424929" y="1658598"/>
          <a:ext cx="6495356" cy="536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marL="31115" algn="ctr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version</a:t>
                      </a:r>
                      <a:r>
                        <a:rPr sz="900" spc="459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predcorr</a:t>
                      </a:r>
                      <a:r>
                        <a:rPr sz="900" spc="4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gam</a:t>
                      </a:r>
                      <a:r>
                        <a:rPr sz="900" spc="4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expon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L="93980" algn="ctr">
                        <a:lnSpc>
                          <a:spcPct val="100000"/>
                        </a:lnSpc>
                        <a:tabLst>
                          <a:tab pos="596900" algn="l"/>
                          <a:tab pos="1036955" algn="l"/>
                          <a:tab pos="1539875" algn="l"/>
                        </a:tabLst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NT	1	0.000	1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900" spc="-2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pstep</a:t>
                      </a:r>
                      <a:r>
                        <a:rPr sz="900" spc="-2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dstep</a:t>
                      </a:r>
                      <a:r>
                        <a:rPr sz="900" spc="-2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pinfeas</a:t>
                      </a:r>
                      <a:r>
                        <a:rPr sz="900" spc="-2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dinfeas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scale_data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tabLst>
                          <a:tab pos="628650" algn="l"/>
                        </a:tabLst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gap	prim-obj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dual-obj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cputime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93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0|0.000|0.000|2.7e+01|1.0e+02|8.0e+04|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0.000000e+00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0.000000e+00|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1|0.378|0.377|1.7e+01|6.2e+01|5.9e+04|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2.212630e+02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1.395601e+02|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2|0.421|0.421|9.8e+00|3.6e+01|4.0e+04|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7.733800e+02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-2.199295e+02|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3|0.448|0.196|5.4e+00|2.9e+01|3.2e+04|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1.464366e+03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-4.982143e+02|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4|1.000|0.362|3.3e-06|1.9e+01|9.0e+03|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1.270141e+03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-1.960734e+03|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5|1.000|0.955|7.1e-07|8.5e-01|1.3e+03|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6.432137e+02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-4.629835e+02|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6|0.657|0.284|3.1e-07|6.1e-01|6.5e+02|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1.906780e+02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-4.043552e+02|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7|1.000|0.223|1.4e-06|4.7e-01|6.4e+02|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3.264003e+02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-2.633669e+02|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8|0.832|0.489|3.7e-07|2.4e-01|2.5e+02|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9.770523e+01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-1.425496e+02|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9|1.000|0.303|8.2e-08|1.7e-01|1.7e+02|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7.301423e+01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-8.890805e+01|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10|1.000|0.414|3.0e-08|9.8e-02|8.9e+01|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4.441348e+01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-4.289564e+01|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64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11|1.000|0.424|9.6e-09|5.7e-02|4.7e+01|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3.112906e+01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-1.539847e+01|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12|1.000|0.561|3.2e-09|2.5e-02|1.8e+01|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2.298460e+01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4.659917e+00|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13|1.000|0.292|2.6e-10|1.8e-02|1.2e+01|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2.045854e+01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8.753562e+00|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14|1.000|0.413|3.3e-10|1.0e-02|6.9e+00|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1.973400e+01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1.287735e+01|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15|1.000|0.358|3.8e-11|6.6e-03|4.4e+00|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1.933706e+01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1.499529e+01|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16|1.000|0.400|5.1e-11|4.0e-03|2.7e+00|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1.917220e+01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1.653416e+01|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17|1.000|0.343|7.8e-11|2.6e-03|1.7e+00|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1.907059e+01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1.733955e+01|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18|0.947|0.572|8.7e-11|1.1e-03|7.4e-01|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1.898505e+01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1.824426e+01|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19|0.690|0.525|8.6e-11|5.3e-04|3.5e-01|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1.895705e+01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1.860463e+01|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20|0.891|0.181|5.4e-10|4.4e-04|2.9e-01|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1.894596e+01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1.866120e+01|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21|0.797|0.395|1.4e-10|2.6e-04|1.8e-01|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1.893971e+01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1.876173e+01|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22|1.000|0.364|2.2e-09|1.7e-04|1.1e-01|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1.893156e+01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1.881861e+01|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23|0.818|0.739|2.4e-10|4.4e-05|3.0e-02|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1.892482e+01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1.889497e+01|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24|0.510|0.206|1.2e-10|4.3e-05|2.4e-02|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1.892376e+01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1.890016e+01|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25|0.664|0.856|3.8e-11|2.1e-05|6.0e-03|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1.892285e+01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1.891686e+01|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26|0.831|0.787|7.6e-12|5.4e-06|1.7e-03|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1.892073e+01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1.891908e+01|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27|0.948|0.958|4.6e-12|1.5e-06|2.4e-04|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1.891985e+01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1.891961e+01|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28|0.964|0.980|6.3e-11|2.1e-07|1.6e-05|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1.891973e+01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1.891971e+01|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2733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29|0.902|0.975|2.7e-12|1.4e-08|1.8e-06|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30|0.963|0.971|8.3e-12|1.6e-09|1.9e-07|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31|1.000|0.985|6.9e-11|1.7e-10|4.9e-09|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32|1.000|0.942|3.6e-10|5.1e-12|3.2e-10|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33|0.953|0.859|4.3e-11|2.0e-12|6.6e-11|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34|1.000|0.988|2.6e-11|9.1e-14|1.6e-12|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2238">
                <a:tc gridSpan="2">
                  <a:txBody>
                    <a:bodyPr/>
                    <a:lstStyle/>
                    <a:p>
                      <a:pPr marL="3175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35|1.000|0.968|3.7e-11|3.1e-14|1.0e-12|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</a:t>
                      </a:r>
                      <a:endParaRPr sz="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1.891972e+01|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0:0:02|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76158" y="7593830"/>
            <a:ext cx="4094956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955" y="0"/>
                </a:lnTo>
              </a:path>
            </a:pathLst>
          </a:custGeom>
          <a:ln w="9152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24929" y="7099880"/>
            <a:ext cx="3570817" cy="95814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73464" marR="4939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linsysolve: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Schur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complement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matrix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not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positive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definite </a:t>
            </a:r>
            <a:r>
              <a:rPr sz="875" spc="-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linsysolve: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solution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contains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NaN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or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inf.</a:t>
            </a:r>
            <a:endParaRPr sz="875" dirty="0">
              <a:latin typeface="Consolas"/>
              <a:cs typeface="Consolas"/>
            </a:endParaRPr>
          </a:p>
          <a:p>
            <a:pPr marL="73464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stop: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difficulty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computing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predictor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directions</a:t>
            </a:r>
            <a:endParaRPr sz="875" dirty="0">
              <a:latin typeface="Consolas"/>
              <a:cs typeface="Consolas"/>
            </a:endParaRPr>
          </a:p>
          <a:p>
            <a:pPr>
              <a:spcBef>
                <a:spcPts val="24"/>
              </a:spcBef>
            </a:pPr>
            <a:endParaRPr sz="875" dirty="0">
              <a:latin typeface="Consolas"/>
              <a:cs typeface="Consolas"/>
            </a:endParaRPr>
          </a:p>
          <a:p>
            <a:pPr marL="12347">
              <a:tabLst>
                <a:tab pos="1418046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number of iterations	=</a:t>
            </a:r>
            <a:r>
              <a:rPr sz="875" spc="-6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36</a:t>
            </a:r>
            <a:endParaRPr sz="875" dirty="0">
              <a:latin typeface="Consolas"/>
              <a:cs typeface="Consolas"/>
            </a:endParaRPr>
          </a:p>
          <a:p>
            <a:pPr marL="12347" marR="1105668">
              <a:tabLst>
                <a:tab pos="440168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primal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objective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value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4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1.89197212e+01 </a:t>
            </a:r>
            <a:r>
              <a:rPr sz="875" spc="-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dual	objective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value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3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1.89197212e+01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552" y="8044716"/>
            <a:ext cx="1186568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gap := trace(XZ) </a:t>
            </a:r>
            <a:r>
              <a:rPr sz="875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relative</a:t>
            </a:r>
            <a:r>
              <a:rPr sz="875" spc="49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gap </a:t>
            </a:r>
            <a:r>
              <a:rPr sz="875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actual</a:t>
            </a:r>
            <a:r>
              <a:rPr sz="875" spc="-4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relative</a:t>
            </a:r>
            <a:r>
              <a:rPr sz="875" spc="-4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gap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2523" y="8044716"/>
            <a:ext cx="697618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1.62e-12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4.18e-14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8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-1.14e-11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553" y="8444769"/>
            <a:ext cx="2165085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>
              <a:spcBef>
                <a:spcPts val="97"/>
              </a:spcBef>
              <a:tabLst>
                <a:tab pos="867990" algn="l"/>
                <a:tab pos="1418046" algn="l"/>
                <a:tab pos="1906984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rel.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primal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infeas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(scaled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problem) </a:t>
            </a:r>
            <a:r>
              <a:rPr sz="875" spc="-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rel. dual	"	"	"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9304" y="8444769"/>
            <a:ext cx="636499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2.61e-11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9.06e-14</a:t>
            </a:r>
            <a:endParaRPr sz="875">
              <a:latin typeface="Consolas"/>
              <a:cs typeface="Consola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A852AB-D5B5-4745-B56F-B7B12F7530BE}"/>
              </a:ext>
            </a:extLst>
          </p:cNvPr>
          <p:cNvGrpSpPr/>
          <p:nvPr/>
        </p:nvGrpSpPr>
        <p:grpSpPr>
          <a:xfrm>
            <a:off x="301934" y="8780772"/>
            <a:ext cx="4107302" cy="1748623"/>
            <a:chOff x="493841" y="9255064"/>
            <a:chExt cx="4107302" cy="1748623"/>
          </a:xfrm>
        </p:grpSpPr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900DF2A1-9471-43FC-BF92-729BFFB317FB}"/>
                </a:ext>
              </a:extLst>
            </p:cNvPr>
            <p:cNvSpPr txBox="1"/>
            <p:nvPr/>
          </p:nvSpPr>
          <p:spPr>
            <a:xfrm>
              <a:off x="595952" y="9255064"/>
              <a:ext cx="3754173" cy="1091494"/>
            </a:xfrm>
            <a:prstGeom prst="rect">
              <a:avLst/>
            </a:prstGeom>
          </p:spPr>
          <p:txBody>
            <a:bodyPr vert="horz" wrap="square" lIns="0" tIns="12347" rIns="0" bIns="0" rtlCol="0">
              <a:spAutoFit/>
            </a:bodyPr>
            <a:lstStyle/>
            <a:p>
              <a:pPr marL="12347" marR="799464" algn="just">
                <a:spcBef>
                  <a:spcPts val="97"/>
                </a:spcBef>
              </a:pP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rel.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primal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infeas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(unscaled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problem)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=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0.00e+00 </a:t>
              </a:r>
              <a:r>
                <a:rPr sz="875" spc="-471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rel.</a:t>
              </a:r>
              <a:r>
                <a:rPr sz="875" spc="-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dual</a:t>
              </a:r>
              <a:r>
                <a:rPr sz="875" spc="467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"</a:t>
              </a:r>
              <a:r>
                <a:rPr sz="875" spc="457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"</a:t>
              </a:r>
              <a:r>
                <a:rPr sz="875" spc="457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"</a:t>
              </a:r>
              <a:r>
                <a:rPr sz="875" spc="462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=</a:t>
              </a:r>
              <a:r>
                <a:rPr sz="875" spc="-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0.00e+00</a:t>
              </a:r>
              <a:endParaRPr sz="875" dirty="0">
                <a:latin typeface="Consolas"/>
                <a:cs typeface="Consolas"/>
              </a:endParaRPr>
            </a:p>
            <a:p>
              <a:pPr marL="12347" marR="493878" algn="just"/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norm(X),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norm(y),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norm(Z)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=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2.8e+01,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2.0e+01,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2.8e+01 </a:t>
              </a:r>
              <a:r>
                <a:rPr sz="875" spc="-471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norm(A),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norm(b),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norm(C)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=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2.9e+01,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1.5e+01,</a:t>
              </a:r>
              <a:r>
                <a:rPr sz="875" spc="-1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2.0e+00 </a:t>
              </a:r>
              <a:r>
                <a:rPr sz="875" spc="-471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Total</a:t>
              </a:r>
              <a:r>
                <a:rPr sz="875" spc="-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CPU</a:t>
              </a:r>
              <a:r>
                <a:rPr sz="875" spc="-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time (secs)</a:t>
              </a:r>
              <a:r>
                <a:rPr sz="875" spc="471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=</a:t>
              </a:r>
              <a:r>
                <a:rPr sz="875" spc="-5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1.82</a:t>
              </a:r>
              <a:endParaRPr sz="875" dirty="0">
                <a:latin typeface="Consolas"/>
                <a:cs typeface="Consolas"/>
              </a:endParaRPr>
            </a:p>
            <a:p>
              <a:pPr marL="12347" marR="1960694">
                <a:tabLst>
                  <a:tab pos="1418046" algn="l"/>
                </a:tabLst>
              </a:pP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CPU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time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per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iteration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=</a:t>
              </a:r>
              <a:r>
                <a:rPr sz="875" spc="-1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0.05 </a:t>
              </a:r>
              <a:r>
                <a:rPr sz="875" spc="-467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termination code	=</a:t>
              </a:r>
              <a:r>
                <a:rPr sz="875" spc="433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0</a:t>
              </a:r>
              <a:endParaRPr sz="875" dirty="0">
                <a:latin typeface="Consolas"/>
                <a:cs typeface="Consolas"/>
              </a:endParaRPr>
            </a:p>
            <a:p>
              <a:pPr marL="12347"/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DIMACS:</a:t>
              </a:r>
              <a:r>
                <a:rPr sz="875" spc="-10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2.0e-10</a:t>
              </a:r>
              <a:r>
                <a:rPr sz="875" spc="462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0.0e+00</a:t>
              </a:r>
              <a:r>
                <a:rPr sz="875" spc="467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9.1e-14</a:t>
              </a:r>
              <a:r>
                <a:rPr sz="875" spc="462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0.0e+00</a:t>
              </a:r>
              <a:r>
                <a:rPr sz="875" spc="462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-1.1e-11</a:t>
              </a:r>
              <a:r>
                <a:rPr sz="875" spc="467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4.2e-14</a:t>
              </a:r>
              <a:endParaRPr sz="875" dirty="0">
                <a:latin typeface="Consolas"/>
                <a:cs typeface="Consolas"/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78E63758-C9DD-44F4-9F03-7D2EC372FC97}"/>
                </a:ext>
              </a:extLst>
            </p:cNvPr>
            <p:cNvSpPr/>
            <p:nvPr/>
          </p:nvSpPr>
          <p:spPr>
            <a:xfrm>
              <a:off x="506187" y="10415763"/>
              <a:ext cx="4094956" cy="0"/>
            </a:xfrm>
            <a:custGeom>
              <a:avLst/>
              <a:gdLst/>
              <a:ahLst/>
              <a:cxnLst/>
              <a:rect l="l" t="t" r="r" b="b"/>
              <a:pathLst>
                <a:path w="4211955">
                  <a:moveTo>
                    <a:pt x="0" y="0"/>
                  </a:moveTo>
                  <a:lnTo>
                    <a:pt x="4211955" y="0"/>
                  </a:lnTo>
                </a:path>
              </a:pathLst>
            </a:custGeom>
            <a:ln w="9152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C982A656-1B9D-4A8F-A4AB-5E1EFFF06126}"/>
                </a:ext>
              </a:extLst>
            </p:cNvPr>
            <p:cNvSpPr/>
            <p:nvPr/>
          </p:nvSpPr>
          <p:spPr>
            <a:xfrm>
              <a:off x="506187" y="10682464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9152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75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9F4AA6F6-4C28-425B-B85B-E7C9305146CB}"/>
                </a:ext>
              </a:extLst>
            </p:cNvPr>
            <p:cNvSpPr txBox="1"/>
            <p:nvPr/>
          </p:nvSpPr>
          <p:spPr>
            <a:xfrm>
              <a:off x="493841" y="10721915"/>
              <a:ext cx="2225587" cy="281772"/>
            </a:xfrm>
            <a:prstGeom prst="rect">
              <a:avLst/>
            </a:prstGeom>
          </p:spPr>
          <p:txBody>
            <a:bodyPr vert="horz" wrap="square" lIns="0" tIns="12347" rIns="0" bIns="0" rtlCol="0">
              <a:spAutoFit/>
            </a:bodyPr>
            <a:lstStyle/>
            <a:p>
              <a:pPr marL="12347">
                <a:spcBef>
                  <a:spcPts val="97"/>
                </a:spcBef>
              </a:pP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Status:</a:t>
              </a:r>
              <a:r>
                <a:rPr sz="875" spc="-63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Solved</a:t>
              </a:r>
              <a:endParaRPr sz="875" dirty="0">
                <a:latin typeface="Consolas"/>
                <a:cs typeface="Consolas"/>
              </a:endParaRPr>
            </a:p>
            <a:p>
              <a:pPr marL="12347"/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Optimal</a:t>
              </a:r>
              <a:r>
                <a:rPr sz="875" spc="-34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value</a:t>
              </a:r>
              <a:r>
                <a:rPr sz="875" spc="-2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(cvx_optval):</a:t>
              </a:r>
              <a:r>
                <a:rPr sz="875" spc="-29" dirty="0">
                  <a:solidFill>
                    <a:srgbClr val="3F3F3F"/>
                  </a:solidFill>
                  <a:latin typeface="Consolas"/>
                  <a:cs typeface="Consolas"/>
                </a:rPr>
                <a:t> </a:t>
              </a:r>
              <a:r>
                <a:rPr sz="875" dirty="0">
                  <a:solidFill>
                    <a:srgbClr val="3F3F3F"/>
                  </a:solidFill>
                  <a:latin typeface="Consolas"/>
                  <a:cs typeface="Consolas"/>
                </a:rPr>
                <a:t>-19.4197</a:t>
              </a:r>
              <a:endParaRPr sz="875" dirty="0">
                <a:latin typeface="Consolas"/>
                <a:cs typeface="Consola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7799" y="754300"/>
            <a:ext cx="3667125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52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425450" y="393700"/>
            <a:ext cx="3815292" cy="69144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Calling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SDPT3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4.0: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33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variables,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16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equality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constraints</a:t>
            </a:r>
            <a:endParaRPr sz="875" dirty="0">
              <a:latin typeface="Consolas"/>
              <a:cs typeface="Consolas"/>
            </a:endParaRPr>
          </a:p>
          <a:p>
            <a:pPr marL="195699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For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improved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efficiency,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SDPT3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is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solving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the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dual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problem.</a:t>
            </a:r>
            <a:endParaRPr sz="875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875" dirty="0">
              <a:latin typeface="Consolas"/>
              <a:cs typeface="Consolas"/>
            </a:endParaRPr>
          </a:p>
          <a:p>
            <a:pPr>
              <a:spcBef>
                <a:spcPts val="49"/>
              </a:spcBef>
            </a:pPr>
            <a:endParaRPr sz="875" dirty="0">
              <a:latin typeface="Consolas"/>
              <a:cs typeface="Consolas"/>
            </a:endParaRPr>
          </a:p>
          <a:p>
            <a:pPr marL="73464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num.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constraints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16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571" y="1060450"/>
            <a:ext cx="1125449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929107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dim. of socp	var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571" y="1193799"/>
            <a:ext cx="1125449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dim.</a:t>
            </a:r>
            <a:r>
              <a:rPr sz="875" spc="-3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2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linear</a:t>
            </a:r>
            <a:r>
              <a:rPr sz="875" spc="-2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var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228" y="1060450"/>
            <a:ext cx="1858874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501286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 17,	num.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socp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blk</a:t>
            </a:r>
            <a:r>
              <a:rPr sz="875" spc="45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5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6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15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452" y="1327151"/>
            <a:ext cx="4119651" cy="5510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73464">
              <a:spcBef>
                <a:spcPts val="97"/>
              </a:spcBef>
              <a:tabLst>
                <a:tab pos="990225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dim. of free	var</a:t>
            </a:r>
            <a:r>
              <a:rPr sz="875" spc="45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6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***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convert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ublk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to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lblk</a:t>
            </a:r>
            <a:endParaRPr sz="875">
              <a:latin typeface="Consolas"/>
              <a:cs typeface="Consolas"/>
            </a:endParaRPr>
          </a:p>
          <a:p>
            <a:pPr marL="195699" marR="4939" indent="-183352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*******************************************************************  SDPT3: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Infeasible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path-following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algorithms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*******************************************************************</a:t>
            </a:r>
            <a:endParaRPr sz="875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55717"/>
              </p:ext>
            </p:extLst>
          </p:nvPr>
        </p:nvGraphicFramePr>
        <p:xfrm>
          <a:off x="406930" y="1901491"/>
          <a:ext cx="6557015" cy="211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marL="31115" algn="ctr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version</a:t>
                      </a:r>
                      <a:r>
                        <a:rPr sz="900" spc="459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predcorr</a:t>
                      </a:r>
                      <a:r>
                        <a:rPr sz="900" spc="4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gam</a:t>
                      </a:r>
                      <a:r>
                        <a:rPr sz="900" spc="4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expon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L="93980" algn="ctr">
                        <a:lnSpc>
                          <a:spcPct val="100000"/>
                        </a:lnSpc>
                        <a:tabLst>
                          <a:tab pos="596900" algn="l"/>
                          <a:tab pos="1036955" algn="l"/>
                          <a:tab pos="1539875" algn="l"/>
                        </a:tabLst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NT	1	0.000	1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900" spc="-2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pstep</a:t>
                      </a:r>
                      <a:r>
                        <a:rPr sz="900" spc="-2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dstep</a:t>
                      </a:r>
                      <a:r>
                        <a:rPr sz="900" spc="-2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pinfeas</a:t>
                      </a:r>
                      <a:r>
                        <a:rPr sz="900" spc="-2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dinfeas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scale_data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tabLst>
                          <a:tab pos="628650" algn="l"/>
                        </a:tabLst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gap	prim-obj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dual-obj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cputime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93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0|0.000|0.000|8.5e+00|2.0e+01|1.5e+03|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0.000000e+00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0.000000e+00|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69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1|0.497|0.494|4.3e+00|1.0e+01|9.5e+02|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2.787607e+01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7.288514e+00|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2|0.594|0.591|1.7e+00|4.1e+00|5.0e+02|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7.190794e+01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-2.572591e+01|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3|1.000|0.636|3.2e-07|1.5e+00|1.7e+02|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7.635832e+01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-3.442815e+01|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4|0.958|0.316|8.0e-07|1.0e+00|8.1e+01|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3.073061e+01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-3.230420e+01|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5|1.000|0.461|2.2e-07|5.5e-01|4.6e+01|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2.666061e+01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-1.149967e+01|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6|0.896|0.578|5.5e-08|2.3e-01|1.6e+01|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1.176501e+01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-2.116263e+00|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7|1.000|0.279|1.4e-08|1.7e-01|9.6e+00|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8.881822e+00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1.042831e-01|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8|1.000|0.563|6.3e-09|7.3e-02|3.2e+00|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5.721385e+00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2.717632e+00|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94615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9|1.000|0.530|1.1e-09|3.4e-02|1.2e+00|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4.806933e+00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3.697836e+00|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10|0.962|0.930|2.0e-10|2.4e-03|7.6e-02|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4.512418e+00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4.438519e+00|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 gridSpan="2">
                  <a:txBody>
                    <a:bodyPr/>
                    <a:lstStyle/>
                    <a:p>
                      <a:pPr marL="3175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11|0.916|0.572|1.2e-11|1.0e-03|2.0e-02|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4.477095e+00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4.457808e+00|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2C7283D2-8331-48DC-A64E-7DB45FE4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45928"/>
              </p:ext>
            </p:extLst>
          </p:nvPr>
        </p:nvGraphicFramePr>
        <p:xfrm>
          <a:off x="406930" y="4020062"/>
          <a:ext cx="6647921" cy="117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20">
                <a:tc>
                  <a:txBody>
                    <a:bodyPr/>
                    <a:lstStyle/>
                    <a:p>
                      <a:pPr marL="31750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12|0.868|0.859|7.0e-12|1.5e-04|2.9e-03|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4.470583e+00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4.467828e+00|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13|0.988|0.570|5.3e-13|6.9e-05|5.6e-04|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4.468927e+00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4.468433e+00|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3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14|0.899|0.978|1.7e-13|6.0e-06|2.0e-05|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4.468849e+00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4.468830e+00|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33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15|0.984|0.987|1.0e-13|2.1e-07|5.5e-07|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4.468841e+00</a:t>
                      </a:r>
                      <a:endParaRPr sz="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16|0.981|0.987|1.5e-13|5.7e-09|1.6e-08|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33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17|0.983|0.986|1.6e-12|1.7e-10|5.8e-10|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18|1.000|0.986|5.9e-12|6.3e-12|1.4e-11|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33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19|0.997|0.986|5.6e-11|1.5e-13|2.1e-13|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620">
                <a:tc>
                  <a:txBody>
                    <a:bodyPr/>
                    <a:lstStyle/>
                    <a:p>
                      <a:pPr marL="3175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20|0.878|0.629|1.8e-10|7.8e-15|5.8e-14|</a:t>
                      </a:r>
                      <a:r>
                        <a:rPr sz="900" spc="-65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4.468840e+00|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0:0:01|</a:t>
                      </a:r>
                      <a:r>
                        <a:rPr sz="900" spc="-4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dirty="0">
                          <a:solidFill>
                            <a:srgbClr val="3F3F3F"/>
                          </a:solidFill>
                          <a:latin typeface="Consolas"/>
                          <a:cs typeface="Consolas"/>
                        </a:rPr>
                        <a:t>chol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3">
            <a:extLst>
              <a:ext uri="{FF2B5EF4-FFF2-40B4-BE49-F238E27FC236}">
                <a16:creationId xmlns:a16="http://schemas.microsoft.com/office/drawing/2014/main" id="{23ACAA9C-8DD0-4243-986F-3ABF6B9BC0D1}"/>
              </a:ext>
            </a:extLst>
          </p:cNvPr>
          <p:cNvSpPr/>
          <p:nvPr/>
        </p:nvSpPr>
        <p:spPr>
          <a:xfrm>
            <a:off x="437800" y="5822019"/>
            <a:ext cx="4072877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955" y="0"/>
                </a:lnTo>
              </a:path>
            </a:pathLst>
          </a:custGeom>
          <a:ln w="9152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579B8B0-B1CE-4EEB-81D4-6913CCD46A9D}"/>
              </a:ext>
            </a:extLst>
          </p:cNvPr>
          <p:cNvSpPr txBox="1"/>
          <p:nvPr/>
        </p:nvSpPr>
        <p:spPr>
          <a:xfrm>
            <a:off x="425452" y="5194719"/>
            <a:ext cx="6833868" cy="95503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33964" marR="2633602">
              <a:spcBef>
                <a:spcPts val="97"/>
              </a:spcBef>
              <a:tabLst>
                <a:tab pos="1906984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warning: symqmr failed: 0.3 </a:t>
            </a:r>
            <a:r>
              <a:rPr sz="875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switch to LU factor. lu 30	1</a:t>
            </a:r>
            <a:endParaRPr sz="875" dirty="0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21|1.000|0.986|8.3e-11|1.6e-15|3.3e-14|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4.468840e+00</a:t>
            </a:r>
            <a:r>
              <a:rPr sz="875" spc="43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4.468840e+00|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0:0:01|</a:t>
            </a:r>
            <a:endParaRPr sz="875" dirty="0">
              <a:latin typeface="Consolas"/>
              <a:cs typeface="Consolas"/>
            </a:endParaRPr>
          </a:p>
          <a:p>
            <a:pPr marL="134582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lack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of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progress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 err="1">
                <a:solidFill>
                  <a:srgbClr val="3F3F3F"/>
                </a:solidFill>
                <a:latin typeface="Consolas"/>
                <a:cs typeface="Consolas"/>
              </a:rPr>
              <a:t>infeas</a:t>
            </a:r>
            <a:endParaRPr sz="875" dirty="0">
              <a:latin typeface="Consolas"/>
              <a:cs typeface="Consolas"/>
            </a:endParaRPr>
          </a:p>
          <a:p>
            <a:pPr marL="73464">
              <a:tabLst>
                <a:tab pos="1479163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number of iterations	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21</a:t>
            </a:r>
            <a:endParaRPr lang="en-US" sz="875" dirty="0">
              <a:solidFill>
                <a:srgbClr val="3F3F3F"/>
              </a:solidFill>
              <a:latin typeface="Consolas"/>
              <a:cs typeface="Consolas"/>
            </a:endParaRPr>
          </a:p>
          <a:p>
            <a:pPr marL="73464">
              <a:tabLst>
                <a:tab pos="1479163" algn="l"/>
              </a:tabLst>
            </a:pPr>
            <a:endParaRPr sz="875" dirty="0">
              <a:latin typeface="Consolas"/>
              <a:cs typeface="Consolas"/>
            </a:endParaRPr>
          </a:p>
          <a:p>
            <a:pPr marL="73464" marR="2083546">
              <a:tabLst>
                <a:tab pos="501286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primal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objective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value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4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4.46884022e+00 </a:t>
            </a:r>
            <a:r>
              <a:rPr sz="875" spc="-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dual	objective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value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43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4.46884022e+00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D9C57652-5CBB-4915-945E-EF52BDA681D3}"/>
              </a:ext>
            </a:extLst>
          </p:cNvPr>
          <p:cNvSpPr txBox="1"/>
          <p:nvPr/>
        </p:nvSpPr>
        <p:spPr>
          <a:xfrm>
            <a:off x="486571" y="6261519"/>
            <a:ext cx="1180170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gap := trace(XZ) </a:t>
            </a:r>
            <a:r>
              <a:rPr sz="875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relative</a:t>
            </a:r>
            <a:r>
              <a:rPr sz="875" spc="49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gap </a:t>
            </a:r>
            <a:r>
              <a:rPr sz="875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actual</a:t>
            </a:r>
            <a:r>
              <a:rPr sz="875" spc="-4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relative</a:t>
            </a:r>
            <a:r>
              <a:rPr sz="875" spc="-4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gap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7CCD026B-66AB-468B-BECA-B3AE4A14244D}"/>
              </a:ext>
            </a:extLst>
          </p:cNvPr>
          <p:cNvSpPr txBox="1"/>
          <p:nvPr/>
        </p:nvSpPr>
        <p:spPr>
          <a:xfrm>
            <a:off x="1892542" y="6261519"/>
            <a:ext cx="633067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1.37e-11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1.37e-12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1.42e-12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85A4014-5A73-4576-910B-4387E960B3E1}"/>
              </a:ext>
            </a:extLst>
          </p:cNvPr>
          <p:cNvSpPr txBox="1"/>
          <p:nvPr/>
        </p:nvSpPr>
        <p:spPr>
          <a:xfrm>
            <a:off x="486572" y="6661568"/>
            <a:ext cx="2153411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rel.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primal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infeas</a:t>
            </a:r>
            <a:r>
              <a:rPr sz="875" spc="-2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(scaled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problem)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A1AF018-2A09-4069-ADA7-DDC2CF20A580}"/>
              </a:ext>
            </a:extLst>
          </p:cNvPr>
          <p:cNvSpPr txBox="1"/>
          <p:nvPr/>
        </p:nvSpPr>
        <p:spPr>
          <a:xfrm>
            <a:off x="486571" y="6794917"/>
            <a:ext cx="1484117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867990" algn="l"/>
                <a:tab pos="1418046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rel. dual	"	"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B592D2DE-4E88-4E5C-B205-A5FBBAAB5639}"/>
              </a:ext>
            </a:extLst>
          </p:cNvPr>
          <p:cNvSpPr txBox="1"/>
          <p:nvPr/>
        </p:nvSpPr>
        <p:spPr>
          <a:xfrm>
            <a:off x="2381471" y="6794917"/>
            <a:ext cx="85350" cy="14712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"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2B71F36F-7921-4ED7-AA13-2082E52BFA74}"/>
              </a:ext>
            </a:extLst>
          </p:cNvPr>
          <p:cNvSpPr txBox="1"/>
          <p:nvPr/>
        </p:nvSpPr>
        <p:spPr>
          <a:xfrm>
            <a:off x="2809323" y="6661569"/>
            <a:ext cx="633067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5.90e-12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9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6.26e-12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619783A7-DE02-4A98-BFD7-34524B760669}"/>
              </a:ext>
            </a:extLst>
          </p:cNvPr>
          <p:cNvSpPr txBox="1"/>
          <p:nvPr/>
        </p:nvSpPr>
        <p:spPr>
          <a:xfrm>
            <a:off x="486571" y="6928267"/>
            <a:ext cx="3673142" cy="109149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738347" algn="just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rel.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primal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infeas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(unscaled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problem)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0.00e+00 </a:t>
            </a:r>
            <a:r>
              <a:rPr sz="875" spc="-471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rel.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dual</a:t>
            </a:r>
            <a:r>
              <a:rPr sz="875" spc="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"</a:t>
            </a:r>
            <a:r>
              <a:rPr sz="875" spc="45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"</a:t>
            </a:r>
            <a:r>
              <a:rPr sz="875" spc="45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"</a:t>
            </a:r>
            <a:r>
              <a:rPr sz="875" spc="46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0.00e+00</a:t>
            </a:r>
            <a:endParaRPr sz="875" dirty="0">
              <a:latin typeface="Consolas"/>
              <a:cs typeface="Consolas"/>
            </a:endParaRPr>
          </a:p>
          <a:p>
            <a:pPr marL="12347" marR="432759" algn="just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norm(X),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norm(y),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norm(Z)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7.7e+00,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6.1e+00,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8.2e+00 </a:t>
            </a:r>
            <a:r>
              <a:rPr sz="875" spc="-471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norm(A),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norm(b),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norm(C)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8.9e+00,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5.0e+00,</a:t>
            </a:r>
            <a:r>
              <a:rPr sz="875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2.0e+00 </a:t>
            </a:r>
            <a:r>
              <a:rPr sz="875" spc="-471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Total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CPU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time (secs)</a:t>
            </a:r>
            <a:r>
              <a:rPr sz="875" spc="471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1.09</a:t>
            </a:r>
            <a:endParaRPr sz="875" dirty="0">
              <a:latin typeface="Consolas"/>
              <a:cs typeface="Consolas"/>
            </a:endParaRPr>
          </a:p>
          <a:p>
            <a:pPr marL="12347" marR="1899577">
              <a:tabLst>
                <a:tab pos="1418046" algn="l"/>
              </a:tabLst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CPU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time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per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iteration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875" spc="-1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0.05 </a:t>
            </a:r>
            <a:r>
              <a:rPr sz="875" spc="-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termination code	=</a:t>
            </a:r>
            <a:r>
              <a:rPr sz="875" spc="43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</a:t>
            </a:r>
            <a:endParaRPr sz="875" dirty="0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DIMACS:</a:t>
            </a:r>
            <a:r>
              <a:rPr sz="875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1.5e-11</a:t>
            </a:r>
            <a:r>
              <a:rPr sz="875" spc="46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0.0e+00</a:t>
            </a:r>
            <a:r>
              <a:rPr sz="875" spc="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6.3e-12</a:t>
            </a:r>
            <a:r>
              <a:rPr sz="875" spc="46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0.0e+00</a:t>
            </a:r>
            <a:r>
              <a:rPr sz="875" spc="462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1.4e-12</a:t>
            </a:r>
            <a:r>
              <a:rPr sz="875" spc="467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1.4e-12</a:t>
            </a:r>
            <a:endParaRPr sz="875" dirty="0">
              <a:latin typeface="Consolas"/>
              <a:cs typeface="Consolas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8D611028-AEB0-4FC1-84CF-22B2D87D931B}"/>
              </a:ext>
            </a:extLst>
          </p:cNvPr>
          <p:cNvSpPr/>
          <p:nvPr/>
        </p:nvSpPr>
        <p:spPr>
          <a:xfrm>
            <a:off x="437800" y="8088966"/>
            <a:ext cx="4072877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955" y="0"/>
                </a:lnTo>
              </a:path>
            </a:pathLst>
          </a:custGeom>
          <a:ln w="9152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070F0E3C-2A0B-40E7-8931-0E0908D078AC}"/>
              </a:ext>
            </a:extLst>
          </p:cNvPr>
          <p:cNvSpPr/>
          <p:nvPr/>
        </p:nvSpPr>
        <p:spPr>
          <a:xfrm>
            <a:off x="437800" y="8355666"/>
            <a:ext cx="3647353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ln w="9152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14E0B8E5-8314-4BC6-BEE9-1911EAE0F7B0}"/>
              </a:ext>
            </a:extLst>
          </p:cNvPr>
          <p:cNvSpPr txBox="1"/>
          <p:nvPr/>
        </p:nvSpPr>
        <p:spPr>
          <a:xfrm>
            <a:off x="425453" y="8395117"/>
            <a:ext cx="2213587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Status:</a:t>
            </a:r>
            <a:r>
              <a:rPr sz="875" spc="-63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Solved</a:t>
            </a:r>
            <a:endParaRPr sz="875">
              <a:latin typeface="Consolas"/>
              <a:cs typeface="Consolas"/>
            </a:endParaRPr>
          </a:p>
          <a:p>
            <a:pPr marL="12347"/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Optimal</a:t>
            </a:r>
            <a:r>
              <a:rPr sz="875" spc="-3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value</a:t>
            </a:r>
            <a:r>
              <a:rPr sz="875" spc="-2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(cvx_optval):</a:t>
            </a:r>
            <a:r>
              <a:rPr sz="875" spc="-29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875" dirty="0">
                <a:solidFill>
                  <a:srgbClr val="3F3F3F"/>
                </a:solidFill>
                <a:latin typeface="Consolas"/>
                <a:cs typeface="Consolas"/>
              </a:rPr>
              <a:t>-4.96884</a:t>
            </a:r>
            <a:endParaRPr sz="875">
              <a:latin typeface="Consolas"/>
              <a:cs typeface="Consolas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D3218C8B-CCA1-4834-87DA-65CF52E92CC8}"/>
              </a:ext>
            </a:extLst>
          </p:cNvPr>
          <p:cNvSpPr txBox="1">
            <a:spLocks/>
          </p:cNvSpPr>
          <p:nvPr/>
        </p:nvSpPr>
        <p:spPr>
          <a:xfrm>
            <a:off x="6667021" y="14121083"/>
            <a:ext cx="295349" cy="148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41">
              <a:lnSpc>
                <a:spcPts val="1278"/>
              </a:lnSpc>
            </a:pPr>
            <a:fld id="{81D60167-4931-47E6-BA6A-407CBD079E47}" type="slidenum">
              <a:rPr lang="en-IN" smtClean="0"/>
              <a:pPr marL="37041">
                <a:lnSpc>
                  <a:spcPts val="1278"/>
                </a:lnSpc>
              </a:pPr>
              <a:t>21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39829" y="380204"/>
            <a:ext cx="6623050" cy="7409815"/>
            <a:chOff x="539829" y="496318"/>
            <a:chExt cx="6623050" cy="7409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731" y="496318"/>
              <a:ext cx="6218569" cy="4429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829" y="4141953"/>
              <a:ext cx="6623050" cy="3764279"/>
            </a:xfrm>
            <a:custGeom>
              <a:avLst/>
              <a:gdLst/>
              <a:ahLst/>
              <a:cxnLst/>
              <a:rect l="l" t="t" r="r" b="b"/>
              <a:pathLst>
                <a:path w="6623050" h="3764279">
                  <a:moveTo>
                    <a:pt x="6622952" y="3764123"/>
                  </a:moveTo>
                  <a:lnTo>
                    <a:pt x="0" y="3764123"/>
                  </a:lnTo>
                  <a:lnTo>
                    <a:pt x="0" y="0"/>
                  </a:lnTo>
                  <a:lnTo>
                    <a:pt x="6622952" y="0"/>
                  </a:lnTo>
                  <a:lnTo>
                    <a:pt x="6622952" y="3764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065" y="4218188"/>
              <a:ext cx="6508598" cy="3516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6065" y="8378707"/>
            <a:ext cx="3839845" cy="1474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importing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necessary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libraries</a:t>
            </a:r>
          </a:p>
          <a:p>
            <a:pPr marL="12700" marR="29908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LabelBinarizer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 pd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sklearn.datasets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load_iris</a:t>
            </a:r>
            <a:endParaRPr sz="1050" dirty="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StandardScaler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train_test_split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 np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accuracy_score</a:t>
            </a:r>
            <a:endParaRPr sz="1050" dirty="0">
              <a:latin typeface="Consolas"/>
              <a:cs typeface="Consola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DAE5F5-71D8-425E-A307-2628C03AE171}"/>
              </a:ext>
            </a:extLst>
          </p:cNvPr>
          <p:cNvCxnSpPr/>
          <p:nvPr/>
        </p:nvCxnSpPr>
        <p:spPr>
          <a:xfrm>
            <a:off x="616065" y="8089900"/>
            <a:ext cx="65085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4306" y="612895"/>
            <a:ext cx="6412230" cy="374461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Consolas"/>
              <a:cs typeface="Consolas"/>
            </a:endParaRPr>
          </a:p>
          <a:p>
            <a:pPr marR="4479290" algn="r">
              <a:lnSpc>
                <a:spcPct val="100000"/>
              </a:lnSpc>
              <a:spcBef>
                <a:spcPts val="5"/>
              </a:spcBef>
              <a:tabLst>
                <a:tab pos="366395" algn="l"/>
                <a:tab pos="733425" algn="l"/>
                <a:tab pos="109982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	1	2	3</a:t>
            </a:r>
            <a:endParaRPr sz="1050" dirty="0">
              <a:latin typeface="Consolas"/>
              <a:cs typeface="Consolas"/>
            </a:endParaRPr>
          </a:p>
          <a:p>
            <a:pPr marR="4479290" algn="r">
              <a:lnSpc>
                <a:spcPct val="100000"/>
              </a:lnSpc>
              <a:spcBef>
                <a:spcPts val="15"/>
              </a:spcBef>
              <a:tabLst>
                <a:tab pos="219710" algn="l"/>
                <a:tab pos="586740" algn="l"/>
                <a:tab pos="953135" algn="l"/>
                <a:tab pos="132016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	5.1	3.5	1.4	0.2</a:t>
            </a:r>
            <a:endParaRPr sz="1050" dirty="0">
              <a:latin typeface="Consolas"/>
              <a:cs typeface="Consolas"/>
            </a:endParaRPr>
          </a:p>
          <a:p>
            <a:pPr marR="4479290" algn="r">
              <a:lnSpc>
                <a:spcPct val="100000"/>
              </a:lnSpc>
              <a:spcBef>
                <a:spcPts val="90"/>
              </a:spcBef>
              <a:tabLst>
                <a:tab pos="219710" algn="l"/>
                <a:tab pos="586740" algn="l"/>
                <a:tab pos="953135" algn="l"/>
                <a:tab pos="132016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	4.9	3.0	1.4	0.2</a:t>
            </a:r>
            <a:endParaRPr sz="1050" dirty="0">
              <a:latin typeface="Consolas"/>
              <a:cs typeface="Consolas"/>
            </a:endParaRPr>
          </a:p>
          <a:p>
            <a:pPr marR="4479290" algn="r">
              <a:lnSpc>
                <a:spcPct val="100000"/>
              </a:lnSpc>
              <a:spcBef>
                <a:spcPts val="15"/>
              </a:spcBef>
              <a:tabLst>
                <a:tab pos="219710" algn="l"/>
                <a:tab pos="586740" algn="l"/>
                <a:tab pos="953135" algn="l"/>
                <a:tab pos="132016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	4.7	3.2	1.3	0.2</a:t>
            </a:r>
            <a:endParaRPr sz="1050" dirty="0">
              <a:latin typeface="Consolas"/>
              <a:cs typeface="Consolas"/>
            </a:endParaRPr>
          </a:p>
          <a:p>
            <a:pPr marR="4479290" algn="r">
              <a:lnSpc>
                <a:spcPct val="100000"/>
              </a:lnSpc>
              <a:spcBef>
                <a:spcPts val="15"/>
              </a:spcBef>
              <a:tabLst>
                <a:tab pos="219710" algn="l"/>
                <a:tab pos="586740" algn="l"/>
                <a:tab pos="953135" algn="l"/>
                <a:tab pos="132016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	4.6	3.1	1.5	0.2</a:t>
            </a:r>
            <a:endParaRPr sz="1050" dirty="0">
              <a:latin typeface="Consolas"/>
              <a:cs typeface="Consolas"/>
            </a:endParaRPr>
          </a:p>
          <a:p>
            <a:pPr marR="4479290" algn="r">
              <a:lnSpc>
                <a:spcPct val="100000"/>
              </a:lnSpc>
              <a:spcBef>
                <a:spcPts val="90"/>
              </a:spcBef>
              <a:tabLst>
                <a:tab pos="219710" algn="l"/>
                <a:tab pos="586740" algn="l"/>
                <a:tab pos="953135" algn="l"/>
                <a:tab pos="132016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	5.0	3.6	1.4	0.2</a:t>
            </a:r>
            <a:endParaRPr sz="105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(150,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4)</a:t>
            </a:r>
            <a:endParaRPr sz="105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['sepal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length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(cm)',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'sepal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width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(cm)',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'petal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length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(cm)',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'petal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width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(cm)']</a:t>
            </a:r>
            <a:endParaRPr sz="1050" dirty="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86861"/>
              </p:ext>
            </p:extLst>
          </p:nvPr>
        </p:nvGraphicFramePr>
        <p:xfrm>
          <a:off x="968653" y="4748048"/>
          <a:ext cx="2241548" cy="338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4.7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4.6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6.7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6.3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5.9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5.1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4306" y="8522500"/>
            <a:ext cx="2666365" cy="1478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data0=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data.loc[data['Target']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0]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data1=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data.loc[data['Target']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1]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data2=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data.loc[data['Target']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2]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data00=data0.loc[0:10,:]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data11=data1.loc[50:60,:]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data22=data2.loc[100:110,:]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D=pd.DataFrame()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D.append([data00,data11,data22])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078C958-9D41-4655-A4EE-2A59D9661009}"/>
              </a:ext>
            </a:extLst>
          </p:cNvPr>
          <p:cNvSpPr txBox="1"/>
          <p:nvPr/>
        </p:nvSpPr>
        <p:spPr>
          <a:xfrm>
            <a:off x="585213" y="233767"/>
            <a:ext cx="31172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0" dirty="0">
                <a:solidFill>
                  <a:srgbClr val="202020"/>
                </a:solidFill>
                <a:latin typeface="Trebuchet MS"/>
                <a:cs typeface="Trebuchet MS"/>
              </a:rPr>
              <a:t>RKS</a:t>
            </a:r>
            <a:r>
              <a:rPr sz="1700" b="1" spc="-9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202020"/>
                </a:solidFill>
                <a:latin typeface="Trebuchet MS"/>
                <a:cs typeface="Trebuchet MS"/>
              </a:rPr>
              <a:t>Linear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202020"/>
                </a:solidFill>
                <a:latin typeface="Trebuchet MS"/>
                <a:cs typeface="Trebuchet MS"/>
              </a:rPr>
              <a:t>(3</a:t>
            </a:r>
            <a:r>
              <a:rPr sz="1700" b="1" spc="-9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55" dirty="0">
                <a:solidFill>
                  <a:srgbClr val="202020"/>
                </a:solidFill>
                <a:latin typeface="Trebuchet MS"/>
                <a:cs typeface="Trebuchet MS"/>
              </a:rPr>
              <a:t>Classes)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9100F-A799-40E3-B0C2-33B6F2515625}"/>
              </a:ext>
            </a:extLst>
          </p:cNvPr>
          <p:cNvSpPr txBox="1"/>
          <p:nvPr/>
        </p:nvSpPr>
        <p:spPr>
          <a:xfrm>
            <a:off x="585213" y="636695"/>
            <a:ext cx="3780970" cy="219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accent3">
                    <a:lumMod val="50000"/>
                  </a:schemeClr>
                </a:solidFill>
              </a:rPr>
              <a:t># LOAD THE DATA</a:t>
            </a:r>
          </a:p>
          <a:p>
            <a:r>
              <a:rPr lang="en-IN" sz="1050" dirty="0"/>
              <a:t>iris = </a:t>
            </a:r>
            <a:r>
              <a:rPr lang="en-IN" sz="1050" dirty="0" err="1"/>
              <a:t>load_iris</a:t>
            </a:r>
            <a:r>
              <a:rPr lang="en-IN" sz="1050" dirty="0"/>
              <a:t>()</a:t>
            </a:r>
          </a:p>
          <a:p>
            <a:r>
              <a:rPr lang="en-IN" sz="1050" dirty="0"/>
              <a:t>features = </a:t>
            </a:r>
            <a:r>
              <a:rPr lang="en-IN" sz="1050" dirty="0" err="1"/>
              <a:t>pd.DataFrame</a:t>
            </a:r>
            <a:r>
              <a:rPr lang="en-IN" sz="1050" dirty="0"/>
              <a:t>(</a:t>
            </a:r>
            <a:r>
              <a:rPr lang="en-IN" sz="1050" dirty="0" err="1"/>
              <a:t>iris.data</a:t>
            </a:r>
            <a:r>
              <a:rPr lang="en-IN" sz="1050" dirty="0"/>
              <a:t>)</a:t>
            </a:r>
          </a:p>
          <a:p>
            <a:r>
              <a:rPr lang="en-IN" sz="1050" dirty="0"/>
              <a:t>print(</a:t>
            </a:r>
            <a:r>
              <a:rPr lang="en-IN" sz="1050" dirty="0" err="1"/>
              <a:t>features.head</a:t>
            </a:r>
            <a:r>
              <a:rPr lang="en-IN" sz="1050" dirty="0"/>
              <a:t>())  </a:t>
            </a:r>
          </a:p>
          <a:p>
            <a:r>
              <a:rPr lang="en-IN" sz="1050" dirty="0"/>
              <a:t>print(</a:t>
            </a:r>
            <a:r>
              <a:rPr lang="en-IN" sz="1050" dirty="0" err="1"/>
              <a:t>features.shape</a:t>
            </a:r>
            <a:r>
              <a:rPr lang="en-IN" sz="1050" dirty="0"/>
              <a:t>)  </a:t>
            </a:r>
          </a:p>
          <a:p>
            <a:r>
              <a:rPr lang="en-IN" sz="1050" dirty="0"/>
              <a:t>print(</a:t>
            </a:r>
            <a:r>
              <a:rPr lang="en-IN" sz="1050" dirty="0" err="1"/>
              <a:t>iris.feature_names</a:t>
            </a:r>
            <a:r>
              <a:rPr lang="en-IN" sz="1050" dirty="0"/>
              <a:t>)  </a:t>
            </a:r>
          </a:p>
          <a:p>
            <a:r>
              <a:rPr lang="en-IN" sz="1050" dirty="0"/>
              <a:t>target=</a:t>
            </a:r>
            <a:r>
              <a:rPr lang="en-IN" sz="1050" dirty="0" err="1"/>
              <a:t>iris.target</a:t>
            </a:r>
            <a:r>
              <a:rPr lang="en-IN" sz="1050" dirty="0"/>
              <a:t>  </a:t>
            </a:r>
          </a:p>
          <a:p>
            <a:r>
              <a:rPr lang="en-IN" sz="1050" dirty="0"/>
              <a:t>tar=</a:t>
            </a:r>
            <a:r>
              <a:rPr lang="en-IN" sz="1050" dirty="0" err="1"/>
              <a:t>pd.DataFrame</a:t>
            </a:r>
            <a:r>
              <a:rPr lang="en-IN" sz="1050" dirty="0"/>
              <a:t>(target)</a:t>
            </a:r>
          </a:p>
          <a:p>
            <a:r>
              <a:rPr lang="en-IN" sz="1050" dirty="0"/>
              <a:t>data = </a:t>
            </a:r>
            <a:r>
              <a:rPr lang="en-IN" sz="1050" dirty="0" err="1"/>
              <a:t>pd.DataFrame</a:t>
            </a:r>
            <a:r>
              <a:rPr lang="en-IN" sz="1050" dirty="0"/>
              <a:t>(</a:t>
            </a:r>
            <a:r>
              <a:rPr lang="en-IN" sz="1050" dirty="0" err="1"/>
              <a:t>iris.data</a:t>
            </a:r>
            <a:r>
              <a:rPr lang="en-IN" sz="1050" dirty="0"/>
              <a:t>)  </a:t>
            </a:r>
          </a:p>
          <a:p>
            <a:r>
              <a:rPr lang="en-IN" sz="1050" dirty="0" err="1"/>
              <a:t>tar.columns</a:t>
            </a:r>
            <a:r>
              <a:rPr lang="en-IN" sz="1050" dirty="0"/>
              <a:t> =['Target’]  </a:t>
            </a:r>
          </a:p>
          <a:p>
            <a:r>
              <a:rPr lang="en-IN" sz="1050" dirty="0"/>
              <a:t>extracted = tar['Target']</a:t>
            </a:r>
          </a:p>
          <a:p>
            <a:r>
              <a:rPr lang="en-IN" sz="1050" dirty="0"/>
              <a:t>data = </a:t>
            </a:r>
            <a:r>
              <a:rPr lang="en-IN" sz="1050" dirty="0" err="1"/>
              <a:t>data.join</a:t>
            </a:r>
            <a:r>
              <a:rPr lang="en-IN" sz="1050" dirty="0"/>
              <a:t>(extracted) </a:t>
            </a:r>
          </a:p>
          <a:p>
            <a:r>
              <a:rPr lang="en-IN" sz="105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D5071-BD4D-4FEA-8D22-D2FCF763139C}"/>
              </a:ext>
            </a:extLst>
          </p:cNvPr>
          <p:cNvSpPr txBox="1"/>
          <p:nvPr/>
        </p:nvSpPr>
        <p:spPr>
          <a:xfrm>
            <a:off x="524861" y="8153168"/>
            <a:ext cx="3780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lang="en-IN" sz="1050" dirty="0">
                <a:solidFill>
                  <a:srgbClr val="202020"/>
                </a:solidFill>
                <a:latin typeface="Arial"/>
                <a:cs typeface="Arial"/>
              </a:rPr>
              <a:t>150</a:t>
            </a:r>
            <a:r>
              <a:rPr lang="en-IN" sz="105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Arial"/>
                <a:cs typeface="Arial"/>
              </a:rPr>
              <a:t>rows</a:t>
            </a:r>
            <a:r>
              <a:rPr lang="en-IN" sz="105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Arial"/>
                <a:cs typeface="Arial"/>
              </a:rPr>
              <a:t>×</a:t>
            </a:r>
            <a:r>
              <a:rPr lang="en-IN" sz="105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Arial"/>
                <a:cs typeface="Arial"/>
              </a:rPr>
              <a:t>5</a:t>
            </a:r>
            <a:r>
              <a:rPr lang="en-IN" sz="105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Arial"/>
                <a:cs typeface="Arial"/>
              </a:rPr>
              <a:t>columns</a:t>
            </a:r>
            <a:endParaRPr lang="en-IN"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4306" y="355599"/>
            <a:ext cx="6626859" cy="7475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D=D.reset_index(drop=True)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D['Target'].values</a:t>
            </a:r>
            <a:endParaRPr sz="1050" dirty="0">
              <a:latin typeface="Consolas"/>
              <a:cs typeface="Consolas"/>
            </a:endParaRPr>
          </a:p>
          <a:p>
            <a:pPr marL="12700" marR="30854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D.drop(['Target'],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axis='columns',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inplace=True)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x=D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StandardScaler()</a:t>
            </a:r>
            <a:endParaRPr sz="1050" dirty="0">
              <a:latin typeface="Consolas"/>
              <a:cs typeface="Consolas"/>
            </a:endParaRPr>
          </a:p>
          <a:p>
            <a:pPr marL="12700" marR="403860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X_scaledL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scaler.fit_transform(x)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X_scaleddf=pd.DataFrame(X_scaledL)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RANDOM</a:t>
            </a:r>
            <a:r>
              <a:rPr sz="1050" spc="-4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MATRIX</a:t>
            </a:r>
          </a:p>
          <a:p>
            <a:pPr marL="12700" marR="37458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rand_num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np.random.normal(0,1,[4,64])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print(rand_num.shape)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271843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rk_data=np.matmul(X_scaledL,rand_num)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rks_data=np.hstack((np.cos(rk_data),np.sin(rk_data)))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rks_data.shape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202020"/>
                </a:solidFill>
                <a:latin typeface="Consolas"/>
                <a:cs typeface="Consolas"/>
              </a:rPr>
              <a:t>(4,</a:t>
            </a:r>
            <a:r>
              <a:rPr sz="1600" b="1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202020"/>
                </a:solidFill>
                <a:latin typeface="Consolas"/>
                <a:cs typeface="Consolas"/>
              </a:rPr>
              <a:t>64)</a:t>
            </a:r>
            <a:endParaRPr sz="1600" b="1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600" b="1" dirty="0">
                <a:solidFill>
                  <a:srgbClr val="202020"/>
                </a:solidFill>
                <a:latin typeface="Consolas"/>
                <a:cs typeface="Consolas"/>
              </a:rPr>
              <a:t>(33,</a:t>
            </a:r>
            <a:r>
              <a:rPr sz="1600" b="1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202020"/>
                </a:solidFill>
                <a:latin typeface="Consolas"/>
                <a:cs typeface="Consolas"/>
              </a:rPr>
              <a:t>128)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#Split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into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training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and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test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set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ratio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70:30</a:t>
            </a:r>
            <a:r>
              <a:rPr sz="1050" spc="-1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respectively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X_train, X_test,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train_test_split(rks_data,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test_size=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0.30,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random_s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8528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df_ytrain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pd.DataFrame(y_train)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df_ytest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pd.DataFrame(y_test)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1226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Split:')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print(df_ytrain[0].value_counts())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418592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print('\nIn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Split:')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print(df_ytest[0].value_counts())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3745865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print('Train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shape:',X_train.shape)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print('Test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shape:',X_test.shape)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mlb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LabelBinarizer()</a:t>
            </a:r>
            <a:endParaRPr sz="1050" dirty="0">
              <a:latin typeface="Consolas"/>
              <a:cs typeface="Consolas"/>
            </a:endParaRPr>
          </a:p>
          <a:p>
            <a:pPr marL="12700" marR="3891915">
              <a:lnSpc>
                <a:spcPct val="113100"/>
              </a:lnSpc>
              <a:tabLst>
                <a:tab pos="67246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	=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mlb.fit_transform(y_train)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	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mlb.fit_transform(y_test)</a:t>
            </a:r>
            <a:endParaRPr sz="1050" dirty="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6903" y="7854641"/>
          <a:ext cx="1384300" cy="62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Training</a:t>
                      </a:r>
                      <a:r>
                        <a:rPr sz="1050" spc="-7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Split: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55953" y="8465141"/>
            <a:ext cx="15659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Name: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6903" y="8845701"/>
          <a:ext cx="1310640" cy="62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Testing</a:t>
                      </a:r>
                      <a:r>
                        <a:rPr sz="1050" spc="-7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Split: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55953" y="9444766"/>
            <a:ext cx="1932939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Name: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0,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shape: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(23,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128)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shape: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(10,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128)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359" y="787592"/>
            <a:ext cx="2163179" cy="1810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3365" y="384187"/>
            <a:ext cx="26663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5" dirty="0">
                <a:solidFill>
                  <a:srgbClr val="202020"/>
                </a:solidFill>
                <a:latin typeface="Trebuchet MS"/>
                <a:cs typeface="Trebuchet MS"/>
              </a:rPr>
              <a:t>REGULARISED</a:t>
            </a:r>
            <a:r>
              <a:rPr sz="1500" b="1" spc="-10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500" b="1" spc="35" dirty="0">
                <a:solidFill>
                  <a:srgbClr val="202020"/>
                </a:solidFill>
                <a:latin typeface="Trebuchet MS"/>
                <a:cs typeface="Trebuchet MS"/>
              </a:rPr>
              <a:t>LEAST</a:t>
            </a:r>
            <a:r>
              <a:rPr sz="1500" b="1" spc="-10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500" b="1" spc="25" dirty="0">
                <a:solidFill>
                  <a:srgbClr val="202020"/>
                </a:solidFill>
                <a:latin typeface="Trebuchet MS"/>
                <a:cs typeface="Trebuchet MS"/>
              </a:rPr>
              <a:t>SQUARE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447" y="50965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7" y="51617"/>
                </a:moveTo>
                <a:lnTo>
                  <a:pt x="0" y="0"/>
                </a:lnTo>
                <a:lnTo>
                  <a:pt x="103235" y="0"/>
                </a:lnTo>
                <a:lnTo>
                  <a:pt x="51617" y="51617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3365" y="1117421"/>
            <a:ext cx="6627495" cy="6907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9385" marR="3453129" indent="-14732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model(X_train,X_test,y_train,y_test,n):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I=np.identity(n)</a:t>
            </a:r>
            <a:endParaRPr sz="1050" dirty="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weight=[]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5080" indent="-14732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 i in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range(1,100):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w=np.matmul(np.matmul(np.linalg.inv(np.matmul(X_train.T,X_train)+i*I),</a:t>
            </a:r>
            <a:r>
              <a:rPr sz="1050" spc="-5" dirty="0" err="1">
                <a:solidFill>
                  <a:srgbClr val="202020"/>
                </a:solidFill>
                <a:latin typeface="Consolas"/>
                <a:cs typeface="Consolas"/>
              </a:rPr>
              <a:t>X_train.T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),</a:t>
            </a:r>
            <a:endParaRPr lang="en-US" sz="1050" spc="-5" dirty="0">
              <a:solidFill>
                <a:srgbClr val="202020"/>
              </a:solidFill>
              <a:latin typeface="Consolas"/>
              <a:cs typeface="Consolas"/>
            </a:endParaRPr>
          </a:p>
          <a:p>
            <a:pPr marL="306070" marR="5080" indent="-147320">
              <a:lnSpc>
                <a:spcPct val="113100"/>
              </a:lnSpc>
            </a:pPr>
            <a:r>
              <a:rPr sz="1050" spc="-5" dirty="0" err="1">
                <a:solidFill>
                  <a:srgbClr val="202020"/>
                </a:solidFill>
                <a:latin typeface="Consolas"/>
                <a:cs typeface="Consolas"/>
              </a:rPr>
              <a:t>y_tra</a:t>
            </a:r>
            <a:r>
              <a:rPr lang="en-US" sz="1050" spc="-5" dirty="0" err="1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</a:p>
          <a:p>
            <a:pPr marL="306070" marR="5080" indent="-147320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weight.append(w)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59385" marR="528574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trainaccuracy=[]  testaccuracy=[]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3599179" indent="-14732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 i in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range(len(weight)):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y_pred=(np.matmul(X_train,weight[i]))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132524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y_predd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(pd.DataFrame(y_pred)).apply(lambda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x.argmax(),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axis=1)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y_trainn=(pd.DataFrame(y_train)).apply(lambda</a:t>
            </a:r>
            <a:r>
              <a:rPr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sz="1050" spc="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x.argmax(),</a:t>
            </a:r>
            <a:r>
              <a:rPr sz="1050" spc="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axis=1)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95821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ytest_pred=np.matmul(X_test,weight[i])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y_testpred=(pd.DataFrame(ytest_pred)).apply(lambda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x.argmax(),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axis=1)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y_test_=(pd.DataFrame(y_test)).apply(lambda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x.argmax(),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axis=1)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3672204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acc=accuracy_score(y_predd,y_trainn)  trainaccuracy.append(acc)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306070" marR="323215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acctest=accuracy_score(y_testpred,y_test_)  testaccuracy.append(acctest)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sz="1050" spc="-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weight,trainaccuracy,testaccuracy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 dirty="0">
              <a:latin typeface="Consolas"/>
              <a:cs typeface="Consolas"/>
            </a:endParaRPr>
          </a:p>
          <a:p>
            <a:pPr marL="12700" marR="95821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weights,trainaccuracy,testaccuracy</a:t>
            </a:r>
            <a:r>
              <a:rPr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model(X_train,X_test,y_train,y_test,128)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print('Train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Accuracy',trainaccuracy)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print('Test</a:t>
            </a:r>
            <a:r>
              <a:rPr sz="1050" spc="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Accuracy',testaccuracy)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Train</a:t>
            </a:r>
            <a:r>
              <a:rPr sz="14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Accuracy</a:t>
            </a:r>
            <a:r>
              <a:rPr sz="14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[1.0]</a:t>
            </a: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Test</a:t>
            </a:r>
            <a:r>
              <a:rPr sz="14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Accuracy</a:t>
            </a:r>
            <a:r>
              <a:rPr sz="14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[0.9]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365" y="8122082"/>
            <a:ext cx="49187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0" dirty="0">
                <a:solidFill>
                  <a:srgbClr val="202020"/>
                </a:solidFill>
                <a:latin typeface="Trebuchet MS"/>
                <a:cs typeface="Trebuchet MS"/>
              </a:rPr>
              <a:t>RKS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02020"/>
                </a:solidFill>
                <a:latin typeface="Trebuchet MS"/>
                <a:cs typeface="Trebuchet MS"/>
              </a:rPr>
              <a:t>non-linearly</a:t>
            </a:r>
            <a:r>
              <a:rPr sz="1700" b="1" spc="-80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202020"/>
                </a:solidFill>
                <a:latin typeface="Trebuchet MS"/>
                <a:cs typeface="Trebuchet MS"/>
              </a:rPr>
              <a:t>separable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202020"/>
                </a:solidFill>
                <a:latin typeface="Trebuchet MS"/>
                <a:cs typeface="Trebuchet MS"/>
              </a:rPr>
              <a:t>Data(Binary</a:t>
            </a:r>
            <a:r>
              <a:rPr sz="1700" b="1" spc="-85" dirty="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sz="1700" b="1" spc="55" dirty="0">
                <a:solidFill>
                  <a:srgbClr val="202020"/>
                </a:solidFill>
                <a:latin typeface="Trebuchet MS"/>
                <a:cs typeface="Trebuchet MS"/>
              </a:rPr>
              <a:t>Class)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447" y="8266607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7" y="51617"/>
                </a:moveTo>
                <a:lnTo>
                  <a:pt x="0" y="0"/>
                </a:lnTo>
                <a:lnTo>
                  <a:pt x="103235" y="0"/>
                </a:lnTo>
                <a:lnTo>
                  <a:pt x="51617" y="51617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365" y="8472948"/>
            <a:ext cx="3693160" cy="1474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213169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importing</a:t>
            </a:r>
            <a:r>
              <a:rPr sz="1050" spc="-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libraries </a:t>
            </a:r>
            <a:r>
              <a:rPr sz="1050" spc="-56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1050" dirty="0">
              <a:latin typeface="Consolas"/>
              <a:cs typeface="Consolas"/>
            </a:endParaRPr>
          </a:p>
          <a:p>
            <a:pPr marL="12700" marR="66484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sklearn.datasets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make_circles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mpl_toolkits.mplot3d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Axes3D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generating</a:t>
            </a:r>
            <a:r>
              <a:rPr sz="1050" spc="-4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make_circles(n_samples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500,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noise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0.02)</a:t>
            </a:r>
            <a:endParaRPr sz="10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2/13/22,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12:04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9127" y="165100"/>
            <a:ext cx="11328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opti.ipynb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-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653" y="1264067"/>
            <a:ext cx="4943198" cy="27872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306" y="515692"/>
            <a:ext cx="3692525" cy="568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visualizing</a:t>
            </a:r>
            <a:r>
              <a:rPr sz="1050" spc="-4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</a:t>
            </a: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plt.scatter(X[:,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0],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X[:,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1],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marker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'.')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 dirty="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652" y="6295600"/>
            <a:ext cx="4790797" cy="3394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4306" y="4582977"/>
            <a:ext cx="4499610" cy="201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235140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adding</a:t>
            </a:r>
            <a:r>
              <a:rPr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new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dimension</a:t>
            </a:r>
            <a:r>
              <a:rPr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X </a:t>
            </a:r>
            <a:r>
              <a:rPr sz="1050" spc="-56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X1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X[:,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0].reshape((-1, 1))</a:t>
            </a:r>
            <a:endParaRPr sz="1050" dirty="0">
              <a:latin typeface="Consolas"/>
              <a:cs typeface="Consolas"/>
            </a:endParaRPr>
          </a:p>
          <a:p>
            <a:pPr marL="12700" marR="235204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X2 = X[:,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1].reshape((-1, 1)) </a:t>
            </a:r>
            <a:r>
              <a:rPr sz="1050" spc="-5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X3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(X1**2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+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X2**2)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#X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np.hstack((X,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X3))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1691005">
              <a:lnSpc>
                <a:spcPct val="113100"/>
              </a:lnSpc>
            </a:pP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visualizing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data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higher</a:t>
            </a:r>
            <a:r>
              <a:rPr sz="1050" spc="-2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dimension </a:t>
            </a:r>
            <a:r>
              <a:rPr sz="1050" spc="-565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fig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plt.figure()</a:t>
            </a:r>
            <a:endParaRPr sz="1050" dirty="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axes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fig.add_subplot(111,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projection 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'3d')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axes.scatter(X1, X2,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X1**2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+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X2**2,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 = Y, depthshade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True)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4306" y="334637"/>
            <a:ext cx="6626859" cy="933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lang="en-US"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math</a:t>
            </a:r>
            <a:r>
              <a:rPr lang="en-US"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lang="en-US"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*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marL="12700" marR="664845">
              <a:lnSpc>
                <a:spcPct val="113100"/>
              </a:lnSpc>
            </a:pPr>
            <a:r>
              <a:rPr lang="en-US" sz="1050" spc="-5" dirty="0" err="1">
                <a:solidFill>
                  <a:srgbClr val="202020"/>
                </a:solidFill>
                <a:latin typeface="Consolas"/>
                <a:cs typeface="Consolas"/>
              </a:rPr>
              <a:t>nd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=100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</a:p>
          <a:p>
            <a:pPr marL="12700" marR="664845">
              <a:lnSpc>
                <a:spcPct val="113100"/>
              </a:lnSpc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angle=[] </a:t>
            </a:r>
          </a:p>
          <a:p>
            <a:pPr marL="12700" marR="664845">
              <a:lnSpc>
                <a:spcPct val="113100"/>
              </a:lnSpc>
            </a:pPr>
            <a:r>
              <a:rPr lang="en-US"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radius=[]  </a:t>
            </a:r>
          </a:p>
          <a:p>
            <a:pPr marL="12700" marR="664845">
              <a:lnSpc>
                <a:spcPct val="113100"/>
              </a:lnSpc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x=[]</a:t>
            </a:r>
            <a:endParaRPr lang="en-US"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y=[]</a:t>
            </a:r>
          </a:p>
          <a:p>
            <a:pPr marL="12700">
              <a:spcBef>
                <a:spcPts val="165"/>
              </a:spcBef>
            </a:pP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j</a:t>
            </a:r>
            <a:r>
              <a:rPr lang="en-US"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lang="en-US"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range(0,nd):</a:t>
            </a:r>
            <a:endParaRPr lang="en-US" sz="1050" dirty="0">
              <a:solidFill>
                <a:srgbClr val="202020"/>
              </a:solidFill>
              <a:latin typeface="Consolas"/>
              <a:cs typeface="Consolas"/>
            </a:endParaRPr>
          </a:p>
          <a:p>
            <a:pPr marL="159385" marR="462597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angle1 = j *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(pi/16)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 angle.append(angle1)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radius1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6.5*(104-j)/104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radius.append(radius1) 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x1 = radius1*sin(angle1)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x.append(x1)</a:t>
            </a:r>
            <a:endParaRPr sz="1050" dirty="0">
              <a:latin typeface="Consolas"/>
              <a:cs typeface="Consolas"/>
            </a:endParaRPr>
          </a:p>
          <a:p>
            <a:pPr marL="159385" marR="462597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y1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radius1*cos(angle1);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y.append(y1)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5139055" algn="just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x1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np.transpose(x)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y1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np.transpose(y)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x2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-x1</a:t>
            </a:r>
            <a:endParaRPr sz="1050" dirty="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y2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-y1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nsolas"/>
              <a:cs typeface="Consolas"/>
            </a:endParaRPr>
          </a:p>
          <a:p>
            <a:pPr marL="12700" marR="535940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d1=np.ones((nd));  d2=-d1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df1={'x':x1,'y':y1,'class':d1}</a:t>
            </a:r>
            <a:endParaRPr sz="1050" dirty="0">
              <a:latin typeface="Consolas"/>
              <a:cs typeface="Consolas"/>
            </a:endParaRPr>
          </a:p>
          <a:p>
            <a:pPr marL="12700" marR="4406265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df2={'x':x2,'y':y2,'class':d2}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 pandas as pd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A1=pd.DataFrame(data=df1)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A2=pd.DataFrame(data=df2)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A=A1.append(A2)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A['class'].values</a:t>
            </a:r>
            <a:endParaRPr sz="1050" dirty="0">
              <a:latin typeface="Consolas"/>
              <a:cs typeface="Consolas"/>
            </a:endParaRPr>
          </a:p>
          <a:p>
            <a:pPr marL="12700" marR="3159125">
              <a:lnSpc>
                <a:spcPct val="113100"/>
              </a:lnSpc>
            </a:pP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A.drop(['class'],</a:t>
            </a:r>
            <a:r>
              <a:rPr sz="1050" spc="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axis='columns',</a:t>
            </a:r>
            <a:r>
              <a:rPr sz="1050" spc="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inplace=True)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x=A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StandardScaler()</a:t>
            </a:r>
            <a:endParaRPr sz="1050" dirty="0">
              <a:latin typeface="Consolas"/>
              <a:cs typeface="Consolas"/>
            </a:endParaRPr>
          </a:p>
          <a:p>
            <a:pPr marL="12700" marR="403860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X_scaledR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scaler.fit_transform(x)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X_scaleddf=pd.DataFrame(X_scaledR)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 dirty="0">
              <a:latin typeface="Consolas"/>
              <a:cs typeface="Consolas"/>
            </a:endParaRPr>
          </a:p>
          <a:p>
            <a:pPr marL="12700" marR="37458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rand_num =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np.random.normal(0,1,[2,64])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print(</a:t>
            </a:r>
            <a:r>
              <a:rPr sz="1050" spc="-5" dirty="0" err="1">
                <a:solidFill>
                  <a:srgbClr val="202020"/>
                </a:solidFill>
                <a:latin typeface="Consolas"/>
                <a:cs typeface="Consolas"/>
              </a:rPr>
              <a:t>rand_num.shape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lang="en-US" sz="1050" spc="-5" dirty="0">
              <a:solidFill>
                <a:srgbClr val="202020"/>
              </a:solidFill>
              <a:latin typeface="Consolas"/>
              <a:cs typeface="Consolas"/>
            </a:endParaRPr>
          </a:p>
          <a:p>
            <a:pPr marL="12700" marR="3745865">
              <a:lnSpc>
                <a:spcPct val="113100"/>
              </a:lnSpc>
            </a:pPr>
            <a:endParaRPr sz="1200" dirty="0">
              <a:latin typeface="Consolas"/>
              <a:cs typeface="Consolas"/>
            </a:endParaRPr>
          </a:p>
          <a:p>
            <a:pPr marL="12700" marR="257175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rks_data=np.matmul(X_scaledR,rand_num)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rks_data=np.hstack((np.cos(rks_data),np.sin(rks_data)))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rks_data.shape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b="1" dirty="0">
                <a:latin typeface="Consolas"/>
                <a:cs typeface="Consolas"/>
              </a:rPr>
              <a:t>(2,</a:t>
            </a:r>
            <a:r>
              <a:rPr b="1" spc="-6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64)</a:t>
            </a:r>
          </a:p>
          <a:p>
            <a:pPr marL="384175">
              <a:lnSpc>
                <a:spcPct val="100000"/>
              </a:lnSpc>
              <a:spcBef>
                <a:spcPts val="20"/>
              </a:spcBef>
            </a:pPr>
            <a:r>
              <a:rPr b="1" dirty="0">
                <a:latin typeface="Consolas"/>
                <a:cs typeface="Consolas"/>
              </a:rPr>
              <a:t>(200,</a:t>
            </a:r>
            <a:r>
              <a:rPr b="1" spc="-6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128)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25232D-56DE-40A3-916E-A9799A8F784B}"/>
              </a:ext>
            </a:extLst>
          </p:cNvPr>
          <p:cNvSpPr txBox="1"/>
          <p:nvPr/>
        </p:nvSpPr>
        <p:spPr>
          <a:xfrm>
            <a:off x="501650" y="393700"/>
            <a:ext cx="4800600" cy="2354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accent3">
                    <a:lumMod val="50000"/>
                  </a:schemeClr>
                </a:solidFill>
              </a:rPr>
              <a:t>#Split the data into training and test set in the ratio of 70:30 respectively</a:t>
            </a:r>
          </a:p>
          <a:p>
            <a:r>
              <a:rPr lang="en-IN" sz="1050" dirty="0" err="1"/>
              <a:t>X_train</a:t>
            </a:r>
            <a:r>
              <a:rPr lang="en-IN" sz="1050" dirty="0"/>
              <a:t>, </a:t>
            </a:r>
            <a:r>
              <a:rPr lang="en-IN" sz="1050" dirty="0" err="1"/>
              <a:t>X_test</a:t>
            </a:r>
            <a:r>
              <a:rPr lang="en-IN" sz="1050" dirty="0"/>
              <a:t>, </a:t>
            </a:r>
            <a:r>
              <a:rPr lang="en-IN" sz="1050" dirty="0" err="1"/>
              <a:t>y_train</a:t>
            </a:r>
            <a:r>
              <a:rPr lang="en-IN" sz="1050" dirty="0"/>
              <a:t>, </a:t>
            </a:r>
            <a:r>
              <a:rPr lang="en-IN" sz="1050" dirty="0" err="1"/>
              <a:t>y_test</a:t>
            </a:r>
            <a:r>
              <a:rPr lang="en-IN" sz="1050" dirty="0"/>
              <a:t> = </a:t>
            </a:r>
            <a:r>
              <a:rPr lang="en-IN" sz="1050" dirty="0" err="1"/>
              <a:t>train_test_split</a:t>
            </a:r>
            <a:r>
              <a:rPr lang="en-IN" sz="1050" dirty="0"/>
              <a:t>(</a:t>
            </a:r>
            <a:r>
              <a:rPr lang="en-IN" sz="1050" dirty="0" err="1"/>
              <a:t>rks_data</a:t>
            </a:r>
            <a:r>
              <a:rPr lang="en-IN" sz="1050" dirty="0"/>
              <a:t>, y, </a:t>
            </a:r>
            <a:r>
              <a:rPr lang="en-IN" sz="1050" dirty="0" err="1"/>
              <a:t>test_size</a:t>
            </a:r>
            <a:r>
              <a:rPr lang="en-IN" sz="1050" dirty="0"/>
              <a:t>= 0.30, </a:t>
            </a:r>
            <a:r>
              <a:rPr lang="en-IN" sz="1050" dirty="0" err="1"/>
              <a:t>random_state</a:t>
            </a:r>
            <a:r>
              <a:rPr lang="en-IN" sz="1050" dirty="0"/>
              <a:t>=42)</a:t>
            </a:r>
          </a:p>
          <a:p>
            <a:endParaRPr lang="en-IN" sz="1050" dirty="0"/>
          </a:p>
          <a:p>
            <a:r>
              <a:rPr lang="en-IN" sz="1050" dirty="0" err="1"/>
              <a:t>df_ytrain</a:t>
            </a:r>
            <a:r>
              <a:rPr lang="en-IN" sz="1050" dirty="0"/>
              <a:t> = </a:t>
            </a:r>
            <a:r>
              <a:rPr lang="en-IN" sz="1050" dirty="0" err="1"/>
              <a:t>pd.DataFrame</a:t>
            </a:r>
            <a:r>
              <a:rPr lang="en-IN" sz="1050" dirty="0"/>
              <a:t>(</a:t>
            </a:r>
            <a:r>
              <a:rPr lang="en-IN" sz="1050" dirty="0" err="1"/>
              <a:t>y_train</a:t>
            </a:r>
            <a:r>
              <a:rPr lang="en-IN" sz="1050" dirty="0"/>
              <a:t>)  </a:t>
            </a:r>
            <a:r>
              <a:rPr lang="en-IN" sz="1050" dirty="0" err="1"/>
              <a:t>df_ytest</a:t>
            </a:r>
            <a:r>
              <a:rPr lang="en-IN" sz="1050" dirty="0"/>
              <a:t> = </a:t>
            </a:r>
            <a:r>
              <a:rPr lang="en-IN" sz="1050" dirty="0" err="1"/>
              <a:t>pd.DataFrame</a:t>
            </a:r>
            <a:r>
              <a:rPr lang="en-IN" sz="1050" dirty="0"/>
              <a:t>(</a:t>
            </a:r>
            <a:r>
              <a:rPr lang="en-IN" sz="1050" dirty="0" err="1"/>
              <a:t>y_test</a:t>
            </a:r>
            <a:r>
              <a:rPr lang="en-IN" sz="1050" dirty="0"/>
              <a:t>)</a:t>
            </a:r>
          </a:p>
          <a:p>
            <a:endParaRPr lang="en-IN" sz="1050" dirty="0"/>
          </a:p>
          <a:p>
            <a:r>
              <a:rPr lang="en-IN" sz="1050" dirty="0"/>
              <a:t>print('In Training Split:’) </a:t>
            </a:r>
          </a:p>
          <a:p>
            <a:r>
              <a:rPr lang="en-IN" sz="1050" dirty="0"/>
              <a:t>print(</a:t>
            </a:r>
            <a:r>
              <a:rPr lang="en-IN" sz="1050" dirty="0" err="1"/>
              <a:t>df_ytrain</a:t>
            </a:r>
            <a:r>
              <a:rPr lang="en-IN" sz="1050" dirty="0"/>
              <a:t>[0].</a:t>
            </a:r>
            <a:r>
              <a:rPr lang="en-IN" sz="1050" dirty="0" err="1"/>
              <a:t>value_counts</a:t>
            </a:r>
            <a:r>
              <a:rPr lang="en-IN" sz="1050" dirty="0"/>
              <a:t>())</a:t>
            </a:r>
          </a:p>
          <a:p>
            <a:endParaRPr lang="en-IN" sz="1050" dirty="0"/>
          </a:p>
          <a:p>
            <a:r>
              <a:rPr lang="en-IN" sz="1050" dirty="0"/>
              <a:t>print(‘\n In Testing Split:’)</a:t>
            </a:r>
          </a:p>
          <a:p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print(</a:t>
            </a:r>
            <a:r>
              <a:rPr lang="en-US" sz="1050" spc="-5" dirty="0" err="1">
                <a:solidFill>
                  <a:srgbClr val="202020"/>
                </a:solidFill>
                <a:latin typeface="Consolas"/>
                <a:cs typeface="Consolas"/>
              </a:rPr>
              <a:t>df_ytest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[0].</a:t>
            </a:r>
            <a:r>
              <a:rPr lang="en-US" sz="1050" spc="-5" dirty="0" err="1">
                <a:solidFill>
                  <a:srgbClr val="202020"/>
                </a:solidFill>
                <a:latin typeface="Consolas"/>
                <a:cs typeface="Consolas"/>
              </a:rPr>
              <a:t>value_counts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())</a:t>
            </a:r>
          </a:p>
          <a:p>
            <a:endParaRPr lang="en-US" sz="1050" spc="-5" dirty="0">
              <a:solidFill>
                <a:srgbClr val="202020"/>
              </a:solidFill>
              <a:latin typeface="Consolas"/>
              <a:cs typeface="Consolas"/>
            </a:endParaRPr>
          </a:p>
          <a:p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print('Train</a:t>
            </a:r>
            <a:r>
              <a:rPr lang="en-US"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lang="en-US" sz="1050" spc="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shape:',</a:t>
            </a:r>
            <a:r>
              <a:rPr lang="en-US" sz="1050" spc="-5" dirty="0" err="1">
                <a:solidFill>
                  <a:srgbClr val="202020"/>
                </a:solidFill>
                <a:latin typeface="Consolas"/>
                <a:cs typeface="Consolas"/>
              </a:rPr>
              <a:t>X_train.shape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) </a:t>
            </a:r>
            <a:r>
              <a:rPr lang="en-US"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print('Test</a:t>
            </a:r>
            <a:r>
              <a:rPr lang="en-US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lang="en-US"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shape:',</a:t>
            </a:r>
            <a:r>
              <a:rPr lang="en-US" sz="1050" spc="-5" dirty="0" err="1">
                <a:solidFill>
                  <a:srgbClr val="202020"/>
                </a:solidFill>
                <a:latin typeface="Consolas"/>
                <a:cs typeface="Consolas"/>
              </a:rPr>
              <a:t>X_test.shape</a:t>
            </a:r>
            <a:r>
              <a:rPr lang="en-US" sz="1050" spc="-5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lang="en-US" sz="105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2DB6B-5341-4E8F-A48C-11068CD5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1" y="2908301"/>
            <a:ext cx="2209800" cy="1753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4A091-0DA6-403A-80F8-1DC5C1BF035C}"/>
              </a:ext>
            </a:extLst>
          </p:cNvPr>
          <p:cNvSpPr txBox="1"/>
          <p:nvPr/>
        </p:nvSpPr>
        <p:spPr>
          <a:xfrm>
            <a:off x="501650" y="4821895"/>
            <a:ext cx="6934200" cy="1566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lang="en-IN" sz="1050" dirty="0" err="1">
                <a:solidFill>
                  <a:srgbClr val="202020"/>
                </a:solidFill>
                <a:latin typeface="Consolas"/>
                <a:cs typeface="Consolas"/>
              </a:rPr>
              <a:t>weights,trainaccuracy,testaccuracy</a:t>
            </a:r>
            <a:r>
              <a:rPr lang="en-IN"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lang="en-IN"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model(X_train,X_test,y_train,y_test,128) </a:t>
            </a:r>
            <a:r>
              <a:rPr lang="en-IN"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print('Train 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Accuracy',</a:t>
            </a:r>
            <a:r>
              <a:rPr lang="en-IN" sz="1050" dirty="0" err="1">
                <a:solidFill>
                  <a:srgbClr val="202020"/>
                </a:solidFill>
                <a:latin typeface="Consolas"/>
                <a:cs typeface="Consolas"/>
              </a:rPr>
              <a:t>trainaccuracy</a:t>
            </a:r>
            <a:r>
              <a:rPr lang="en-IN" sz="1050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</a:p>
          <a:p>
            <a:pPr marL="12700" marR="5080">
              <a:lnSpc>
                <a:spcPct val="113100"/>
              </a:lnSpc>
            </a:pPr>
            <a:endParaRPr lang="en-IN"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print('Test</a:t>
            </a:r>
            <a:r>
              <a:rPr lang="en-IN" sz="1050" spc="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Accuracy',</a:t>
            </a:r>
            <a:r>
              <a:rPr lang="en-IN" sz="1050" spc="-5" dirty="0" err="1">
                <a:solidFill>
                  <a:srgbClr val="202020"/>
                </a:solidFill>
                <a:latin typeface="Consolas"/>
                <a:cs typeface="Consolas"/>
              </a:rPr>
              <a:t>testaccuracy</a:t>
            </a:r>
            <a:r>
              <a:rPr lang="en-IN" sz="1050" spc="-5" dirty="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lang="en-IN"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lang="en-IN" b="1" dirty="0">
                <a:solidFill>
                  <a:srgbClr val="FF0000"/>
                </a:solidFill>
                <a:latin typeface="Consolas"/>
                <a:cs typeface="Consolas"/>
              </a:rPr>
              <a:t>Train</a:t>
            </a:r>
            <a:r>
              <a:rPr lang="en-IN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nsolas"/>
                <a:cs typeface="Consolas"/>
              </a:rPr>
              <a:t>Accuracy</a:t>
            </a:r>
            <a:r>
              <a:rPr lang="en-IN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nsolas"/>
                <a:cs typeface="Consolas"/>
              </a:rPr>
              <a:t>[1.0]</a:t>
            </a: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lang="en-IN" b="1" dirty="0">
                <a:solidFill>
                  <a:srgbClr val="FF0000"/>
                </a:solidFill>
                <a:latin typeface="Consolas"/>
                <a:cs typeface="Consolas"/>
              </a:rPr>
              <a:t>Test</a:t>
            </a:r>
            <a:r>
              <a:rPr lang="en-IN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nsolas"/>
                <a:cs typeface="Consolas"/>
              </a:rPr>
              <a:t>Accuracy</a:t>
            </a:r>
            <a:r>
              <a:rPr lang="en-IN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nsolas"/>
                <a:cs typeface="Consolas"/>
              </a:rPr>
              <a:t>[1.0]</a:t>
            </a:r>
          </a:p>
        </p:txBody>
      </p:sp>
    </p:spTree>
    <p:extLst>
      <p:ext uri="{BB962C8B-B14F-4D97-AF65-F5344CB8AC3E}">
        <p14:creationId xmlns:p14="http://schemas.microsoft.com/office/powerpoint/2010/main" val="330685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6019</Words>
  <Application>Microsoft Office PowerPoint</Application>
  <PresentationFormat>Custom</PresentationFormat>
  <Paragraphs>901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Trebuchet MS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Arsya Mohamed Ali</cp:lastModifiedBy>
  <cp:revision>10</cp:revision>
  <dcterms:created xsi:type="dcterms:W3CDTF">2022-02-13T06:56:44Z</dcterms:created>
  <dcterms:modified xsi:type="dcterms:W3CDTF">2022-02-14T06:09:38Z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2022-02-13T00:00:00Z</vt:filetime>
  </property>
  <property fmtid="{D5CDD505-2E9C-101B-9397-08002B2CF9AE}" pid="3" name="Creator">
    <vt:lpwstr>Mozilla/5.0 (Windows NT 10.0; Win64; x64) AppleWebKit/537.36 (KHTML, like Gecko) Chrome/98.0.4758.80 Safari/537.36 Edg/98.0.1108.50</vt:lpwstr>
  </property>
  <property fmtid="{D5CDD505-2E9C-101B-9397-08002B2CF9AE}" pid="4" name="LastSaved">
    <vt:filetime>2022-02-13T00:00:00Z</vt:filetime>
  </property>
</Properties>
</file>