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notesMasterIdLst>
    <p:notesMasterId r:id="rId13"/>
  </p:notesMasterIdLst>
  <p:sldIdLst>
    <p:sldId id="256" r:id="rId2"/>
    <p:sldId id="258" r:id="rId3"/>
    <p:sldId id="257" r:id="rId4"/>
    <p:sldId id="263" r:id="rId5"/>
    <p:sldId id="259" r:id="rId6"/>
    <p:sldId id="260" r:id="rId7"/>
    <p:sldId id="264" r:id="rId8"/>
    <p:sldId id="265" r:id="rId9"/>
    <p:sldId id="266"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7"/>
    <p:restoredTop sz="85687"/>
  </p:normalViewPr>
  <p:slideViewPr>
    <p:cSldViewPr snapToGrid="0">
      <p:cViewPr varScale="1">
        <p:scale>
          <a:sx n="111" d="100"/>
          <a:sy n="111" d="100"/>
        </p:scale>
        <p:origin x="368" y="20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6934C2-7502-42D2-8804-2EC8B869C03D}" type="doc">
      <dgm:prSet loTypeId="urn:microsoft.com/office/officeart/2008/layout/LinedList" loCatId="list" qsTypeId="urn:microsoft.com/office/officeart/2005/8/quickstyle/simple3" qsCatId="simple" csTypeId="urn:microsoft.com/office/officeart/2005/8/colors/colorful2" csCatId="colorful" phldr="1"/>
      <dgm:spPr/>
      <dgm:t>
        <a:bodyPr/>
        <a:lstStyle/>
        <a:p>
          <a:endParaRPr lang="en-US"/>
        </a:p>
      </dgm:t>
    </dgm:pt>
    <dgm:pt modelId="{12EDCD76-CB1E-47AD-B831-ACD20262C471}">
      <dgm:prSet custT="1"/>
      <dgm:spPr/>
      <dgm:t>
        <a:bodyPr/>
        <a:lstStyle/>
        <a:p>
          <a:r>
            <a:rPr lang="en-US" sz="2400" dirty="0"/>
            <a:t>Generators allow to simulate experiment and estimate some equipment parameters</a:t>
          </a:r>
        </a:p>
      </dgm:t>
    </dgm:pt>
    <dgm:pt modelId="{FDB75F60-777B-4E20-882C-5BD5AB18B9A9}" type="parTrans" cxnId="{3C4BAE7D-A409-42CA-9444-6E91AD3CD21D}">
      <dgm:prSet/>
      <dgm:spPr/>
      <dgm:t>
        <a:bodyPr/>
        <a:lstStyle/>
        <a:p>
          <a:endParaRPr lang="en-US"/>
        </a:p>
      </dgm:t>
    </dgm:pt>
    <dgm:pt modelId="{AD1AB1CD-8A2A-43D8-9AFE-6E77A11A5D3F}" type="sibTrans" cxnId="{3C4BAE7D-A409-42CA-9444-6E91AD3CD21D}">
      <dgm:prSet/>
      <dgm:spPr/>
      <dgm:t>
        <a:bodyPr/>
        <a:lstStyle/>
        <a:p>
          <a:endParaRPr lang="en-US"/>
        </a:p>
      </dgm:t>
    </dgm:pt>
    <dgm:pt modelId="{B432DFDE-7E85-4332-8C09-BEFA78177C7F}">
      <dgm:prSet custT="1"/>
      <dgm:spPr/>
      <dgm:t>
        <a:bodyPr/>
        <a:lstStyle/>
        <a:p>
          <a:r>
            <a:rPr lang="en-US" sz="2400" dirty="0"/>
            <a:t>Monte Carlo event generators include free parameters, which could not be obtained from theory</a:t>
          </a:r>
        </a:p>
      </dgm:t>
    </dgm:pt>
    <dgm:pt modelId="{2F4E3DCD-C8EC-4284-AE7B-2FE7856883A5}" type="parTrans" cxnId="{2937B386-FF4D-45B7-8351-B135F98ADCEC}">
      <dgm:prSet/>
      <dgm:spPr/>
      <dgm:t>
        <a:bodyPr/>
        <a:lstStyle/>
        <a:p>
          <a:endParaRPr lang="en-US"/>
        </a:p>
      </dgm:t>
    </dgm:pt>
    <dgm:pt modelId="{C88C5D2D-8C40-406E-8395-359A26EF2329}" type="sibTrans" cxnId="{2937B386-FF4D-45B7-8351-B135F98ADCEC}">
      <dgm:prSet/>
      <dgm:spPr/>
      <dgm:t>
        <a:bodyPr/>
        <a:lstStyle/>
        <a:p>
          <a:endParaRPr lang="en-US"/>
        </a:p>
      </dgm:t>
    </dgm:pt>
    <dgm:pt modelId="{0BD4B3B9-9C0A-48DB-9C3F-EF5F4A495E5B}">
      <dgm:prSet custT="1"/>
      <dgm:spPr/>
      <dgm:t>
        <a:bodyPr/>
        <a:lstStyle/>
        <a:p>
          <a:r>
            <a:rPr lang="en-US" sz="2400" dirty="0"/>
            <a:t>That parameters could be determined from generated and experimental data comparison</a:t>
          </a:r>
        </a:p>
      </dgm:t>
    </dgm:pt>
    <dgm:pt modelId="{6D19ABA0-4756-4289-9BA1-C721338884BC}" type="parTrans" cxnId="{51C0469B-65AB-441D-8062-E973A5325562}">
      <dgm:prSet/>
      <dgm:spPr/>
      <dgm:t>
        <a:bodyPr/>
        <a:lstStyle/>
        <a:p>
          <a:endParaRPr lang="en-US"/>
        </a:p>
      </dgm:t>
    </dgm:pt>
    <dgm:pt modelId="{FDC88B1C-89BB-48A9-B825-AB37E1D898D9}" type="sibTrans" cxnId="{51C0469B-65AB-441D-8062-E973A5325562}">
      <dgm:prSet/>
      <dgm:spPr/>
      <dgm:t>
        <a:bodyPr/>
        <a:lstStyle/>
        <a:p>
          <a:endParaRPr lang="en-US"/>
        </a:p>
      </dgm:t>
    </dgm:pt>
    <dgm:pt modelId="{A395B79F-E9D1-47CB-AA85-ECF464B0FAF5}">
      <dgm:prSet custT="1"/>
      <dgm:spPr/>
      <dgm:t>
        <a:bodyPr/>
        <a:lstStyle/>
        <a:p>
          <a:r>
            <a:rPr lang="en-US" sz="2400" dirty="0"/>
            <a:t>Tuned generators allow to build more accurate simulation</a:t>
          </a:r>
        </a:p>
      </dgm:t>
    </dgm:pt>
    <dgm:pt modelId="{EA38F1A1-9620-44C7-8A0B-42745EC94BBF}" type="parTrans" cxnId="{3BE4E763-2C41-4EA3-AD99-1613023DFE61}">
      <dgm:prSet/>
      <dgm:spPr/>
      <dgm:t>
        <a:bodyPr/>
        <a:lstStyle/>
        <a:p>
          <a:endParaRPr lang="en-US"/>
        </a:p>
      </dgm:t>
    </dgm:pt>
    <dgm:pt modelId="{B19304B8-2F9E-411D-A405-91F7E755B2D5}" type="sibTrans" cxnId="{3BE4E763-2C41-4EA3-AD99-1613023DFE61}">
      <dgm:prSet/>
      <dgm:spPr/>
      <dgm:t>
        <a:bodyPr/>
        <a:lstStyle/>
        <a:p>
          <a:endParaRPr lang="en-US"/>
        </a:p>
      </dgm:t>
    </dgm:pt>
    <dgm:pt modelId="{F6E4E730-157F-8A4B-9EE6-A3D08FB3A5C7}" type="pres">
      <dgm:prSet presAssocID="{7E6934C2-7502-42D2-8804-2EC8B869C03D}" presName="vert0" presStyleCnt="0">
        <dgm:presLayoutVars>
          <dgm:dir/>
          <dgm:animOne val="branch"/>
          <dgm:animLvl val="lvl"/>
        </dgm:presLayoutVars>
      </dgm:prSet>
      <dgm:spPr/>
    </dgm:pt>
    <dgm:pt modelId="{90DFE51A-5CCB-E747-9CE1-E105E605A56B}" type="pres">
      <dgm:prSet presAssocID="{12EDCD76-CB1E-47AD-B831-ACD20262C471}" presName="thickLine" presStyleLbl="alignNode1" presStyleIdx="0" presStyleCnt="4"/>
      <dgm:spPr/>
    </dgm:pt>
    <dgm:pt modelId="{DE08ABFF-00F1-9A47-9D7A-39BD4B425B38}" type="pres">
      <dgm:prSet presAssocID="{12EDCD76-CB1E-47AD-B831-ACD20262C471}" presName="horz1" presStyleCnt="0"/>
      <dgm:spPr/>
    </dgm:pt>
    <dgm:pt modelId="{B364C1C8-2DE2-ED47-A90B-21898009DFEB}" type="pres">
      <dgm:prSet presAssocID="{12EDCD76-CB1E-47AD-B831-ACD20262C471}" presName="tx1" presStyleLbl="revTx" presStyleIdx="0" presStyleCnt="4"/>
      <dgm:spPr/>
    </dgm:pt>
    <dgm:pt modelId="{E4304DF7-76AE-EE49-B38A-E28D26ACB1A0}" type="pres">
      <dgm:prSet presAssocID="{12EDCD76-CB1E-47AD-B831-ACD20262C471}" presName="vert1" presStyleCnt="0"/>
      <dgm:spPr/>
    </dgm:pt>
    <dgm:pt modelId="{0E0F1F56-05B4-5841-9EE7-1418DE7886DE}" type="pres">
      <dgm:prSet presAssocID="{B432DFDE-7E85-4332-8C09-BEFA78177C7F}" presName="thickLine" presStyleLbl="alignNode1" presStyleIdx="1" presStyleCnt="4"/>
      <dgm:spPr/>
    </dgm:pt>
    <dgm:pt modelId="{E2363C54-555C-814D-A2C7-6CD5298BFCD2}" type="pres">
      <dgm:prSet presAssocID="{B432DFDE-7E85-4332-8C09-BEFA78177C7F}" presName="horz1" presStyleCnt="0"/>
      <dgm:spPr/>
    </dgm:pt>
    <dgm:pt modelId="{57E6E9EA-9CD7-B24E-90A1-7E9BDAD6FEDB}" type="pres">
      <dgm:prSet presAssocID="{B432DFDE-7E85-4332-8C09-BEFA78177C7F}" presName="tx1" presStyleLbl="revTx" presStyleIdx="1" presStyleCnt="4"/>
      <dgm:spPr/>
    </dgm:pt>
    <dgm:pt modelId="{06313FDB-1A9C-8440-A759-3FBD6D1F7F74}" type="pres">
      <dgm:prSet presAssocID="{B432DFDE-7E85-4332-8C09-BEFA78177C7F}" presName="vert1" presStyleCnt="0"/>
      <dgm:spPr/>
    </dgm:pt>
    <dgm:pt modelId="{1B8F497C-8F61-1547-A886-10583EF27D71}" type="pres">
      <dgm:prSet presAssocID="{0BD4B3B9-9C0A-48DB-9C3F-EF5F4A495E5B}" presName="thickLine" presStyleLbl="alignNode1" presStyleIdx="2" presStyleCnt="4"/>
      <dgm:spPr/>
    </dgm:pt>
    <dgm:pt modelId="{12F78111-1E68-A449-A57D-EBCE1B7852DA}" type="pres">
      <dgm:prSet presAssocID="{0BD4B3B9-9C0A-48DB-9C3F-EF5F4A495E5B}" presName="horz1" presStyleCnt="0"/>
      <dgm:spPr/>
    </dgm:pt>
    <dgm:pt modelId="{39F45726-BDF7-AF49-AD8C-8F0E379663AE}" type="pres">
      <dgm:prSet presAssocID="{0BD4B3B9-9C0A-48DB-9C3F-EF5F4A495E5B}" presName="tx1" presStyleLbl="revTx" presStyleIdx="2" presStyleCnt="4"/>
      <dgm:spPr/>
    </dgm:pt>
    <dgm:pt modelId="{325752D6-B360-DA44-BC8A-2D6BFEA1474D}" type="pres">
      <dgm:prSet presAssocID="{0BD4B3B9-9C0A-48DB-9C3F-EF5F4A495E5B}" presName="vert1" presStyleCnt="0"/>
      <dgm:spPr/>
    </dgm:pt>
    <dgm:pt modelId="{25E4F20C-1DDB-D240-BF57-9D326C690F46}" type="pres">
      <dgm:prSet presAssocID="{A395B79F-E9D1-47CB-AA85-ECF464B0FAF5}" presName="thickLine" presStyleLbl="alignNode1" presStyleIdx="3" presStyleCnt="4"/>
      <dgm:spPr/>
    </dgm:pt>
    <dgm:pt modelId="{A97579F4-6D77-E14A-96E3-97BD8E0B7E6F}" type="pres">
      <dgm:prSet presAssocID="{A395B79F-E9D1-47CB-AA85-ECF464B0FAF5}" presName="horz1" presStyleCnt="0"/>
      <dgm:spPr/>
    </dgm:pt>
    <dgm:pt modelId="{9C3D26F1-7E3E-5449-9DE6-2CDC55774C38}" type="pres">
      <dgm:prSet presAssocID="{A395B79F-E9D1-47CB-AA85-ECF464B0FAF5}" presName="tx1" presStyleLbl="revTx" presStyleIdx="3" presStyleCnt="4"/>
      <dgm:spPr/>
    </dgm:pt>
    <dgm:pt modelId="{378D73E5-9216-6848-8EEB-0B939A1E4F55}" type="pres">
      <dgm:prSet presAssocID="{A395B79F-E9D1-47CB-AA85-ECF464B0FAF5}" presName="vert1" presStyleCnt="0"/>
      <dgm:spPr/>
    </dgm:pt>
  </dgm:ptLst>
  <dgm:cxnLst>
    <dgm:cxn modelId="{C9705956-EF8E-724D-9586-94972B740D5E}" type="presOf" srcId="{12EDCD76-CB1E-47AD-B831-ACD20262C471}" destId="{B364C1C8-2DE2-ED47-A90B-21898009DFEB}" srcOrd="0" destOrd="0" presId="urn:microsoft.com/office/officeart/2008/layout/LinedList"/>
    <dgm:cxn modelId="{3BE4E763-2C41-4EA3-AD99-1613023DFE61}" srcId="{7E6934C2-7502-42D2-8804-2EC8B869C03D}" destId="{A395B79F-E9D1-47CB-AA85-ECF464B0FAF5}" srcOrd="3" destOrd="0" parTransId="{EA38F1A1-9620-44C7-8A0B-42745EC94BBF}" sibTransId="{B19304B8-2F9E-411D-A405-91F7E755B2D5}"/>
    <dgm:cxn modelId="{3C4BAE7D-A409-42CA-9444-6E91AD3CD21D}" srcId="{7E6934C2-7502-42D2-8804-2EC8B869C03D}" destId="{12EDCD76-CB1E-47AD-B831-ACD20262C471}" srcOrd="0" destOrd="0" parTransId="{FDB75F60-777B-4E20-882C-5BD5AB18B9A9}" sibTransId="{AD1AB1CD-8A2A-43D8-9AFE-6E77A11A5D3F}"/>
    <dgm:cxn modelId="{2937B386-FF4D-45B7-8351-B135F98ADCEC}" srcId="{7E6934C2-7502-42D2-8804-2EC8B869C03D}" destId="{B432DFDE-7E85-4332-8C09-BEFA78177C7F}" srcOrd="1" destOrd="0" parTransId="{2F4E3DCD-C8EC-4284-AE7B-2FE7856883A5}" sibTransId="{C88C5D2D-8C40-406E-8395-359A26EF2329}"/>
    <dgm:cxn modelId="{6713F786-2A28-C947-B03A-973944D710C2}" type="presOf" srcId="{B432DFDE-7E85-4332-8C09-BEFA78177C7F}" destId="{57E6E9EA-9CD7-B24E-90A1-7E9BDAD6FEDB}" srcOrd="0" destOrd="0" presId="urn:microsoft.com/office/officeart/2008/layout/LinedList"/>
    <dgm:cxn modelId="{3E092E89-B5F7-CF4E-B8DF-28C65CC777CA}" type="presOf" srcId="{A395B79F-E9D1-47CB-AA85-ECF464B0FAF5}" destId="{9C3D26F1-7E3E-5449-9DE6-2CDC55774C38}" srcOrd="0" destOrd="0" presId="urn:microsoft.com/office/officeart/2008/layout/LinedList"/>
    <dgm:cxn modelId="{51C0469B-65AB-441D-8062-E973A5325562}" srcId="{7E6934C2-7502-42D2-8804-2EC8B869C03D}" destId="{0BD4B3B9-9C0A-48DB-9C3F-EF5F4A495E5B}" srcOrd="2" destOrd="0" parTransId="{6D19ABA0-4756-4289-9BA1-C721338884BC}" sibTransId="{FDC88B1C-89BB-48A9-B825-AB37E1D898D9}"/>
    <dgm:cxn modelId="{95357DA3-A102-4B45-8672-B48F0BF52FAD}" type="presOf" srcId="{7E6934C2-7502-42D2-8804-2EC8B869C03D}" destId="{F6E4E730-157F-8A4B-9EE6-A3D08FB3A5C7}" srcOrd="0" destOrd="0" presId="urn:microsoft.com/office/officeart/2008/layout/LinedList"/>
    <dgm:cxn modelId="{23477ACA-ABAE-B648-B265-00EE8FE08088}" type="presOf" srcId="{0BD4B3B9-9C0A-48DB-9C3F-EF5F4A495E5B}" destId="{39F45726-BDF7-AF49-AD8C-8F0E379663AE}" srcOrd="0" destOrd="0" presId="urn:microsoft.com/office/officeart/2008/layout/LinedList"/>
    <dgm:cxn modelId="{DF1F0E80-FE0F-6449-9915-0E9F52B7EBEE}" type="presParOf" srcId="{F6E4E730-157F-8A4B-9EE6-A3D08FB3A5C7}" destId="{90DFE51A-5CCB-E747-9CE1-E105E605A56B}" srcOrd="0" destOrd="0" presId="urn:microsoft.com/office/officeart/2008/layout/LinedList"/>
    <dgm:cxn modelId="{AD152D9D-480E-8840-AB04-EEE903F529EF}" type="presParOf" srcId="{F6E4E730-157F-8A4B-9EE6-A3D08FB3A5C7}" destId="{DE08ABFF-00F1-9A47-9D7A-39BD4B425B38}" srcOrd="1" destOrd="0" presId="urn:microsoft.com/office/officeart/2008/layout/LinedList"/>
    <dgm:cxn modelId="{62F3689F-2B0A-FC43-83DB-E30CEFF222CE}" type="presParOf" srcId="{DE08ABFF-00F1-9A47-9D7A-39BD4B425B38}" destId="{B364C1C8-2DE2-ED47-A90B-21898009DFEB}" srcOrd="0" destOrd="0" presId="urn:microsoft.com/office/officeart/2008/layout/LinedList"/>
    <dgm:cxn modelId="{CC2A11FF-1BC4-8348-9619-EBB017D93F5F}" type="presParOf" srcId="{DE08ABFF-00F1-9A47-9D7A-39BD4B425B38}" destId="{E4304DF7-76AE-EE49-B38A-E28D26ACB1A0}" srcOrd="1" destOrd="0" presId="urn:microsoft.com/office/officeart/2008/layout/LinedList"/>
    <dgm:cxn modelId="{022B9544-55EF-0141-9F73-E5448212AA07}" type="presParOf" srcId="{F6E4E730-157F-8A4B-9EE6-A3D08FB3A5C7}" destId="{0E0F1F56-05B4-5841-9EE7-1418DE7886DE}" srcOrd="2" destOrd="0" presId="urn:microsoft.com/office/officeart/2008/layout/LinedList"/>
    <dgm:cxn modelId="{C0190F08-6D57-7A4F-8953-247AEFF8585D}" type="presParOf" srcId="{F6E4E730-157F-8A4B-9EE6-A3D08FB3A5C7}" destId="{E2363C54-555C-814D-A2C7-6CD5298BFCD2}" srcOrd="3" destOrd="0" presId="urn:microsoft.com/office/officeart/2008/layout/LinedList"/>
    <dgm:cxn modelId="{CCE20931-6DB9-0C40-B93D-7676178577EB}" type="presParOf" srcId="{E2363C54-555C-814D-A2C7-6CD5298BFCD2}" destId="{57E6E9EA-9CD7-B24E-90A1-7E9BDAD6FEDB}" srcOrd="0" destOrd="0" presId="urn:microsoft.com/office/officeart/2008/layout/LinedList"/>
    <dgm:cxn modelId="{C3D013F8-E54C-764F-B024-431D6A753471}" type="presParOf" srcId="{E2363C54-555C-814D-A2C7-6CD5298BFCD2}" destId="{06313FDB-1A9C-8440-A759-3FBD6D1F7F74}" srcOrd="1" destOrd="0" presId="urn:microsoft.com/office/officeart/2008/layout/LinedList"/>
    <dgm:cxn modelId="{6E309D47-7C1C-E642-8086-5D6D5CA16F07}" type="presParOf" srcId="{F6E4E730-157F-8A4B-9EE6-A3D08FB3A5C7}" destId="{1B8F497C-8F61-1547-A886-10583EF27D71}" srcOrd="4" destOrd="0" presId="urn:microsoft.com/office/officeart/2008/layout/LinedList"/>
    <dgm:cxn modelId="{D8E95A80-C53E-0142-9F16-6F5385707251}" type="presParOf" srcId="{F6E4E730-157F-8A4B-9EE6-A3D08FB3A5C7}" destId="{12F78111-1E68-A449-A57D-EBCE1B7852DA}" srcOrd="5" destOrd="0" presId="urn:microsoft.com/office/officeart/2008/layout/LinedList"/>
    <dgm:cxn modelId="{7A00E757-747E-0847-B682-CAEF106D23DB}" type="presParOf" srcId="{12F78111-1E68-A449-A57D-EBCE1B7852DA}" destId="{39F45726-BDF7-AF49-AD8C-8F0E379663AE}" srcOrd="0" destOrd="0" presId="urn:microsoft.com/office/officeart/2008/layout/LinedList"/>
    <dgm:cxn modelId="{E8872F6A-3207-C14C-8174-6393A78090EE}" type="presParOf" srcId="{12F78111-1E68-A449-A57D-EBCE1B7852DA}" destId="{325752D6-B360-DA44-BC8A-2D6BFEA1474D}" srcOrd="1" destOrd="0" presId="urn:microsoft.com/office/officeart/2008/layout/LinedList"/>
    <dgm:cxn modelId="{B7791B9A-D44D-244C-8291-5911C6A071E4}" type="presParOf" srcId="{F6E4E730-157F-8A4B-9EE6-A3D08FB3A5C7}" destId="{25E4F20C-1DDB-D240-BF57-9D326C690F46}" srcOrd="6" destOrd="0" presId="urn:microsoft.com/office/officeart/2008/layout/LinedList"/>
    <dgm:cxn modelId="{51DA2A31-9153-B34B-A800-F9366D5FB410}" type="presParOf" srcId="{F6E4E730-157F-8A4B-9EE6-A3D08FB3A5C7}" destId="{A97579F4-6D77-E14A-96E3-97BD8E0B7E6F}" srcOrd="7" destOrd="0" presId="urn:microsoft.com/office/officeart/2008/layout/LinedList"/>
    <dgm:cxn modelId="{1F1EE07C-C269-0742-9087-34AA31E787F5}" type="presParOf" srcId="{A97579F4-6D77-E14A-96E3-97BD8E0B7E6F}" destId="{9C3D26F1-7E3E-5449-9DE6-2CDC55774C38}" srcOrd="0" destOrd="0" presId="urn:microsoft.com/office/officeart/2008/layout/LinedList"/>
    <dgm:cxn modelId="{B094EDEC-804E-4C44-BF71-B243EC2372D1}" type="presParOf" srcId="{A97579F4-6D77-E14A-96E3-97BD8E0B7E6F}" destId="{378D73E5-9216-6848-8EEB-0B939A1E4F5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FA92FB-821A-4F95-899C-A502D01B68AF}"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588E8BD9-3EEB-48AD-9F49-CD4466E1CF15}">
      <dgm:prSet custT="1"/>
      <dgm:spPr>
        <a:solidFill>
          <a:schemeClr val="accent2"/>
        </a:solidFill>
      </dgm:spPr>
      <dgm:t>
        <a:bodyPr/>
        <a:lstStyle/>
        <a:p>
          <a:r>
            <a:rPr lang="en-GB" sz="2800" dirty="0">
              <a:latin typeface="+mn-lt"/>
            </a:rPr>
            <a:t>Manual tuning</a:t>
          </a:r>
          <a:endParaRPr lang="en-US" sz="2800" dirty="0">
            <a:latin typeface="+mn-lt"/>
          </a:endParaRPr>
        </a:p>
      </dgm:t>
    </dgm:pt>
    <dgm:pt modelId="{DDBC5DA2-ADE9-4569-8DC9-A3B3546A5257}" type="parTrans" cxnId="{AEA10045-9E80-4C65-8038-DB494C6D00DC}">
      <dgm:prSet/>
      <dgm:spPr/>
      <dgm:t>
        <a:bodyPr/>
        <a:lstStyle/>
        <a:p>
          <a:endParaRPr lang="en-US"/>
        </a:p>
      </dgm:t>
    </dgm:pt>
    <dgm:pt modelId="{599CDCA8-AC34-414A-8D02-D06BDB470272}" type="sibTrans" cxnId="{AEA10045-9E80-4C65-8038-DB494C6D00DC}">
      <dgm:prSet/>
      <dgm:spPr/>
      <dgm:t>
        <a:bodyPr/>
        <a:lstStyle/>
        <a:p>
          <a:endParaRPr lang="en-US"/>
        </a:p>
      </dgm:t>
    </dgm:pt>
    <dgm:pt modelId="{8DB3ADE0-37DA-4539-86F6-5334F9568CBA}">
      <dgm:prSet custT="1"/>
      <dgm:spPr/>
      <dgm:t>
        <a:bodyPr anchor="ctr"/>
        <a:lstStyle/>
        <a:p>
          <a:r>
            <a:rPr lang="en-US" sz="2200" dirty="0">
              <a:latin typeface="+mn-lt"/>
            </a:rPr>
            <a:t>Qualified experts needed</a:t>
          </a:r>
        </a:p>
      </dgm:t>
    </dgm:pt>
    <dgm:pt modelId="{A25F5490-8204-48B3-A1B2-DCC326E44377}" type="parTrans" cxnId="{C12E1399-D1F9-4548-A747-7A8C2F1FEAA4}">
      <dgm:prSet/>
      <dgm:spPr/>
      <dgm:t>
        <a:bodyPr/>
        <a:lstStyle/>
        <a:p>
          <a:endParaRPr lang="en-US"/>
        </a:p>
      </dgm:t>
    </dgm:pt>
    <dgm:pt modelId="{4A9934E9-EDA5-4FA0-8BCE-8EFE427B0AFA}" type="sibTrans" cxnId="{C12E1399-D1F9-4548-A747-7A8C2F1FEAA4}">
      <dgm:prSet/>
      <dgm:spPr/>
      <dgm:t>
        <a:bodyPr/>
        <a:lstStyle/>
        <a:p>
          <a:endParaRPr lang="en-US"/>
        </a:p>
      </dgm:t>
    </dgm:pt>
    <dgm:pt modelId="{E209E3A1-4A21-4C5F-96CD-D339463EB9E3}">
      <dgm:prSet custT="1"/>
      <dgm:spPr/>
      <dgm:t>
        <a:bodyPr anchor="ctr"/>
        <a:lstStyle/>
        <a:p>
          <a:r>
            <a:rPr lang="en-US" sz="2200" dirty="0">
              <a:latin typeface="+mn-lt"/>
            </a:rPr>
            <a:t>Small amount of parameters</a:t>
          </a:r>
        </a:p>
      </dgm:t>
    </dgm:pt>
    <dgm:pt modelId="{8E1242FA-B691-44B4-8263-AD679092EDE5}" type="parTrans" cxnId="{5D1EFBBB-1825-4056-AA2C-E3CDA174FC53}">
      <dgm:prSet/>
      <dgm:spPr/>
      <dgm:t>
        <a:bodyPr/>
        <a:lstStyle/>
        <a:p>
          <a:endParaRPr lang="en-US"/>
        </a:p>
      </dgm:t>
    </dgm:pt>
    <dgm:pt modelId="{E2FC77BF-8C06-4A29-8E0F-467AA99A2E9F}" type="sibTrans" cxnId="{5D1EFBBB-1825-4056-AA2C-E3CDA174FC53}">
      <dgm:prSet/>
      <dgm:spPr/>
      <dgm:t>
        <a:bodyPr/>
        <a:lstStyle/>
        <a:p>
          <a:endParaRPr lang="en-US"/>
        </a:p>
      </dgm:t>
    </dgm:pt>
    <dgm:pt modelId="{7C210A54-2BC5-4527-B1D5-935E60512ECE}">
      <dgm:prSet custT="1"/>
      <dgm:spPr/>
      <dgm:t>
        <a:bodyPr/>
        <a:lstStyle/>
        <a:p>
          <a:r>
            <a:rPr lang="en-US" sz="2800" dirty="0">
              <a:latin typeface="+mn-lt"/>
            </a:rPr>
            <a:t>Brute-force tuning</a:t>
          </a:r>
        </a:p>
      </dgm:t>
    </dgm:pt>
    <dgm:pt modelId="{2F26AF97-B01F-407F-8789-5F02204AA28C}" type="parTrans" cxnId="{E194C78D-6AA9-4417-948D-866297FCEFB2}">
      <dgm:prSet/>
      <dgm:spPr/>
      <dgm:t>
        <a:bodyPr/>
        <a:lstStyle/>
        <a:p>
          <a:endParaRPr lang="en-US"/>
        </a:p>
      </dgm:t>
    </dgm:pt>
    <dgm:pt modelId="{77F2EDF4-F0FE-44D9-AC39-91ABD7A17233}" type="sibTrans" cxnId="{E194C78D-6AA9-4417-948D-866297FCEFB2}">
      <dgm:prSet/>
      <dgm:spPr/>
      <dgm:t>
        <a:bodyPr/>
        <a:lstStyle/>
        <a:p>
          <a:endParaRPr lang="en-US"/>
        </a:p>
      </dgm:t>
    </dgm:pt>
    <dgm:pt modelId="{E7710D90-CA99-496C-8BFD-77E44E704318}">
      <dgm:prSet custT="1"/>
      <dgm:spPr/>
      <dgm:t>
        <a:bodyPr anchor="ctr"/>
        <a:lstStyle/>
        <a:p>
          <a:r>
            <a:rPr lang="en-US" sz="2200" dirty="0">
              <a:latin typeface="+mn-lt"/>
            </a:rPr>
            <a:t>Enormous number of samples required</a:t>
          </a:r>
        </a:p>
      </dgm:t>
    </dgm:pt>
    <dgm:pt modelId="{34AF63F7-451F-4837-BCA3-F869CFED130A}" type="parTrans" cxnId="{477CE569-BC17-4C62-8614-66FA42CC9E28}">
      <dgm:prSet/>
      <dgm:spPr/>
      <dgm:t>
        <a:bodyPr/>
        <a:lstStyle/>
        <a:p>
          <a:endParaRPr lang="en-US"/>
        </a:p>
      </dgm:t>
    </dgm:pt>
    <dgm:pt modelId="{669E51E7-9F9E-4B42-9998-0614384B36CA}" type="sibTrans" cxnId="{477CE569-BC17-4C62-8614-66FA42CC9E28}">
      <dgm:prSet/>
      <dgm:spPr/>
      <dgm:t>
        <a:bodyPr/>
        <a:lstStyle/>
        <a:p>
          <a:endParaRPr lang="en-US"/>
        </a:p>
      </dgm:t>
    </dgm:pt>
    <dgm:pt modelId="{60600DEC-78FC-46C8-93D0-52D09EA8BFB1}">
      <dgm:prSet custT="1"/>
      <dgm:spPr/>
      <dgm:t>
        <a:bodyPr/>
        <a:lstStyle/>
        <a:p>
          <a:r>
            <a:rPr lang="en-US" sz="2800" dirty="0">
              <a:latin typeface="+mn-lt"/>
            </a:rPr>
            <a:t>Parametric tuning</a:t>
          </a:r>
        </a:p>
      </dgm:t>
    </dgm:pt>
    <dgm:pt modelId="{2B0C88FA-F2B1-4EE6-BAA2-C508FBEAB7B6}" type="parTrans" cxnId="{7182F4A5-386C-4429-B6FD-CA676AA03E2F}">
      <dgm:prSet/>
      <dgm:spPr/>
      <dgm:t>
        <a:bodyPr/>
        <a:lstStyle/>
        <a:p>
          <a:endParaRPr lang="en-US"/>
        </a:p>
      </dgm:t>
    </dgm:pt>
    <dgm:pt modelId="{A70022E5-6BFC-48C6-9AA5-3A0C5B79634A}" type="sibTrans" cxnId="{7182F4A5-386C-4429-B6FD-CA676AA03E2F}">
      <dgm:prSet/>
      <dgm:spPr/>
      <dgm:t>
        <a:bodyPr/>
        <a:lstStyle/>
        <a:p>
          <a:endParaRPr lang="en-US"/>
        </a:p>
      </dgm:t>
    </dgm:pt>
    <dgm:pt modelId="{C0FBAB65-290A-4546-87ED-79EF0157E6F5}">
      <dgm:prSet custT="1"/>
      <dgm:spPr/>
      <dgm:t>
        <a:bodyPr anchor="ctr"/>
        <a:lstStyle/>
        <a:p>
          <a:r>
            <a:rPr lang="en-US" sz="2200" dirty="0">
              <a:latin typeface="+mn-lt"/>
            </a:rPr>
            <a:t>Parametrization</a:t>
          </a:r>
          <a:r>
            <a:rPr lang="en-US" sz="2200" baseline="0" dirty="0">
              <a:latin typeface="+mn-lt"/>
            </a:rPr>
            <a:t> of generator output for each bin of each distribution</a:t>
          </a:r>
          <a:endParaRPr lang="en-US" sz="2200" dirty="0">
            <a:latin typeface="+mn-lt"/>
          </a:endParaRPr>
        </a:p>
      </dgm:t>
    </dgm:pt>
    <dgm:pt modelId="{98A12D8C-9178-404C-9BEE-A3FE24270A04}" type="parTrans" cxnId="{6EF3166C-5387-4295-97FA-525E1B00292C}">
      <dgm:prSet/>
      <dgm:spPr/>
      <dgm:t>
        <a:bodyPr/>
        <a:lstStyle/>
        <a:p>
          <a:endParaRPr lang="en-US"/>
        </a:p>
      </dgm:t>
    </dgm:pt>
    <dgm:pt modelId="{073A956F-4DC3-43FB-ADF6-D7FA25354C2C}" type="sibTrans" cxnId="{6EF3166C-5387-4295-97FA-525E1B00292C}">
      <dgm:prSet/>
      <dgm:spPr/>
      <dgm:t>
        <a:bodyPr/>
        <a:lstStyle/>
        <a:p>
          <a:endParaRPr lang="en-US"/>
        </a:p>
      </dgm:t>
    </dgm:pt>
    <dgm:pt modelId="{55BB4920-1E39-E846-89F0-FDE97E01A100}">
      <dgm:prSet custT="1"/>
      <dgm:spPr/>
      <dgm:t>
        <a:bodyPr anchor="ctr"/>
        <a:lstStyle/>
        <a:p>
          <a:r>
            <a:rPr lang="en-US" sz="2200" dirty="0">
              <a:latin typeface="+mn-lt"/>
            </a:rPr>
            <a:t>Small amount of data</a:t>
          </a:r>
        </a:p>
      </dgm:t>
    </dgm:pt>
    <dgm:pt modelId="{D700B091-48F6-8548-B32A-5EE160C10E4B}" type="parTrans" cxnId="{12F2C93A-CF4C-774E-9723-5CA2822190E9}">
      <dgm:prSet/>
      <dgm:spPr/>
      <dgm:t>
        <a:bodyPr/>
        <a:lstStyle/>
        <a:p>
          <a:endParaRPr lang="en-GB"/>
        </a:p>
      </dgm:t>
    </dgm:pt>
    <dgm:pt modelId="{F6F160FB-9995-884D-8E27-DE693A193119}" type="sibTrans" cxnId="{12F2C93A-CF4C-774E-9723-5CA2822190E9}">
      <dgm:prSet/>
      <dgm:spPr/>
      <dgm:t>
        <a:bodyPr/>
        <a:lstStyle/>
        <a:p>
          <a:endParaRPr lang="en-GB"/>
        </a:p>
      </dgm:t>
    </dgm:pt>
    <dgm:pt modelId="{FF90A516-DE3C-6D44-96A1-42E44F4DAC11}">
      <dgm:prSet custT="1"/>
      <dgm:spPr/>
      <dgm:t>
        <a:bodyPr anchor="ctr"/>
        <a:lstStyle/>
        <a:p>
          <a:r>
            <a:rPr lang="en-US" sz="2200" dirty="0">
              <a:latin typeface="+mn-lt"/>
            </a:rPr>
            <a:t>Grid search in parameter space</a:t>
          </a:r>
        </a:p>
      </dgm:t>
    </dgm:pt>
    <dgm:pt modelId="{9111F5A6-6DC2-C045-9CD2-F8E165D6CF25}" type="parTrans" cxnId="{5A3A7080-2A3C-3E4B-B5EA-2FEDBCECCCD7}">
      <dgm:prSet/>
      <dgm:spPr/>
      <dgm:t>
        <a:bodyPr/>
        <a:lstStyle/>
        <a:p>
          <a:endParaRPr lang="en-GB"/>
        </a:p>
      </dgm:t>
    </dgm:pt>
    <dgm:pt modelId="{C624ED52-79FB-B54C-9C4D-2B8E8DE7E089}" type="sibTrans" cxnId="{5A3A7080-2A3C-3E4B-B5EA-2FEDBCECCCD7}">
      <dgm:prSet/>
      <dgm:spPr/>
      <dgm:t>
        <a:bodyPr/>
        <a:lstStyle/>
        <a:p>
          <a:endParaRPr lang="en-GB"/>
        </a:p>
      </dgm:t>
    </dgm:pt>
    <dgm:pt modelId="{DEA6371C-1FEC-C24F-8A4D-36C248C30B5B}">
      <dgm:prSet custT="1"/>
      <dgm:spPr/>
      <dgm:t>
        <a:bodyPr anchor="ctr"/>
        <a:lstStyle/>
        <a:p>
          <a:r>
            <a:rPr lang="en-US" sz="2200" dirty="0">
              <a:latin typeface="+mn-lt"/>
            </a:rPr>
            <a:t>Slow</a:t>
          </a:r>
        </a:p>
      </dgm:t>
    </dgm:pt>
    <dgm:pt modelId="{9F69CD26-1FA2-9549-B8CE-87EB6664ADFB}" type="parTrans" cxnId="{2BC6206C-23C6-E944-AE06-70783174F1D6}">
      <dgm:prSet/>
      <dgm:spPr/>
      <dgm:t>
        <a:bodyPr/>
        <a:lstStyle/>
        <a:p>
          <a:endParaRPr lang="en-GB"/>
        </a:p>
      </dgm:t>
    </dgm:pt>
    <dgm:pt modelId="{EEE7D7CC-F15D-6647-B305-C2A43059037C}" type="sibTrans" cxnId="{2BC6206C-23C6-E944-AE06-70783174F1D6}">
      <dgm:prSet/>
      <dgm:spPr/>
      <dgm:t>
        <a:bodyPr/>
        <a:lstStyle/>
        <a:p>
          <a:endParaRPr lang="en-GB"/>
        </a:p>
      </dgm:t>
    </dgm:pt>
    <dgm:pt modelId="{F09E6344-A007-0E4A-8DB4-1465ED79FEB1}">
      <dgm:prSet custT="1"/>
      <dgm:spPr/>
      <dgm:t>
        <a:bodyPr anchor="ctr"/>
        <a:lstStyle/>
        <a:p>
          <a:r>
            <a:rPr lang="en-US" sz="2200" dirty="0">
              <a:latin typeface="+mn-lt"/>
            </a:rPr>
            <a:t>Could fall to a local minima</a:t>
          </a:r>
        </a:p>
      </dgm:t>
    </dgm:pt>
    <dgm:pt modelId="{151ABDF0-7EC8-C94E-9D35-B5FB41CD063C}" type="parTrans" cxnId="{CFACF1C6-2C64-C442-9930-8E92A72281AC}">
      <dgm:prSet/>
      <dgm:spPr/>
      <dgm:t>
        <a:bodyPr/>
        <a:lstStyle/>
        <a:p>
          <a:endParaRPr lang="en-GB"/>
        </a:p>
      </dgm:t>
    </dgm:pt>
    <dgm:pt modelId="{DF6ECD55-4DB0-764E-85A2-55AD6AC0B58A}" type="sibTrans" cxnId="{CFACF1C6-2C64-C442-9930-8E92A72281AC}">
      <dgm:prSet/>
      <dgm:spPr/>
      <dgm:t>
        <a:bodyPr/>
        <a:lstStyle/>
        <a:p>
          <a:endParaRPr lang="en-GB"/>
        </a:p>
      </dgm:t>
    </dgm:pt>
    <dgm:pt modelId="{5BFEBC58-6A7F-3446-ADEA-BBFB88AA41FE}">
      <dgm:prSet custT="1"/>
      <dgm:spPr/>
      <dgm:t>
        <a:bodyPr anchor="ctr"/>
        <a:lstStyle/>
        <a:p>
          <a:r>
            <a:rPr lang="en-US" sz="2200" dirty="0">
              <a:latin typeface="+mn-lt"/>
            </a:rPr>
            <a:t>Extremely slow</a:t>
          </a:r>
        </a:p>
      </dgm:t>
    </dgm:pt>
    <dgm:pt modelId="{7D159D6F-73AA-C04D-9101-1B8A966706E9}" type="parTrans" cxnId="{CF0F2746-8C53-D443-BAED-189C1DBAEFEA}">
      <dgm:prSet/>
      <dgm:spPr/>
      <dgm:t>
        <a:bodyPr/>
        <a:lstStyle/>
        <a:p>
          <a:endParaRPr lang="en-GB"/>
        </a:p>
      </dgm:t>
    </dgm:pt>
    <dgm:pt modelId="{0D896D68-431E-6F49-8B5A-0ED15A0E3436}" type="sibTrans" cxnId="{CF0F2746-8C53-D443-BAED-189C1DBAEFEA}">
      <dgm:prSet/>
      <dgm:spPr/>
      <dgm:t>
        <a:bodyPr/>
        <a:lstStyle/>
        <a:p>
          <a:endParaRPr lang="en-GB"/>
        </a:p>
      </dgm:t>
    </dgm:pt>
    <dgm:pt modelId="{B6559834-7A1B-3541-97B1-EB832CD3DA08}">
      <dgm:prSet custT="1"/>
      <dgm:spPr/>
      <dgm:t>
        <a:bodyPr/>
        <a:lstStyle/>
        <a:p>
          <a:r>
            <a:rPr lang="en-US" sz="2200" dirty="0">
              <a:latin typeface="+mn-lt"/>
            </a:rPr>
            <a:t>Could fall to a local minima</a:t>
          </a:r>
        </a:p>
      </dgm:t>
    </dgm:pt>
    <dgm:pt modelId="{20D2CB78-6C56-344E-BA85-399DF31CED16}" type="parTrans" cxnId="{58B6DF0A-3FFB-D74B-AD59-BCB0D9D68808}">
      <dgm:prSet/>
      <dgm:spPr/>
      <dgm:t>
        <a:bodyPr/>
        <a:lstStyle/>
        <a:p>
          <a:endParaRPr lang="en-GB"/>
        </a:p>
      </dgm:t>
    </dgm:pt>
    <dgm:pt modelId="{690A5E3B-4475-5343-8FF8-A06BBEDCFC7E}" type="sibTrans" cxnId="{58B6DF0A-3FFB-D74B-AD59-BCB0D9D68808}">
      <dgm:prSet/>
      <dgm:spPr/>
      <dgm:t>
        <a:bodyPr/>
        <a:lstStyle/>
        <a:p>
          <a:endParaRPr lang="en-GB"/>
        </a:p>
      </dgm:t>
    </dgm:pt>
    <dgm:pt modelId="{A11791E5-56EE-B947-B140-A907B9685EFC}">
      <dgm:prSet custT="1"/>
      <dgm:spPr/>
      <dgm:t>
        <a:bodyPr/>
        <a:lstStyle/>
        <a:p>
          <a:r>
            <a:rPr lang="en-US" sz="2200" dirty="0">
              <a:latin typeface="+mn-lt"/>
            </a:rPr>
            <a:t>Generator output should be well approximated by parametric function</a:t>
          </a:r>
        </a:p>
      </dgm:t>
    </dgm:pt>
    <dgm:pt modelId="{B654D8BC-185E-2044-B5BC-C8FACD205482}" type="parTrans" cxnId="{738B1074-C664-3F49-A777-A50A56C56190}">
      <dgm:prSet/>
      <dgm:spPr/>
      <dgm:t>
        <a:bodyPr/>
        <a:lstStyle/>
        <a:p>
          <a:endParaRPr lang="en-GB"/>
        </a:p>
      </dgm:t>
    </dgm:pt>
    <dgm:pt modelId="{3E695D95-6339-2345-B309-787D0F6FAC4C}" type="sibTrans" cxnId="{738B1074-C664-3F49-A777-A50A56C56190}">
      <dgm:prSet/>
      <dgm:spPr/>
      <dgm:t>
        <a:bodyPr/>
        <a:lstStyle/>
        <a:p>
          <a:endParaRPr lang="en-GB"/>
        </a:p>
      </dgm:t>
    </dgm:pt>
    <dgm:pt modelId="{53EB6055-0442-B147-8364-F0487CB3AFE2}">
      <dgm:prSet custT="1"/>
      <dgm:spPr/>
      <dgm:t>
        <a:bodyPr anchor="ctr"/>
        <a:lstStyle/>
        <a:p>
          <a:r>
            <a:rPr lang="en-US" sz="2200" dirty="0">
              <a:latin typeface="+mn-lt"/>
            </a:rPr>
            <a:t>Manual comparison of experimental and generated data</a:t>
          </a:r>
        </a:p>
      </dgm:t>
    </dgm:pt>
    <dgm:pt modelId="{6FCDDC87-8836-C84F-9928-FD1E14762E03}" type="parTrans" cxnId="{52B4BCF8-C8E5-5443-B584-CF9EEA103B63}">
      <dgm:prSet/>
      <dgm:spPr/>
      <dgm:t>
        <a:bodyPr/>
        <a:lstStyle/>
        <a:p>
          <a:endParaRPr lang="en-GB"/>
        </a:p>
      </dgm:t>
    </dgm:pt>
    <dgm:pt modelId="{416FFAA9-03E2-4F43-BFCE-801C9C55EF96}" type="sibTrans" cxnId="{52B4BCF8-C8E5-5443-B584-CF9EEA103B63}">
      <dgm:prSet/>
      <dgm:spPr/>
      <dgm:t>
        <a:bodyPr/>
        <a:lstStyle/>
        <a:p>
          <a:endParaRPr lang="en-GB"/>
        </a:p>
      </dgm:t>
    </dgm:pt>
    <dgm:pt modelId="{1C2E11F3-3BCC-0447-881F-951EC4BD1EE3}" type="pres">
      <dgm:prSet presAssocID="{34FA92FB-821A-4F95-899C-A502D01B68AF}" presName="Name0" presStyleCnt="0">
        <dgm:presLayoutVars>
          <dgm:dir/>
          <dgm:animLvl val="lvl"/>
          <dgm:resizeHandles val="exact"/>
        </dgm:presLayoutVars>
      </dgm:prSet>
      <dgm:spPr/>
    </dgm:pt>
    <dgm:pt modelId="{56ED463B-ACC6-2741-96C1-A32706A8BA02}" type="pres">
      <dgm:prSet presAssocID="{588E8BD9-3EEB-48AD-9F49-CD4466E1CF15}" presName="composite" presStyleCnt="0"/>
      <dgm:spPr/>
    </dgm:pt>
    <dgm:pt modelId="{47D77067-FB7F-8B40-8349-0B35A6049867}" type="pres">
      <dgm:prSet presAssocID="{588E8BD9-3EEB-48AD-9F49-CD4466E1CF15}" presName="parTx" presStyleLbl="alignNode1" presStyleIdx="0" presStyleCnt="3">
        <dgm:presLayoutVars>
          <dgm:chMax val="0"/>
          <dgm:chPref val="0"/>
          <dgm:bulletEnabled val="1"/>
        </dgm:presLayoutVars>
      </dgm:prSet>
      <dgm:spPr/>
    </dgm:pt>
    <dgm:pt modelId="{068042F9-EB0E-0A4D-90B4-A1F7EACE4098}" type="pres">
      <dgm:prSet presAssocID="{588E8BD9-3EEB-48AD-9F49-CD4466E1CF15}" presName="desTx" presStyleLbl="alignAccFollowNode1" presStyleIdx="0" presStyleCnt="3">
        <dgm:presLayoutVars>
          <dgm:bulletEnabled val="1"/>
        </dgm:presLayoutVars>
      </dgm:prSet>
      <dgm:spPr/>
    </dgm:pt>
    <dgm:pt modelId="{B1242C43-75E8-AA47-B0B2-C2B5D9354C35}" type="pres">
      <dgm:prSet presAssocID="{599CDCA8-AC34-414A-8D02-D06BDB470272}" presName="space" presStyleCnt="0"/>
      <dgm:spPr/>
    </dgm:pt>
    <dgm:pt modelId="{1F70D209-F819-6648-9D23-2EF79A6F7F23}" type="pres">
      <dgm:prSet presAssocID="{7C210A54-2BC5-4527-B1D5-935E60512ECE}" presName="composite" presStyleCnt="0"/>
      <dgm:spPr/>
    </dgm:pt>
    <dgm:pt modelId="{99FB0570-06EA-8549-95D0-6CC5C7D1A653}" type="pres">
      <dgm:prSet presAssocID="{7C210A54-2BC5-4527-B1D5-935E60512ECE}" presName="parTx" presStyleLbl="alignNode1" presStyleIdx="1" presStyleCnt="3">
        <dgm:presLayoutVars>
          <dgm:chMax val="0"/>
          <dgm:chPref val="0"/>
          <dgm:bulletEnabled val="1"/>
        </dgm:presLayoutVars>
      </dgm:prSet>
      <dgm:spPr/>
    </dgm:pt>
    <dgm:pt modelId="{C2124923-411C-094E-812D-560FC694D5B3}" type="pres">
      <dgm:prSet presAssocID="{7C210A54-2BC5-4527-B1D5-935E60512ECE}" presName="desTx" presStyleLbl="alignAccFollowNode1" presStyleIdx="1" presStyleCnt="3">
        <dgm:presLayoutVars>
          <dgm:bulletEnabled val="1"/>
        </dgm:presLayoutVars>
      </dgm:prSet>
      <dgm:spPr/>
    </dgm:pt>
    <dgm:pt modelId="{17234043-06C7-B146-90F4-C68872CE1D78}" type="pres">
      <dgm:prSet presAssocID="{77F2EDF4-F0FE-44D9-AC39-91ABD7A17233}" presName="space" presStyleCnt="0"/>
      <dgm:spPr/>
    </dgm:pt>
    <dgm:pt modelId="{AA0BE950-020E-6C48-B8A7-803D1E9CF2E8}" type="pres">
      <dgm:prSet presAssocID="{60600DEC-78FC-46C8-93D0-52D09EA8BFB1}" presName="composite" presStyleCnt="0"/>
      <dgm:spPr/>
    </dgm:pt>
    <dgm:pt modelId="{396FD4C9-89D1-B44C-BEA8-53839055C2AF}" type="pres">
      <dgm:prSet presAssocID="{60600DEC-78FC-46C8-93D0-52D09EA8BFB1}" presName="parTx" presStyleLbl="alignNode1" presStyleIdx="2" presStyleCnt="3">
        <dgm:presLayoutVars>
          <dgm:chMax val="0"/>
          <dgm:chPref val="0"/>
          <dgm:bulletEnabled val="1"/>
        </dgm:presLayoutVars>
      </dgm:prSet>
      <dgm:spPr/>
    </dgm:pt>
    <dgm:pt modelId="{2A9ECBF0-9EE3-984B-8F7B-F71FA3805856}" type="pres">
      <dgm:prSet presAssocID="{60600DEC-78FC-46C8-93D0-52D09EA8BFB1}" presName="desTx" presStyleLbl="alignAccFollowNode1" presStyleIdx="2" presStyleCnt="3">
        <dgm:presLayoutVars>
          <dgm:bulletEnabled val="1"/>
        </dgm:presLayoutVars>
      </dgm:prSet>
      <dgm:spPr/>
    </dgm:pt>
  </dgm:ptLst>
  <dgm:cxnLst>
    <dgm:cxn modelId="{75A43500-87FB-604E-A90D-6517216F4B72}" type="presOf" srcId="{A11791E5-56EE-B947-B140-A907B9685EFC}" destId="{2A9ECBF0-9EE3-984B-8F7B-F71FA3805856}" srcOrd="0" destOrd="2" presId="urn:microsoft.com/office/officeart/2005/8/layout/hList1"/>
    <dgm:cxn modelId="{8C4C1003-0646-7646-8E32-3BE2C88BDC84}" type="presOf" srcId="{34FA92FB-821A-4F95-899C-A502D01B68AF}" destId="{1C2E11F3-3BCC-0447-881F-951EC4BD1EE3}" srcOrd="0" destOrd="0" presId="urn:microsoft.com/office/officeart/2005/8/layout/hList1"/>
    <dgm:cxn modelId="{58B6DF0A-3FFB-D74B-AD59-BCB0D9D68808}" srcId="{60600DEC-78FC-46C8-93D0-52D09EA8BFB1}" destId="{B6559834-7A1B-3541-97B1-EB832CD3DA08}" srcOrd="1" destOrd="0" parTransId="{20D2CB78-6C56-344E-BA85-399DF31CED16}" sibTransId="{690A5E3B-4475-5343-8FF8-A06BBEDCFC7E}"/>
    <dgm:cxn modelId="{A57CFB11-7CA7-4248-8141-C349FAD3FAF9}" type="presOf" srcId="{FF90A516-DE3C-6D44-96A1-42E44F4DAC11}" destId="{C2124923-411C-094E-812D-560FC694D5B3}" srcOrd="0" destOrd="0" presId="urn:microsoft.com/office/officeart/2005/8/layout/hList1"/>
    <dgm:cxn modelId="{9A668C23-AA57-0542-B47E-9D3F379ECE23}" type="presOf" srcId="{C0FBAB65-290A-4546-87ED-79EF0157E6F5}" destId="{2A9ECBF0-9EE3-984B-8F7B-F71FA3805856}" srcOrd="0" destOrd="0" presId="urn:microsoft.com/office/officeart/2005/8/layout/hList1"/>
    <dgm:cxn modelId="{2E42922B-8C1E-864C-B66B-401BA2CC491A}" type="presOf" srcId="{5BFEBC58-6A7F-3446-ADEA-BBFB88AA41FE}" destId="{C2124923-411C-094E-812D-560FC694D5B3}" srcOrd="0" destOrd="2" presId="urn:microsoft.com/office/officeart/2005/8/layout/hList1"/>
    <dgm:cxn modelId="{C855432D-FE2D-4149-BE9E-02CEB5641736}" type="presOf" srcId="{B6559834-7A1B-3541-97B1-EB832CD3DA08}" destId="{2A9ECBF0-9EE3-984B-8F7B-F71FA3805856}" srcOrd="0" destOrd="1" presId="urn:microsoft.com/office/officeart/2005/8/layout/hList1"/>
    <dgm:cxn modelId="{12F2C93A-CF4C-774E-9723-5CA2822190E9}" srcId="{588E8BD9-3EEB-48AD-9F49-CD4466E1CF15}" destId="{55BB4920-1E39-E846-89F0-FDE97E01A100}" srcOrd="3" destOrd="0" parTransId="{D700B091-48F6-8548-B32A-5EE160C10E4B}" sibTransId="{F6F160FB-9995-884D-8E27-DE693A193119}"/>
    <dgm:cxn modelId="{AEA10045-9E80-4C65-8038-DB494C6D00DC}" srcId="{34FA92FB-821A-4F95-899C-A502D01B68AF}" destId="{588E8BD9-3EEB-48AD-9F49-CD4466E1CF15}" srcOrd="0" destOrd="0" parTransId="{DDBC5DA2-ADE9-4569-8DC9-A3B3546A5257}" sibTransId="{599CDCA8-AC34-414A-8D02-D06BDB470272}"/>
    <dgm:cxn modelId="{CF0F2746-8C53-D443-BAED-189C1DBAEFEA}" srcId="{7C210A54-2BC5-4527-B1D5-935E60512ECE}" destId="{5BFEBC58-6A7F-3446-ADEA-BBFB88AA41FE}" srcOrd="2" destOrd="0" parTransId="{7D159D6F-73AA-C04D-9101-1B8A966706E9}" sibTransId="{0D896D68-431E-6F49-8B5A-0ED15A0E3436}"/>
    <dgm:cxn modelId="{684FA363-A976-2745-8EBC-D80D3C5EAADC}" type="presOf" srcId="{55BB4920-1E39-E846-89F0-FDE97E01A100}" destId="{068042F9-EB0E-0A4D-90B4-A1F7EACE4098}" srcOrd="0" destOrd="3" presId="urn:microsoft.com/office/officeart/2005/8/layout/hList1"/>
    <dgm:cxn modelId="{477CE569-BC17-4C62-8614-66FA42CC9E28}" srcId="{7C210A54-2BC5-4527-B1D5-935E60512ECE}" destId="{E7710D90-CA99-496C-8BFD-77E44E704318}" srcOrd="1" destOrd="0" parTransId="{34AF63F7-451F-4837-BCA3-F869CFED130A}" sibTransId="{669E51E7-9F9E-4B42-9998-0614384B36CA}"/>
    <dgm:cxn modelId="{6EF3166C-5387-4295-97FA-525E1B00292C}" srcId="{60600DEC-78FC-46C8-93D0-52D09EA8BFB1}" destId="{C0FBAB65-290A-4546-87ED-79EF0157E6F5}" srcOrd="0" destOrd="0" parTransId="{98A12D8C-9178-404C-9BEE-A3FE24270A04}" sibTransId="{073A956F-4DC3-43FB-ADF6-D7FA25354C2C}"/>
    <dgm:cxn modelId="{2BC6206C-23C6-E944-AE06-70783174F1D6}" srcId="{588E8BD9-3EEB-48AD-9F49-CD4466E1CF15}" destId="{DEA6371C-1FEC-C24F-8A4D-36C248C30B5B}" srcOrd="4" destOrd="0" parTransId="{9F69CD26-1FA2-9549-B8CE-87EB6664ADFB}" sibTransId="{EEE7D7CC-F15D-6647-B305-C2A43059037C}"/>
    <dgm:cxn modelId="{738B1074-C664-3F49-A777-A50A56C56190}" srcId="{60600DEC-78FC-46C8-93D0-52D09EA8BFB1}" destId="{A11791E5-56EE-B947-B140-A907B9685EFC}" srcOrd="2" destOrd="0" parTransId="{B654D8BC-185E-2044-B5BC-C8FACD205482}" sibTransId="{3E695D95-6339-2345-B309-787D0F6FAC4C}"/>
    <dgm:cxn modelId="{9BA20976-5B10-494C-80D6-EF7D91DBE1AB}" type="presOf" srcId="{7C210A54-2BC5-4527-B1D5-935E60512ECE}" destId="{99FB0570-06EA-8549-95D0-6CC5C7D1A653}" srcOrd="0" destOrd="0" presId="urn:microsoft.com/office/officeart/2005/8/layout/hList1"/>
    <dgm:cxn modelId="{7B93857D-8159-434F-ABF8-E6E33FBF01D0}" type="presOf" srcId="{588E8BD9-3EEB-48AD-9F49-CD4466E1CF15}" destId="{47D77067-FB7F-8B40-8349-0B35A6049867}" srcOrd="0" destOrd="0" presId="urn:microsoft.com/office/officeart/2005/8/layout/hList1"/>
    <dgm:cxn modelId="{5A3A7080-2A3C-3E4B-B5EA-2FEDBCECCCD7}" srcId="{7C210A54-2BC5-4527-B1D5-935E60512ECE}" destId="{FF90A516-DE3C-6D44-96A1-42E44F4DAC11}" srcOrd="0" destOrd="0" parTransId="{9111F5A6-6DC2-C045-9CD2-F8E165D6CF25}" sibTransId="{C624ED52-79FB-B54C-9C4D-2B8E8DE7E089}"/>
    <dgm:cxn modelId="{E194C78D-6AA9-4417-948D-866297FCEFB2}" srcId="{34FA92FB-821A-4F95-899C-A502D01B68AF}" destId="{7C210A54-2BC5-4527-B1D5-935E60512ECE}" srcOrd="1" destOrd="0" parTransId="{2F26AF97-B01F-407F-8789-5F02204AA28C}" sibTransId="{77F2EDF4-F0FE-44D9-AC39-91ABD7A17233}"/>
    <dgm:cxn modelId="{D8AC5B93-A000-0544-A269-1A3CCFC52728}" type="presOf" srcId="{E7710D90-CA99-496C-8BFD-77E44E704318}" destId="{C2124923-411C-094E-812D-560FC694D5B3}" srcOrd="0" destOrd="1" presId="urn:microsoft.com/office/officeart/2005/8/layout/hList1"/>
    <dgm:cxn modelId="{C12E1399-D1F9-4548-A747-7A8C2F1FEAA4}" srcId="{588E8BD9-3EEB-48AD-9F49-CD4466E1CF15}" destId="{8DB3ADE0-37DA-4539-86F6-5334F9568CBA}" srcOrd="1" destOrd="0" parTransId="{A25F5490-8204-48B3-A1B2-DCC326E44377}" sibTransId="{4A9934E9-EDA5-4FA0-8BCE-8EFE427B0AFA}"/>
    <dgm:cxn modelId="{E6B57FA3-6198-6342-9D70-4539F262076F}" type="presOf" srcId="{60600DEC-78FC-46C8-93D0-52D09EA8BFB1}" destId="{396FD4C9-89D1-B44C-BEA8-53839055C2AF}" srcOrd="0" destOrd="0" presId="urn:microsoft.com/office/officeart/2005/8/layout/hList1"/>
    <dgm:cxn modelId="{7182F4A5-386C-4429-B6FD-CA676AA03E2F}" srcId="{34FA92FB-821A-4F95-899C-A502D01B68AF}" destId="{60600DEC-78FC-46C8-93D0-52D09EA8BFB1}" srcOrd="2" destOrd="0" parTransId="{2B0C88FA-F2B1-4EE6-BAA2-C508FBEAB7B6}" sibTransId="{A70022E5-6BFC-48C6-9AA5-3A0C5B79634A}"/>
    <dgm:cxn modelId="{5D1EFBBB-1825-4056-AA2C-E3CDA174FC53}" srcId="{588E8BD9-3EEB-48AD-9F49-CD4466E1CF15}" destId="{E209E3A1-4A21-4C5F-96CD-D339463EB9E3}" srcOrd="2" destOrd="0" parTransId="{8E1242FA-B691-44B4-8263-AD679092EDE5}" sibTransId="{E2FC77BF-8C06-4A29-8E0F-467AA99A2E9F}"/>
    <dgm:cxn modelId="{75CF47C0-A331-A144-8AEB-609BFF6D8B31}" type="presOf" srcId="{DEA6371C-1FEC-C24F-8A4D-36C248C30B5B}" destId="{068042F9-EB0E-0A4D-90B4-A1F7EACE4098}" srcOrd="0" destOrd="4" presId="urn:microsoft.com/office/officeart/2005/8/layout/hList1"/>
    <dgm:cxn modelId="{CFACF1C6-2C64-C442-9930-8E92A72281AC}" srcId="{7C210A54-2BC5-4527-B1D5-935E60512ECE}" destId="{F09E6344-A007-0E4A-8DB4-1465ED79FEB1}" srcOrd="3" destOrd="0" parTransId="{151ABDF0-7EC8-C94E-9D35-B5FB41CD063C}" sibTransId="{DF6ECD55-4DB0-764E-85A2-55AD6AC0B58A}"/>
    <dgm:cxn modelId="{F6F475C7-B97F-B942-888E-6E1A13F3CAAB}" type="presOf" srcId="{F09E6344-A007-0E4A-8DB4-1465ED79FEB1}" destId="{C2124923-411C-094E-812D-560FC694D5B3}" srcOrd="0" destOrd="3" presId="urn:microsoft.com/office/officeart/2005/8/layout/hList1"/>
    <dgm:cxn modelId="{C1AE43D5-6E65-2945-9041-8900D8BC05A0}" type="presOf" srcId="{8DB3ADE0-37DA-4539-86F6-5334F9568CBA}" destId="{068042F9-EB0E-0A4D-90B4-A1F7EACE4098}" srcOrd="0" destOrd="1" presId="urn:microsoft.com/office/officeart/2005/8/layout/hList1"/>
    <dgm:cxn modelId="{D73A58DB-9469-724E-A404-30183DD9C9F1}" type="presOf" srcId="{53EB6055-0442-B147-8364-F0487CB3AFE2}" destId="{068042F9-EB0E-0A4D-90B4-A1F7EACE4098}" srcOrd="0" destOrd="0" presId="urn:microsoft.com/office/officeart/2005/8/layout/hList1"/>
    <dgm:cxn modelId="{0CEEB8DD-D3F2-3A42-B5B1-9CF756F169B2}" type="presOf" srcId="{E209E3A1-4A21-4C5F-96CD-D339463EB9E3}" destId="{068042F9-EB0E-0A4D-90B4-A1F7EACE4098}" srcOrd="0" destOrd="2" presId="urn:microsoft.com/office/officeart/2005/8/layout/hList1"/>
    <dgm:cxn modelId="{52B4BCF8-C8E5-5443-B584-CF9EEA103B63}" srcId="{588E8BD9-3EEB-48AD-9F49-CD4466E1CF15}" destId="{53EB6055-0442-B147-8364-F0487CB3AFE2}" srcOrd="0" destOrd="0" parTransId="{6FCDDC87-8836-C84F-9928-FD1E14762E03}" sibTransId="{416FFAA9-03E2-4F43-BFCE-801C9C55EF96}"/>
    <dgm:cxn modelId="{CF30D8CD-2056-D143-B0F6-CF0D21D5CC0A}" type="presParOf" srcId="{1C2E11F3-3BCC-0447-881F-951EC4BD1EE3}" destId="{56ED463B-ACC6-2741-96C1-A32706A8BA02}" srcOrd="0" destOrd="0" presId="urn:microsoft.com/office/officeart/2005/8/layout/hList1"/>
    <dgm:cxn modelId="{B46FD93C-856D-1344-92EC-F69802D23C38}" type="presParOf" srcId="{56ED463B-ACC6-2741-96C1-A32706A8BA02}" destId="{47D77067-FB7F-8B40-8349-0B35A6049867}" srcOrd="0" destOrd="0" presId="urn:microsoft.com/office/officeart/2005/8/layout/hList1"/>
    <dgm:cxn modelId="{80C755BE-4059-3B4B-98E0-24FEA72907C4}" type="presParOf" srcId="{56ED463B-ACC6-2741-96C1-A32706A8BA02}" destId="{068042F9-EB0E-0A4D-90B4-A1F7EACE4098}" srcOrd="1" destOrd="0" presId="urn:microsoft.com/office/officeart/2005/8/layout/hList1"/>
    <dgm:cxn modelId="{05105EEE-1CC3-5D49-A031-C5147F0A1FE3}" type="presParOf" srcId="{1C2E11F3-3BCC-0447-881F-951EC4BD1EE3}" destId="{B1242C43-75E8-AA47-B0B2-C2B5D9354C35}" srcOrd="1" destOrd="0" presId="urn:microsoft.com/office/officeart/2005/8/layout/hList1"/>
    <dgm:cxn modelId="{BD870693-1DD1-EB4B-93FA-5E9DF8A144F4}" type="presParOf" srcId="{1C2E11F3-3BCC-0447-881F-951EC4BD1EE3}" destId="{1F70D209-F819-6648-9D23-2EF79A6F7F23}" srcOrd="2" destOrd="0" presId="urn:microsoft.com/office/officeart/2005/8/layout/hList1"/>
    <dgm:cxn modelId="{44A7DA88-403C-5846-937D-82E3525CD5E1}" type="presParOf" srcId="{1F70D209-F819-6648-9D23-2EF79A6F7F23}" destId="{99FB0570-06EA-8549-95D0-6CC5C7D1A653}" srcOrd="0" destOrd="0" presId="urn:microsoft.com/office/officeart/2005/8/layout/hList1"/>
    <dgm:cxn modelId="{D58FAEE1-CE92-434C-91DB-523DB33873AA}" type="presParOf" srcId="{1F70D209-F819-6648-9D23-2EF79A6F7F23}" destId="{C2124923-411C-094E-812D-560FC694D5B3}" srcOrd="1" destOrd="0" presId="urn:microsoft.com/office/officeart/2005/8/layout/hList1"/>
    <dgm:cxn modelId="{7890C9AC-BFE9-CB4F-81C2-FB1D373D9016}" type="presParOf" srcId="{1C2E11F3-3BCC-0447-881F-951EC4BD1EE3}" destId="{17234043-06C7-B146-90F4-C68872CE1D78}" srcOrd="3" destOrd="0" presId="urn:microsoft.com/office/officeart/2005/8/layout/hList1"/>
    <dgm:cxn modelId="{56FF7FB5-3C35-CE4D-88DA-44D4355ECBFE}" type="presParOf" srcId="{1C2E11F3-3BCC-0447-881F-951EC4BD1EE3}" destId="{AA0BE950-020E-6C48-B8A7-803D1E9CF2E8}" srcOrd="4" destOrd="0" presId="urn:microsoft.com/office/officeart/2005/8/layout/hList1"/>
    <dgm:cxn modelId="{4CAAB672-5D1A-464F-90E2-E4F17A07EEAC}" type="presParOf" srcId="{AA0BE950-020E-6C48-B8A7-803D1E9CF2E8}" destId="{396FD4C9-89D1-B44C-BEA8-53839055C2AF}" srcOrd="0" destOrd="0" presId="urn:microsoft.com/office/officeart/2005/8/layout/hList1"/>
    <dgm:cxn modelId="{724BEBDF-7B56-284B-B237-EFE7BE597C36}" type="presParOf" srcId="{AA0BE950-020E-6C48-B8A7-803D1E9CF2E8}" destId="{2A9ECBF0-9EE3-984B-8F7B-F71FA38058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10123-1A66-407C-ABFA-271BC08CF98D}"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0F844029-DB0D-4EB1-BC9E-E7AB8E9DE7FB}">
      <dgm:prSet custT="1"/>
      <dgm:spPr/>
      <dgm:t>
        <a:bodyPr/>
        <a:lstStyle/>
        <a:p>
          <a:r>
            <a:rPr lang="en-US" sz="2800" dirty="0"/>
            <a:t>Tune</a:t>
          </a:r>
        </a:p>
      </dgm:t>
    </dgm:pt>
    <dgm:pt modelId="{7A353A27-CC66-4221-999D-F38AED101CE2}" type="parTrans" cxnId="{DAF81C55-FA96-422D-A117-956F86C38D0A}">
      <dgm:prSet/>
      <dgm:spPr/>
      <dgm:t>
        <a:bodyPr/>
        <a:lstStyle/>
        <a:p>
          <a:endParaRPr lang="en-US"/>
        </a:p>
      </dgm:t>
    </dgm:pt>
    <dgm:pt modelId="{D8D8D59C-97FD-44C7-8D45-37D0B59EF26F}" type="sibTrans" cxnId="{DAF81C55-FA96-422D-A117-956F86C38D0A}">
      <dgm:prSet/>
      <dgm:spPr/>
      <dgm:t>
        <a:bodyPr/>
        <a:lstStyle/>
        <a:p>
          <a:endParaRPr lang="en-US"/>
        </a:p>
      </dgm:t>
    </dgm:pt>
    <dgm:pt modelId="{0D03FE50-D3A6-4B87-971B-CBDFB558D185}">
      <dgm:prSet custT="1"/>
      <dgm:spPr/>
      <dgm:t>
        <a:bodyPr/>
        <a:lstStyle/>
        <a:p>
          <a:r>
            <a:rPr lang="en-US" sz="2400"/>
            <a:t>Tune PYTHIA hyperparameters using bayesian optimization and compare it with other tunes</a:t>
          </a:r>
        </a:p>
      </dgm:t>
    </dgm:pt>
    <dgm:pt modelId="{71F38AFD-0E9D-4DCF-8FAC-8B9172379578}" type="parTrans" cxnId="{5BAB0B36-57EA-4B1D-849A-1B1F4C77ABF8}">
      <dgm:prSet/>
      <dgm:spPr/>
      <dgm:t>
        <a:bodyPr/>
        <a:lstStyle/>
        <a:p>
          <a:endParaRPr lang="en-US"/>
        </a:p>
      </dgm:t>
    </dgm:pt>
    <dgm:pt modelId="{A8475C8E-B043-440F-9F04-47B88314CE46}" type="sibTrans" cxnId="{5BAB0B36-57EA-4B1D-849A-1B1F4C77ABF8}">
      <dgm:prSet/>
      <dgm:spPr/>
      <dgm:t>
        <a:bodyPr/>
        <a:lstStyle/>
        <a:p>
          <a:endParaRPr lang="en-US"/>
        </a:p>
      </dgm:t>
    </dgm:pt>
    <dgm:pt modelId="{B72D6039-06AF-4723-945E-AFC3CB7C3BB3}">
      <dgm:prSet custT="1"/>
      <dgm:spPr/>
      <dgm:t>
        <a:bodyPr/>
        <a:lstStyle/>
        <a:p>
          <a:r>
            <a:rPr lang="en-US" sz="2800" dirty="0"/>
            <a:t>Research</a:t>
          </a:r>
        </a:p>
      </dgm:t>
    </dgm:pt>
    <dgm:pt modelId="{D9953836-7015-4385-AE75-8359DD7B0EB7}" type="parTrans" cxnId="{749F475B-99F9-4942-B1C0-D8EC7A635F49}">
      <dgm:prSet/>
      <dgm:spPr/>
      <dgm:t>
        <a:bodyPr/>
        <a:lstStyle/>
        <a:p>
          <a:endParaRPr lang="en-US"/>
        </a:p>
      </dgm:t>
    </dgm:pt>
    <dgm:pt modelId="{6D709160-8B9B-445A-B1C5-93C421260D44}" type="sibTrans" cxnId="{749F475B-99F9-4942-B1C0-D8EC7A635F49}">
      <dgm:prSet/>
      <dgm:spPr/>
      <dgm:t>
        <a:bodyPr/>
        <a:lstStyle/>
        <a:p>
          <a:endParaRPr lang="en-US"/>
        </a:p>
      </dgm:t>
    </dgm:pt>
    <dgm:pt modelId="{D9737F65-5325-462B-8C1A-7458DB894630}">
      <dgm:prSet custT="1"/>
      <dgm:spPr/>
      <dgm:t>
        <a:bodyPr/>
        <a:lstStyle/>
        <a:p>
          <a:r>
            <a:rPr lang="en-US" sz="2400" dirty="0"/>
            <a:t>Research possible ways to improve the process of optimization and quality of the tune</a:t>
          </a:r>
        </a:p>
      </dgm:t>
    </dgm:pt>
    <dgm:pt modelId="{BAAF032D-76ED-4B39-BCFC-E93358EA0D68}" type="parTrans" cxnId="{0BBE752D-5AA9-46C2-81A1-1D3384E19D4E}">
      <dgm:prSet/>
      <dgm:spPr/>
      <dgm:t>
        <a:bodyPr/>
        <a:lstStyle/>
        <a:p>
          <a:endParaRPr lang="en-US"/>
        </a:p>
      </dgm:t>
    </dgm:pt>
    <dgm:pt modelId="{DBA828C9-55D7-4E0A-A01D-BD18AF2C5C88}" type="sibTrans" cxnId="{0BBE752D-5AA9-46C2-81A1-1D3384E19D4E}">
      <dgm:prSet/>
      <dgm:spPr/>
      <dgm:t>
        <a:bodyPr/>
        <a:lstStyle/>
        <a:p>
          <a:endParaRPr lang="en-US"/>
        </a:p>
      </dgm:t>
    </dgm:pt>
    <dgm:pt modelId="{CB496F80-632A-4BD7-BCA9-D35BD97F8219}">
      <dgm:prSet custT="1"/>
      <dgm:spPr/>
      <dgm:t>
        <a:bodyPr/>
        <a:lstStyle/>
        <a:p>
          <a:r>
            <a:rPr lang="en-US" sz="2800" dirty="0"/>
            <a:t>Build</a:t>
          </a:r>
        </a:p>
      </dgm:t>
    </dgm:pt>
    <dgm:pt modelId="{4320CA12-AD0C-48DB-ADD5-53C2F75B4F3D}" type="parTrans" cxnId="{F29EA0F5-C31B-4C38-9FFF-6D5C216C0B3C}">
      <dgm:prSet/>
      <dgm:spPr/>
      <dgm:t>
        <a:bodyPr/>
        <a:lstStyle/>
        <a:p>
          <a:endParaRPr lang="en-US"/>
        </a:p>
      </dgm:t>
    </dgm:pt>
    <dgm:pt modelId="{540014B0-9349-477A-80D5-6826DF5163AC}" type="sibTrans" cxnId="{F29EA0F5-C31B-4C38-9FFF-6D5C216C0B3C}">
      <dgm:prSet/>
      <dgm:spPr/>
      <dgm:t>
        <a:bodyPr/>
        <a:lstStyle/>
        <a:p>
          <a:endParaRPr lang="en-US"/>
        </a:p>
      </dgm:t>
    </dgm:pt>
    <dgm:pt modelId="{5BC0DD6F-BE7C-4615-A9B8-E81DF64D75C9}">
      <dgm:prSet custT="1"/>
      <dgm:spPr/>
      <dgm:t>
        <a:bodyPr/>
        <a:lstStyle/>
        <a:p>
          <a:r>
            <a:rPr lang="en-US" sz="2400" dirty="0"/>
            <a:t>Build a library for people who wants to tune PYTHIA on their experimental data</a:t>
          </a:r>
        </a:p>
      </dgm:t>
    </dgm:pt>
    <dgm:pt modelId="{F2587A05-8BA1-4544-B808-2BCD2433D4B0}" type="parTrans" cxnId="{AAD3ADCE-7D8E-471A-A4AB-E3919B0D8F15}">
      <dgm:prSet/>
      <dgm:spPr/>
      <dgm:t>
        <a:bodyPr/>
        <a:lstStyle/>
        <a:p>
          <a:endParaRPr lang="en-US"/>
        </a:p>
      </dgm:t>
    </dgm:pt>
    <dgm:pt modelId="{55A02564-CBF9-4C43-AF26-6BCB60CBF7A9}" type="sibTrans" cxnId="{AAD3ADCE-7D8E-471A-A4AB-E3919B0D8F15}">
      <dgm:prSet/>
      <dgm:spPr/>
      <dgm:t>
        <a:bodyPr/>
        <a:lstStyle/>
        <a:p>
          <a:endParaRPr lang="en-US"/>
        </a:p>
      </dgm:t>
    </dgm:pt>
    <dgm:pt modelId="{D235A099-FC99-B44C-BEDC-7977969D38E7}" type="pres">
      <dgm:prSet presAssocID="{03910123-1A66-407C-ABFA-271BC08CF98D}" presName="Name0" presStyleCnt="0">
        <dgm:presLayoutVars>
          <dgm:dir/>
          <dgm:animLvl val="lvl"/>
          <dgm:resizeHandles val="exact"/>
        </dgm:presLayoutVars>
      </dgm:prSet>
      <dgm:spPr/>
    </dgm:pt>
    <dgm:pt modelId="{81AE93F7-7364-884D-969A-61A38AB43568}" type="pres">
      <dgm:prSet presAssocID="{0F844029-DB0D-4EB1-BC9E-E7AB8E9DE7FB}" presName="linNode" presStyleCnt="0"/>
      <dgm:spPr/>
    </dgm:pt>
    <dgm:pt modelId="{394E149A-5D82-084C-A3EA-0CC9E3F95977}" type="pres">
      <dgm:prSet presAssocID="{0F844029-DB0D-4EB1-BC9E-E7AB8E9DE7FB}" presName="parentText" presStyleLbl="alignNode1" presStyleIdx="0" presStyleCnt="3">
        <dgm:presLayoutVars>
          <dgm:chMax val="1"/>
          <dgm:bulletEnabled/>
        </dgm:presLayoutVars>
      </dgm:prSet>
      <dgm:spPr/>
    </dgm:pt>
    <dgm:pt modelId="{6EB0089D-1FAC-3C45-8CF3-A9F6315CEBEC}" type="pres">
      <dgm:prSet presAssocID="{0F844029-DB0D-4EB1-BC9E-E7AB8E9DE7FB}" presName="descendantText" presStyleLbl="alignAccFollowNode1" presStyleIdx="0" presStyleCnt="3">
        <dgm:presLayoutVars>
          <dgm:bulletEnabled/>
        </dgm:presLayoutVars>
      </dgm:prSet>
      <dgm:spPr/>
    </dgm:pt>
    <dgm:pt modelId="{33538F12-C68B-1A44-9D89-6E70EB3EA64D}" type="pres">
      <dgm:prSet presAssocID="{D8D8D59C-97FD-44C7-8D45-37D0B59EF26F}" presName="sp" presStyleCnt="0"/>
      <dgm:spPr/>
    </dgm:pt>
    <dgm:pt modelId="{BCB72A89-0721-6647-BF27-5753B7A38D84}" type="pres">
      <dgm:prSet presAssocID="{B72D6039-06AF-4723-945E-AFC3CB7C3BB3}" presName="linNode" presStyleCnt="0"/>
      <dgm:spPr/>
    </dgm:pt>
    <dgm:pt modelId="{C880EA14-E06E-164F-BC4B-C578FF7E5CDF}" type="pres">
      <dgm:prSet presAssocID="{B72D6039-06AF-4723-945E-AFC3CB7C3BB3}" presName="parentText" presStyleLbl="alignNode1" presStyleIdx="1" presStyleCnt="3">
        <dgm:presLayoutVars>
          <dgm:chMax val="1"/>
          <dgm:bulletEnabled/>
        </dgm:presLayoutVars>
      </dgm:prSet>
      <dgm:spPr/>
    </dgm:pt>
    <dgm:pt modelId="{34DBEDDA-34F8-3543-B080-0570B8C4A78A}" type="pres">
      <dgm:prSet presAssocID="{B72D6039-06AF-4723-945E-AFC3CB7C3BB3}" presName="descendantText" presStyleLbl="alignAccFollowNode1" presStyleIdx="1" presStyleCnt="3">
        <dgm:presLayoutVars>
          <dgm:bulletEnabled/>
        </dgm:presLayoutVars>
      </dgm:prSet>
      <dgm:spPr/>
    </dgm:pt>
    <dgm:pt modelId="{5622C251-00DF-9245-8A72-0AC46FF34027}" type="pres">
      <dgm:prSet presAssocID="{6D709160-8B9B-445A-B1C5-93C421260D44}" presName="sp" presStyleCnt="0"/>
      <dgm:spPr/>
    </dgm:pt>
    <dgm:pt modelId="{BA9589CF-09BE-994E-991C-ACDB722AA8A7}" type="pres">
      <dgm:prSet presAssocID="{CB496F80-632A-4BD7-BCA9-D35BD97F8219}" presName="linNode" presStyleCnt="0"/>
      <dgm:spPr/>
    </dgm:pt>
    <dgm:pt modelId="{FB9A7B1D-1EF1-9A47-A579-5EC40D7E45D3}" type="pres">
      <dgm:prSet presAssocID="{CB496F80-632A-4BD7-BCA9-D35BD97F8219}" presName="parentText" presStyleLbl="alignNode1" presStyleIdx="2" presStyleCnt="3">
        <dgm:presLayoutVars>
          <dgm:chMax val="1"/>
          <dgm:bulletEnabled/>
        </dgm:presLayoutVars>
      </dgm:prSet>
      <dgm:spPr/>
    </dgm:pt>
    <dgm:pt modelId="{A241986D-0AEC-5443-BDD5-DD9DC52699FE}" type="pres">
      <dgm:prSet presAssocID="{CB496F80-632A-4BD7-BCA9-D35BD97F8219}" presName="descendantText" presStyleLbl="alignAccFollowNode1" presStyleIdx="2" presStyleCnt="3">
        <dgm:presLayoutVars>
          <dgm:bulletEnabled/>
        </dgm:presLayoutVars>
      </dgm:prSet>
      <dgm:spPr/>
    </dgm:pt>
  </dgm:ptLst>
  <dgm:cxnLst>
    <dgm:cxn modelId="{2A67B107-C3E7-AC48-91C9-F279C64130B4}" type="presOf" srcId="{D9737F65-5325-462B-8C1A-7458DB894630}" destId="{34DBEDDA-34F8-3543-B080-0570B8C4A78A}" srcOrd="0" destOrd="0" presId="urn:microsoft.com/office/officeart/2016/7/layout/VerticalSolidActionList"/>
    <dgm:cxn modelId="{645AAD09-7FDA-5E40-BCCD-0CA374F32E94}" type="presOf" srcId="{B72D6039-06AF-4723-945E-AFC3CB7C3BB3}" destId="{C880EA14-E06E-164F-BC4B-C578FF7E5CDF}" srcOrd="0" destOrd="0" presId="urn:microsoft.com/office/officeart/2016/7/layout/VerticalSolidActionList"/>
    <dgm:cxn modelId="{4B0B3013-2588-734C-B98A-B95EE4A9B576}" type="presOf" srcId="{0F844029-DB0D-4EB1-BC9E-E7AB8E9DE7FB}" destId="{394E149A-5D82-084C-A3EA-0CC9E3F95977}" srcOrd="0" destOrd="0" presId="urn:microsoft.com/office/officeart/2016/7/layout/VerticalSolidActionList"/>
    <dgm:cxn modelId="{0BBE752D-5AA9-46C2-81A1-1D3384E19D4E}" srcId="{B72D6039-06AF-4723-945E-AFC3CB7C3BB3}" destId="{D9737F65-5325-462B-8C1A-7458DB894630}" srcOrd="0" destOrd="0" parTransId="{BAAF032D-76ED-4B39-BCFC-E93358EA0D68}" sibTransId="{DBA828C9-55D7-4E0A-A01D-BD18AF2C5C88}"/>
    <dgm:cxn modelId="{5BAB0B36-57EA-4B1D-849A-1B1F4C77ABF8}" srcId="{0F844029-DB0D-4EB1-BC9E-E7AB8E9DE7FB}" destId="{0D03FE50-D3A6-4B87-971B-CBDFB558D185}" srcOrd="0" destOrd="0" parTransId="{71F38AFD-0E9D-4DCF-8FAC-8B9172379578}" sibTransId="{A8475C8E-B043-440F-9F04-47B88314CE46}"/>
    <dgm:cxn modelId="{DAF81C55-FA96-422D-A117-956F86C38D0A}" srcId="{03910123-1A66-407C-ABFA-271BC08CF98D}" destId="{0F844029-DB0D-4EB1-BC9E-E7AB8E9DE7FB}" srcOrd="0" destOrd="0" parTransId="{7A353A27-CC66-4221-999D-F38AED101CE2}" sibTransId="{D8D8D59C-97FD-44C7-8D45-37D0B59EF26F}"/>
    <dgm:cxn modelId="{749F475B-99F9-4942-B1C0-D8EC7A635F49}" srcId="{03910123-1A66-407C-ABFA-271BC08CF98D}" destId="{B72D6039-06AF-4723-945E-AFC3CB7C3BB3}" srcOrd="1" destOrd="0" parTransId="{D9953836-7015-4385-AE75-8359DD7B0EB7}" sibTransId="{6D709160-8B9B-445A-B1C5-93C421260D44}"/>
    <dgm:cxn modelId="{39E3A588-2ACB-A748-8379-762DA7A97F75}" type="presOf" srcId="{5BC0DD6F-BE7C-4615-A9B8-E81DF64D75C9}" destId="{A241986D-0AEC-5443-BDD5-DD9DC52699FE}" srcOrd="0" destOrd="0" presId="urn:microsoft.com/office/officeart/2016/7/layout/VerticalSolidActionList"/>
    <dgm:cxn modelId="{BE1A6690-6C20-7E4E-9538-1D0238D37E93}" type="presOf" srcId="{CB496F80-632A-4BD7-BCA9-D35BD97F8219}" destId="{FB9A7B1D-1EF1-9A47-A579-5EC40D7E45D3}" srcOrd="0" destOrd="0" presId="urn:microsoft.com/office/officeart/2016/7/layout/VerticalSolidActionList"/>
    <dgm:cxn modelId="{14E2F6C2-DB8E-A246-970C-E82D1A144540}" type="presOf" srcId="{03910123-1A66-407C-ABFA-271BC08CF98D}" destId="{D235A099-FC99-B44C-BEDC-7977969D38E7}" srcOrd="0" destOrd="0" presId="urn:microsoft.com/office/officeart/2016/7/layout/VerticalSolidActionList"/>
    <dgm:cxn modelId="{AAD3ADCE-7D8E-471A-A4AB-E3919B0D8F15}" srcId="{CB496F80-632A-4BD7-BCA9-D35BD97F8219}" destId="{5BC0DD6F-BE7C-4615-A9B8-E81DF64D75C9}" srcOrd="0" destOrd="0" parTransId="{F2587A05-8BA1-4544-B808-2BCD2433D4B0}" sibTransId="{55A02564-CBF9-4C43-AF26-6BCB60CBF7A9}"/>
    <dgm:cxn modelId="{42A5AFD1-FD5D-6349-8ED1-0D829B1A1290}" type="presOf" srcId="{0D03FE50-D3A6-4B87-971B-CBDFB558D185}" destId="{6EB0089D-1FAC-3C45-8CF3-A9F6315CEBEC}" srcOrd="0" destOrd="0" presId="urn:microsoft.com/office/officeart/2016/7/layout/VerticalSolidActionList"/>
    <dgm:cxn modelId="{F29EA0F5-C31B-4C38-9FFF-6D5C216C0B3C}" srcId="{03910123-1A66-407C-ABFA-271BC08CF98D}" destId="{CB496F80-632A-4BD7-BCA9-D35BD97F8219}" srcOrd="2" destOrd="0" parTransId="{4320CA12-AD0C-48DB-ADD5-53C2F75B4F3D}" sibTransId="{540014B0-9349-477A-80D5-6826DF5163AC}"/>
    <dgm:cxn modelId="{E4E0DAC0-9D31-0948-962A-92BA4285C611}" type="presParOf" srcId="{D235A099-FC99-B44C-BEDC-7977969D38E7}" destId="{81AE93F7-7364-884D-969A-61A38AB43568}" srcOrd="0" destOrd="0" presId="urn:microsoft.com/office/officeart/2016/7/layout/VerticalSolidActionList"/>
    <dgm:cxn modelId="{A5AE447A-48F5-FF47-BD2F-645A0608DC55}" type="presParOf" srcId="{81AE93F7-7364-884D-969A-61A38AB43568}" destId="{394E149A-5D82-084C-A3EA-0CC9E3F95977}" srcOrd="0" destOrd="0" presId="urn:microsoft.com/office/officeart/2016/7/layout/VerticalSolidActionList"/>
    <dgm:cxn modelId="{48E04B36-0064-0448-AEE3-85004E181B84}" type="presParOf" srcId="{81AE93F7-7364-884D-969A-61A38AB43568}" destId="{6EB0089D-1FAC-3C45-8CF3-A9F6315CEBEC}" srcOrd="1" destOrd="0" presId="urn:microsoft.com/office/officeart/2016/7/layout/VerticalSolidActionList"/>
    <dgm:cxn modelId="{4B641F16-925A-2641-8759-AC390987BD4B}" type="presParOf" srcId="{D235A099-FC99-B44C-BEDC-7977969D38E7}" destId="{33538F12-C68B-1A44-9D89-6E70EB3EA64D}" srcOrd="1" destOrd="0" presId="urn:microsoft.com/office/officeart/2016/7/layout/VerticalSolidActionList"/>
    <dgm:cxn modelId="{86BCD52E-755E-CF4D-9B7D-81440F5DA1AC}" type="presParOf" srcId="{D235A099-FC99-B44C-BEDC-7977969D38E7}" destId="{BCB72A89-0721-6647-BF27-5753B7A38D84}" srcOrd="2" destOrd="0" presId="urn:microsoft.com/office/officeart/2016/7/layout/VerticalSolidActionList"/>
    <dgm:cxn modelId="{C8FBC72A-A03E-2C4E-BC6E-1DE7CB81F513}" type="presParOf" srcId="{BCB72A89-0721-6647-BF27-5753B7A38D84}" destId="{C880EA14-E06E-164F-BC4B-C578FF7E5CDF}" srcOrd="0" destOrd="0" presId="urn:microsoft.com/office/officeart/2016/7/layout/VerticalSolidActionList"/>
    <dgm:cxn modelId="{090F50F2-C3E5-CE4E-95B2-7C1356E28599}" type="presParOf" srcId="{BCB72A89-0721-6647-BF27-5753B7A38D84}" destId="{34DBEDDA-34F8-3543-B080-0570B8C4A78A}" srcOrd="1" destOrd="0" presId="urn:microsoft.com/office/officeart/2016/7/layout/VerticalSolidActionList"/>
    <dgm:cxn modelId="{8B92F122-EE21-5B4A-9948-4C9C6A28C33D}" type="presParOf" srcId="{D235A099-FC99-B44C-BEDC-7977969D38E7}" destId="{5622C251-00DF-9245-8A72-0AC46FF34027}" srcOrd="3" destOrd="0" presId="urn:microsoft.com/office/officeart/2016/7/layout/VerticalSolidActionList"/>
    <dgm:cxn modelId="{E5ED9DA9-7785-6F4E-886A-57FF7EF0CFD1}" type="presParOf" srcId="{D235A099-FC99-B44C-BEDC-7977969D38E7}" destId="{BA9589CF-09BE-994E-991C-ACDB722AA8A7}" srcOrd="4" destOrd="0" presId="urn:microsoft.com/office/officeart/2016/7/layout/VerticalSolidActionList"/>
    <dgm:cxn modelId="{06D7F67F-4764-804D-B5D9-9832404EFD10}" type="presParOf" srcId="{BA9589CF-09BE-994E-991C-ACDB722AA8A7}" destId="{FB9A7B1D-1EF1-9A47-A579-5EC40D7E45D3}" srcOrd="0" destOrd="0" presId="urn:microsoft.com/office/officeart/2016/7/layout/VerticalSolidActionList"/>
    <dgm:cxn modelId="{59EF6921-3ACC-3441-ABD9-373C87E5B06D}" type="presParOf" srcId="{BA9589CF-09BE-994E-991C-ACDB722AA8A7}" destId="{A241986D-0AEC-5443-BDD5-DD9DC52699FE}"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E51A-5CCB-E747-9CE1-E105E605A56B}">
      <dsp:nvSpPr>
        <dsp:cNvPr id="0" name=""/>
        <dsp:cNvSpPr/>
      </dsp:nvSpPr>
      <dsp:spPr>
        <a:xfrm>
          <a:off x="0" y="0"/>
          <a:ext cx="7012370" cy="0"/>
        </a:xfrm>
        <a:prstGeom prst="line">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B364C1C8-2DE2-ED47-A90B-21898009DFEB}">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Generators allow to simulate experiment and estimate some equipment parameters</a:t>
          </a:r>
        </a:p>
      </dsp:txBody>
      <dsp:txXfrm>
        <a:off x="0" y="0"/>
        <a:ext cx="7012370" cy="1177282"/>
      </dsp:txXfrm>
    </dsp:sp>
    <dsp:sp modelId="{0E0F1F56-05B4-5841-9EE7-1418DE7886DE}">
      <dsp:nvSpPr>
        <dsp:cNvPr id="0" name=""/>
        <dsp:cNvSpPr/>
      </dsp:nvSpPr>
      <dsp:spPr>
        <a:xfrm>
          <a:off x="0" y="1177282"/>
          <a:ext cx="7012370" cy="0"/>
        </a:xfrm>
        <a:prstGeom prst="line">
          <a:avLst/>
        </a:prstGeom>
        <a:gradFill rotWithShape="0">
          <a:gsLst>
            <a:gs pos="0">
              <a:schemeClr val="accent2">
                <a:hueOff val="397245"/>
                <a:satOff val="2304"/>
                <a:lumOff val="2288"/>
                <a:alphaOff val="0"/>
                <a:tint val="68000"/>
                <a:alpha val="90000"/>
                <a:lumMod val="100000"/>
              </a:schemeClr>
            </a:gs>
            <a:gs pos="100000">
              <a:schemeClr val="accent2">
                <a:hueOff val="397245"/>
                <a:satOff val="2304"/>
                <a:lumOff val="2288"/>
                <a:alphaOff val="0"/>
                <a:tint val="90000"/>
                <a:lumMod val="95000"/>
              </a:schemeClr>
            </a:gs>
          </a:gsLst>
          <a:lin ang="5400000" scaled="1"/>
        </a:gradFill>
        <a:ln w="12700" cap="rnd" cmpd="sng" algn="ctr">
          <a:solidFill>
            <a:schemeClr val="accent2">
              <a:hueOff val="397245"/>
              <a:satOff val="2304"/>
              <a:lumOff val="228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7E6E9EA-9CD7-B24E-90A1-7E9BDAD6FEDB}">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Monte Carlo event generators include free parameters, which could not be obtained from theory</a:t>
          </a:r>
        </a:p>
      </dsp:txBody>
      <dsp:txXfrm>
        <a:off x="0" y="1177282"/>
        <a:ext cx="7012370" cy="1177282"/>
      </dsp:txXfrm>
    </dsp:sp>
    <dsp:sp modelId="{1B8F497C-8F61-1547-A886-10583EF27D71}">
      <dsp:nvSpPr>
        <dsp:cNvPr id="0" name=""/>
        <dsp:cNvSpPr/>
      </dsp:nvSpPr>
      <dsp:spPr>
        <a:xfrm>
          <a:off x="0" y="2354565"/>
          <a:ext cx="7012370" cy="0"/>
        </a:xfrm>
        <a:prstGeom prst="line">
          <a:avLst/>
        </a:prstGeom>
        <a:gradFill rotWithShape="0">
          <a:gsLst>
            <a:gs pos="0">
              <a:schemeClr val="accent2">
                <a:hueOff val="794490"/>
                <a:satOff val="4609"/>
                <a:lumOff val="4576"/>
                <a:alphaOff val="0"/>
                <a:tint val="68000"/>
                <a:alpha val="90000"/>
                <a:lumMod val="100000"/>
              </a:schemeClr>
            </a:gs>
            <a:gs pos="100000">
              <a:schemeClr val="accent2">
                <a:hueOff val="794490"/>
                <a:satOff val="4609"/>
                <a:lumOff val="4576"/>
                <a:alphaOff val="0"/>
                <a:tint val="90000"/>
                <a:lumMod val="95000"/>
              </a:schemeClr>
            </a:gs>
          </a:gsLst>
          <a:lin ang="5400000" scaled="1"/>
        </a:gradFill>
        <a:ln w="12700" cap="rnd" cmpd="sng" algn="ctr">
          <a:solidFill>
            <a:schemeClr val="accent2">
              <a:hueOff val="794490"/>
              <a:satOff val="4609"/>
              <a:lumOff val="457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9F45726-BDF7-AF49-AD8C-8F0E379663AE}">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That parameters could be determined from generated and experimental data comparison</a:t>
          </a:r>
        </a:p>
      </dsp:txBody>
      <dsp:txXfrm>
        <a:off x="0" y="2354565"/>
        <a:ext cx="7012370" cy="1177282"/>
      </dsp:txXfrm>
    </dsp:sp>
    <dsp:sp modelId="{25E4F20C-1DDB-D240-BF57-9D326C690F46}">
      <dsp:nvSpPr>
        <dsp:cNvPr id="0" name=""/>
        <dsp:cNvSpPr/>
      </dsp:nvSpPr>
      <dsp:spPr>
        <a:xfrm>
          <a:off x="0" y="3531848"/>
          <a:ext cx="7012370" cy="0"/>
        </a:xfrm>
        <a:prstGeom prst="line">
          <a:avLst/>
        </a:prstGeom>
        <a:gradFill rotWithShape="0">
          <a:gsLst>
            <a:gs pos="0">
              <a:schemeClr val="accent2">
                <a:hueOff val="1191735"/>
                <a:satOff val="6913"/>
                <a:lumOff val="6864"/>
                <a:alphaOff val="0"/>
                <a:tint val="68000"/>
                <a:alpha val="90000"/>
                <a:lumMod val="100000"/>
              </a:schemeClr>
            </a:gs>
            <a:gs pos="100000">
              <a:schemeClr val="accent2">
                <a:hueOff val="1191735"/>
                <a:satOff val="6913"/>
                <a:lumOff val="6864"/>
                <a:alphaOff val="0"/>
                <a:tint val="90000"/>
                <a:lumMod val="95000"/>
              </a:schemeClr>
            </a:gs>
          </a:gsLst>
          <a:lin ang="5400000" scaled="1"/>
        </a:gradFill>
        <a:ln w="12700" cap="rnd" cmpd="sng" algn="ctr">
          <a:solidFill>
            <a:schemeClr val="accent2">
              <a:hueOff val="1191735"/>
              <a:satOff val="6913"/>
              <a:lumOff val="686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C3D26F1-7E3E-5449-9DE6-2CDC55774C38}">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Tuned generators allow to build more accurate simulation</a:t>
          </a:r>
        </a:p>
      </dsp:txBody>
      <dsp:txXfrm>
        <a:off x="0" y="3531848"/>
        <a:ext cx="7012370" cy="117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77067-FB7F-8B40-8349-0B35A6049867}">
      <dsp:nvSpPr>
        <dsp:cNvPr id="0" name=""/>
        <dsp:cNvSpPr/>
      </dsp:nvSpPr>
      <dsp:spPr>
        <a:xfrm>
          <a:off x="3446" y="11091"/>
          <a:ext cx="3360586" cy="691200"/>
        </a:xfrm>
        <a:prstGeom prst="rect">
          <a:avLst/>
        </a:prstGeom>
        <a:solidFill>
          <a:schemeClr val="accent2"/>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mn-lt"/>
            </a:rPr>
            <a:t>Manual tuning</a:t>
          </a:r>
          <a:endParaRPr lang="en-US" sz="2800" kern="1200" dirty="0">
            <a:latin typeface="+mn-lt"/>
          </a:endParaRPr>
        </a:p>
      </dsp:txBody>
      <dsp:txXfrm>
        <a:off x="3446" y="11091"/>
        <a:ext cx="3360586" cy="691200"/>
      </dsp:txXfrm>
    </dsp:sp>
    <dsp:sp modelId="{068042F9-EB0E-0A4D-90B4-A1F7EACE4098}">
      <dsp:nvSpPr>
        <dsp:cNvPr id="0" name=""/>
        <dsp:cNvSpPr/>
      </dsp:nvSpPr>
      <dsp:spPr>
        <a:xfrm>
          <a:off x="3446" y="702291"/>
          <a:ext cx="3360586" cy="335987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mn-lt"/>
            </a:rPr>
            <a:t>Manual comparison of experimental and generated data</a:t>
          </a:r>
        </a:p>
        <a:p>
          <a:pPr marL="228600" lvl="1" indent="-228600" algn="l" defTabSz="977900">
            <a:lnSpc>
              <a:spcPct val="90000"/>
            </a:lnSpc>
            <a:spcBef>
              <a:spcPct val="0"/>
            </a:spcBef>
            <a:spcAft>
              <a:spcPct val="15000"/>
            </a:spcAft>
            <a:buChar char="•"/>
          </a:pPr>
          <a:r>
            <a:rPr lang="en-US" sz="2200" kern="1200" dirty="0">
              <a:latin typeface="+mn-lt"/>
            </a:rPr>
            <a:t>Qualified experts needed</a:t>
          </a:r>
        </a:p>
        <a:p>
          <a:pPr marL="228600" lvl="1" indent="-228600" algn="l" defTabSz="977900">
            <a:lnSpc>
              <a:spcPct val="90000"/>
            </a:lnSpc>
            <a:spcBef>
              <a:spcPct val="0"/>
            </a:spcBef>
            <a:spcAft>
              <a:spcPct val="15000"/>
            </a:spcAft>
            <a:buChar char="•"/>
          </a:pPr>
          <a:r>
            <a:rPr lang="en-US" sz="2200" kern="1200" dirty="0">
              <a:latin typeface="+mn-lt"/>
            </a:rPr>
            <a:t>Small amount of parameters</a:t>
          </a:r>
        </a:p>
        <a:p>
          <a:pPr marL="228600" lvl="1" indent="-228600" algn="l" defTabSz="977900">
            <a:lnSpc>
              <a:spcPct val="90000"/>
            </a:lnSpc>
            <a:spcBef>
              <a:spcPct val="0"/>
            </a:spcBef>
            <a:spcAft>
              <a:spcPct val="15000"/>
            </a:spcAft>
            <a:buChar char="•"/>
          </a:pPr>
          <a:r>
            <a:rPr lang="en-US" sz="2200" kern="1200" dirty="0">
              <a:latin typeface="+mn-lt"/>
            </a:rPr>
            <a:t>Small amount of data</a:t>
          </a:r>
        </a:p>
        <a:p>
          <a:pPr marL="228600" lvl="1" indent="-228600" algn="l" defTabSz="977900">
            <a:lnSpc>
              <a:spcPct val="90000"/>
            </a:lnSpc>
            <a:spcBef>
              <a:spcPct val="0"/>
            </a:spcBef>
            <a:spcAft>
              <a:spcPct val="15000"/>
            </a:spcAft>
            <a:buChar char="•"/>
          </a:pPr>
          <a:r>
            <a:rPr lang="en-US" sz="2200" kern="1200" dirty="0">
              <a:latin typeface="+mn-lt"/>
            </a:rPr>
            <a:t>Slow</a:t>
          </a:r>
        </a:p>
      </dsp:txBody>
      <dsp:txXfrm>
        <a:off x="3446" y="702291"/>
        <a:ext cx="3360586" cy="3359879"/>
      </dsp:txXfrm>
    </dsp:sp>
    <dsp:sp modelId="{99FB0570-06EA-8549-95D0-6CC5C7D1A653}">
      <dsp:nvSpPr>
        <dsp:cNvPr id="0" name=""/>
        <dsp:cNvSpPr/>
      </dsp:nvSpPr>
      <dsp:spPr>
        <a:xfrm>
          <a:off x="3834514" y="11091"/>
          <a:ext cx="3360586" cy="6912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n-lt"/>
            </a:rPr>
            <a:t>Brute-force tuning</a:t>
          </a:r>
        </a:p>
      </dsp:txBody>
      <dsp:txXfrm>
        <a:off x="3834514" y="11091"/>
        <a:ext cx="3360586" cy="691200"/>
      </dsp:txXfrm>
    </dsp:sp>
    <dsp:sp modelId="{C2124923-411C-094E-812D-560FC694D5B3}">
      <dsp:nvSpPr>
        <dsp:cNvPr id="0" name=""/>
        <dsp:cNvSpPr/>
      </dsp:nvSpPr>
      <dsp:spPr>
        <a:xfrm>
          <a:off x="3834514" y="702291"/>
          <a:ext cx="3360586" cy="3359879"/>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mn-lt"/>
            </a:rPr>
            <a:t>Grid search in parameter space</a:t>
          </a:r>
        </a:p>
        <a:p>
          <a:pPr marL="228600" lvl="1" indent="-228600" algn="l" defTabSz="977900">
            <a:lnSpc>
              <a:spcPct val="90000"/>
            </a:lnSpc>
            <a:spcBef>
              <a:spcPct val="0"/>
            </a:spcBef>
            <a:spcAft>
              <a:spcPct val="15000"/>
            </a:spcAft>
            <a:buChar char="•"/>
          </a:pPr>
          <a:r>
            <a:rPr lang="en-US" sz="2200" kern="1200" dirty="0">
              <a:latin typeface="+mn-lt"/>
            </a:rPr>
            <a:t>Enormous number of samples required</a:t>
          </a:r>
        </a:p>
        <a:p>
          <a:pPr marL="228600" lvl="1" indent="-228600" algn="l" defTabSz="977900">
            <a:lnSpc>
              <a:spcPct val="90000"/>
            </a:lnSpc>
            <a:spcBef>
              <a:spcPct val="0"/>
            </a:spcBef>
            <a:spcAft>
              <a:spcPct val="15000"/>
            </a:spcAft>
            <a:buChar char="•"/>
          </a:pPr>
          <a:r>
            <a:rPr lang="en-US" sz="2200" kern="1200" dirty="0">
              <a:latin typeface="+mn-lt"/>
            </a:rPr>
            <a:t>Extremely slow</a:t>
          </a:r>
        </a:p>
        <a:p>
          <a:pPr marL="228600" lvl="1" indent="-228600" algn="l" defTabSz="977900">
            <a:lnSpc>
              <a:spcPct val="90000"/>
            </a:lnSpc>
            <a:spcBef>
              <a:spcPct val="0"/>
            </a:spcBef>
            <a:spcAft>
              <a:spcPct val="15000"/>
            </a:spcAft>
            <a:buChar char="•"/>
          </a:pPr>
          <a:r>
            <a:rPr lang="en-US" sz="2200" kern="1200" dirty="0">
              <a:latin typeface="+mn-lt"/>
            </a:rPr>
            <a:t>Could fall to a local minima</a:t>
          </a:r>
        </a:p>
      </dsp:txBody>
      <dsp:txXfrm>
        <a:off x="3834514" y="702291"/>
        <a:ext cx="3360586" cy="3359879"/>
      </dsp:txXfrm>
    </dsp:sp>
    <dsp:sp modelId="{396FD4C9-89D1-B44C-BEA8-53839055C2AF}">
      <dsp:nvSpPr>
        <dsp:cNvPr id="0" name=""/>
        <dsp:cNvSpPr/>
      </dsp:nvSpPr>
      <dsp:spPr>
        <a:xfrm>
          <a:off x="7665583" y="11091"/>
          <a:ext cx="3360586" cy="69120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n-lt"/>
            </a:rPr>
            <a:t>Parametric tuning</a:t>
          </a:r>
        </a:p>
      </dsp:txBody>
      <dsp:txXfrm>
        <a:off x="7665583" y="11091"/>
        <a:ext cx="3360586" cy="691200"/>
      </dsp:txXfrm>
    </dsp:sp>
    <dsp:sp modelId="{2A9ECBF0-9EE3-984B-8F7B-F71FA3805856}">
      <dsp:nvSpPr>
        <dsp:cNvPr id="0" name=""/>
        <dsp:cNvSpPr/>
      </dsp:nvSpPr>
      <dsp:spPr>
        <a:xfrm>
          <a:off x="7665583" y="702291"/>
          <a:ext cx="3360586" cy="3359879"/>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mn-lt"/>
            </a:rPr>
            <a:t>Parametrization</a:t>
          </a:r>
          <a:r>
            <a:rPr lang="en-US" sz="2200" kern="1200" baseline="0" dirty="0">
              <a:latin typeface="+mn-lt"/>
            </a:rPr>
            <a:t> of generator output for each bin of each distribution</a:t>
          </a:r>
          <a:endParaRPr lang="en-US" sz="2200" kern="1200" dirty="0">
            <a:latin typeface="+mn-lt"/>
          </a:endParaRPr>
        </a:p>
        <a:p>
          <a:pPr marL="228600" lvl="1" indent="-228600" algn="l" defTabSz="977900">
            <a:lnSpc>
              <a:spcPct val="90000"/>
            </a:lnSpc>
            <a:spcBef>
              <a:spcPct val="0"/>
            </a:spcBef>
            <a:spcAft>
              <a:spcPct val="15000"/>
            </a:spcAft>
            <a:buChar char="•"/>
          </a:pPr>
          <a:r>
            <a:rPr lang="en-US" sz="2200" kern="1200" dirty="0">
              <a:latin typeface="+mn-lt"/>
            </a:rPr>
            <a:t>Could fall to a local minima</a:t>
          </a:r>
        </a:p>
        <a:p>
          <a:pPr marL="228600" lvl="1" indent="-228600" algn="l" defTabSz="977900">
            <a:lnSpc>
              <a:spcPct val="90000"/>
            </a:lnSpc>
            <a:spcBef>
              <a:spcPct val="0"/>
            </a:spcBef>
            <a:spcAft>
              <a:spcPct val="15000"/>
            </a:spcAft>
            <a:buChar char="•"/>
          </a:pPr>
          <a:r>
            <a:rPr lang="en-US" sz="2200" kern="1200" dirty="0">
              <a:latin typeface="+mn-lt"/>
            </a:rPr>
            <a:t>Generator output should be well approximated by parametric function</a:t>
          </a:r>
        </a:p>
      </dsp:txBody>
      <dsp:txXfrm>
        <a:off x="7665583" y="702291"/>
        <a:ext cx="3360586" cy="33598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0089D-1FAC-3C45-8CF3-A9F6315CEBEC}">
      <dsp:nvSpPr>
        <dsp:cNvPr id="0" name=""/>
        <dsp:cNvSpPr/>
      </dsp:nvSpPr>
      <dsp:spPr>
        <a:xfrm>
          <a:off x="1466620" y="1471"/>
          <a:ext cx="5866483" cy="1508393"/>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826" tIns="383132" rIns="113826" bIns="383132" numCol="1" spcCol="1270" anchor="ctr" anchorCtr="0">
          <a:noAutofit/>
        </a:bodyPr>
        <a:lstStyle/>
        <a:p>
          <a:pPr marL="0" lvl="0" indent="0" algn="l" defTabSz="1066800">
            <a:lnSpc>
              <a:spcPct val="90000"/>
            </a:lnSpc>
            <a:spcBef>
              <a:spcPct val="0"/>
            </a:spcBef>
            <a:spcAft>
              <a:spcPct val="35000"/>
            </a:spcAft>
            <a:buNone/>
          </a:pPr>
          <a:r>
            <a:rPr lang="en-US" sz="2400" kern="1200"/>
            <a:t>Tune PYTHIA hyperparameters using bayesian optimization and compare it with other tunes</a:t>
          </a:r>
        </a:p>
      </dsp:txBody>
      <dsp:txXfrm>
        <a:off x="1466620" y="1471"/>
        <a:ext cx="5866483" cy="1508393"/>
      </dsp:txXfrm>
    </dsp:sp>
    <dsp:sp modelId="{394E149A-5D82-084C-A3EA-0CC9E3F95977}">
      <dsp:nvSpPr>
        <dsp:cNvPr id="0" name=""/>
        <dsp:cNvSpPr/>
      </dsp:nvSpPr>
      <dsp:spPr>
        <a:xfrm>
          <a:off x="0" y="1471"/>
          <a:ext cx="1466620" cy="1508393"/>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609" tIns="148996" rIns="77609" bIns="148996" numCol="1" spcCol="1270" anchor="ctr" anchorCtr="0">
          <a:noAutofit/>
        </a:bodyPr>
        <a:lstStyle/>
        <a:p>
          <a:pPr marL="0" lvl="0" indent="0" algn="ctr" defTabSz="1244600">
            <a:lnSpc>
              <a:spcPct val="90000"/>
            </a:lnSpc>
            <a:spcBef>
              <a:spcPct val="0"/>
            </a:spcBef>
            <a:spcAft>
              <a:spcPct val="35000"/>
            </a:spcAft>
            <a:buNone/>
          </a:pPr>
          <a:r>
            <a:rPr lang="en-US" sz="2800" kern="1200" dirty="0"/>
            <a:t>Tune</a:t>
          </a:r>
        </a:p>
      </dsp:txBody>
      <dsp:txXfrm>
        <a:off x="0" y="1471"/>
        <a:ext cx="1466620" cy="1508393"/>
      </dsp:txXfrm>
    </dsp:sp>
    <dsp:sp modelId="{34DBEDDA-34F8-3543-B080-0570B8C4A78A}">
      <dsp:nvSpPr>
        <dsp:cNvPr id="0" name=""/>
        <dsp:cNvSpPr/>
      </dsp:nvSpPr>
      <dsp:spPr>
        <a:xfrm>
          <a:off x="1466620" y="1600368"/>
          <a:ext cx="5866483" cy="1508393"/>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826" tIns="383132" rIns="113826" bIns="383132" numCol="1" spcCol="1270" anchor="ctr" anchorCtr="0">
          <a:noAutofit/>
        </a:bodyPr>
        <a:lstStyle/>
        <a:p>
          <a:pPr marL="0" lvl="0" indent="0" algn="l" defTabSz="1066800">
            <a:lnSpc>
              <a:spcPct val="90000"/>
            </a:lnSpc>
            <a:spcBef>
              <a:spcPct val="0"/>
            </a:spcBef>
            <a:spcAft>
              <a:spcPct val="35000"/>
            </a:spcAft>
            <a:buNone/>
          </a:pPr>
          <a:r>
            <a:rPr lang="en-US" sz="2400" kern="1200" dirty="0"/>
            <a:t>Research possible ways to improve the process of optimization and quality of the tune</a:t>
          </a:r>
        </a:p>
      </dsp:txBody>
      <dsp:txXfrm>
        <a:off x="1466620" y="1600368"/>
        <a:ext cx="5866483" cy="1508393"/>
      </dsp:txXfrm>
    </dsp:sp>
    <dsp:sp modelId="{C880EA14-E06E-164F-BC4B-C578FF7E5CDF}">
      <dsp:nvSpPr>
        <dsp:cNvPr id="0" name=""/>
        <dsp:cNvSpPr/>
      </dsp:nvSpPr>
      <dsp:spPr>
        <a:xfrm>
          <a:off x="0" y="1600368"/>
          <a:ext cx="1466620" cy="1508393"/>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609" tIns="148996" rIns="77609" bIns="148996" numCol="1" spcCol="1270" anchor="ctr" anchorCtr="0">
          <a:noAutofit/>
        </a:bodyPr>
        <a:lstStyle/>
        <a:p>
          <a:pPr marL="0" lvl="0" indent="0" algn="ctr" defTabSz="1244600">
            <a:lnSpc>
              <a:spcPct val="90000"/>
            </a:lnSpc>
            <a:spcBef>
              <a:spcPct val="0"/>
            </a:spcBef>
            <a:spcAft>
              <a:spcPct val="35000"/>
            </a:spcAft>
            <a:buNone/>
          </a:pPr>
          <a:r>
            <a:rPr lang="en-US" sz="2800" kern="1200" dirty="0"/>
            <a:t>Research</a:t>
          </a:r>
        </a:p>
      </dsp:txBody>
      <dsp:txXfrm>
        <a:off x="0" y="1600368"/>
        <a:ext cx="1466620" cy="1508393"/>
      </dsp:txXfrm>
    </dsp:sp>
    <dsp:sp modelId="{A241986D-0AEC-5443-BDD5-DD9DC52699FE}">
      <dsp:nvSpPr>
        <dsp:cNvPr id="0" name=""/>
        <dsp:cNvSpPr/>
      </dsp:nvSpPr>
      <dsp:spPr>
        <a:xfrm>
          <a:off x="1466620" y="3199265"/>
          <a:ext cx="5866483" cy="1508393"/>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826" tIns="383132" rIns="113826" bIns="383132" numCol="1" spcCol="1270" anchor="ctr" anchorCtr="0">
          <a:noAutofit/>
        </a:bodyPr>
        <a:lstStyle/>
        <a:p>
          <a:pPr marL="0" lvl="0" indent="0" algn="l" defTabSz="1066800">
            <a:lnSpc>
              <a:spcPct val="90000"/>
            </a:lnSpc>
            <a:spcBef>
              <a:spcPct val="0"/>
            </a:spcBef>
            <a:spcAft>
              <a:spcPct val="35000"/>
            </a:spcAft>
            <a:buNone/>
          </a:pPr>
          <a:r>
            <a:rPr lang="en-US" sz="2400" kern="1200" dirty="0"/>
            <a:t>Build a library for people who wants to tune PYTHIA on their experimental data</a:t>
          </a:r>
        </a:p>
      </dsp:txBody>
      <dsp:txXfrm>
        <a:off x="1466620" y="3199265"/>
        <a:ext cx="5866483" cy="1508393"/>
      </dsp:txXfrm>
    </dsp:sp>
    <dsp:sp modelId="{FB9A7B1D-1EF1-9A47-A579-5EC40D7E45D3}">
      <dsp:nvSpPr>
        <dsp:cNvPr id="0" name=""/>
        <dsp:cNvSpPr/>
      </dsp:nvSpPr>
      <dsp:spPr>
        <a:xfrm>
          <a:off x="0" y="3199265"/>
          <a:ext cx="1466620" cy="1508393"/>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609" tIns="148996" rIns="77609" bIns="148996" numCol="1" spcCol="1270" anchor="ctr" anchorCtr="0">
          <a:noAutofit/>
        </a:bodyPr>
        <a:lstStyle/>
        <a:p>
          <a:pPr marL="0" lvl="0" indent="0" algn="ctr" defTabSz="1244600">
            <a:lnSpc>
              <a:spcPct val="90000"/>
            </a:lnSpc>
            <a:spcBef>
              <a:spcPct val="0"/>
            </a:spcBef>
            <a:spcAft>
              <a:spcPct val="35000"/>
            </a:spcAft>
            <a:buNone/>
          </a:pPr>
          <a:r>
            <a:rPr lang="en-US" sz="2800" kern="1200" dirty="0"/>
            <a:t>Build</a:t>
          </a:r>
        </a:p>
      </dsp:txBody>
      <dsp:txXfrm>
        <a:off x="0" y="3199265"/>
        <a:ext cx="1466620" cy="15083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32DC7-3412-8F46-B867-7F1020532099}" type="datetimeFigureOut">
              <a:rPr lang="en-RU" smtClean="0"/>
              <a:t>20.12.2023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C8453-BE53-1C44-96BF-6843F9BF1849}" type="slidenum">
              <a:rPr lang="en-RU" smtClean="0"/>
              <a:t>‹#›</a:t>
            </a:fld>
            <a:endParaRPr lang="en-RU"/>
          </a:p>
        </p:txBody>
      </p:sp>
    </p:spTree>
    <p:extLst>
      <p:ext uri="{BB962C8B-B14F-4D97-AF65-F5344CB8AC3E}">
        <p14:creationId xmlns:p14="http://schemas.microsoft.com/office/powerpoint/2010/main" val="271633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Пифия — </a:t>
            </a:r>
            <a:r>
              <a:rPr lang="ru-RU" dirty="0" err="1"/>
              <a:t>монте</a:t>
            </a:r>
            <a:r>
              <a:rPr lang="ru-RU" dirty="0"/>
              <a:t> </a:t>
            </a:r>
            <a:r>
              <a:rPr lang="ru-RU" dirty="0" err="1"/>
              <a:t>карло</a:t>
            </a:r>
            <a:r>
              <a:rPr lang="ru-RU" dirty="0"/>
              <a:t> генератор событий столкновения частиц на высоких энергиях. Широко используется в современных экспериментах (например, на </a:t>
            </a:r>
            <a:r>
              <a:rPr lang="en-US" dirty="0"/>
              <a:t>LHC)</a:t>
            </a:r>
            <a:r>
              <a:rPr lang="ru-RU" dirty="0"/>
              <a:t>, поэтому оптимизация параметров данного генератора представляет собой важную задачу.</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2</a:t>
            </a:fld>
            <a:endParaRPr lang="en-RU"/>
          </a:p>
        </p:txBody>
      </p:sp>
    </p:spTree>
    <p:extLst>
      <p:ext uri="{BB962C8B-B14F-4D97-AF65-F5344CB8AC3E}">
        <p14:creationId xmlns:p14="http://schemas.microsoft.com/office/powerpoint/2010/main" val="3596329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Монте Карло генераторы событий широко используются в физике частиц для моделирования исследуемых событий. Такое моделирование, например, помогает оценивать параметры установок перед их запуском, что очень важно, ведь эксперименты часто стоят огромных денег, из-за чего нужно тщательно заниматься их проектированием. Однако в сложных генераторах присутствует большое количество свободных параметров, значения которых нельзя определить при их создании, а только сравнивая с экспериментальными данными. Поэтому возникает задача подгонки данных параметров, чтобы сгенерированные данные соответствовали реальным, что в дальнейшем позволит генерировать более правдоподобные события.</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3</a:t>
            </a:fld>
            <a:endParaRPr lang="en-RU"/>
          </a:p>
        </p:txBody>
      </p:sp>
    </p:spTree>
    <p:extLst>
      <p:ext uri="{BB962C8B-B14F-4D97-AF65-F5344CB8AC3E}">
        <p14:creationId xmlns:p14="http://schemas.microsoft.com/office/powerpoint/2010/main" val="47357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ru-RU" dirty="0"/>
              <a:t>Подбор параметров генератора не только важная, но и сложная задача. Самих параметров очень много и функция от них имеет очень сложную форму, которую мы не можем проанализировать, так как вычисление функции в одной точке очень дорогая процедура с точки зрение вычислительных ресурсов. Производная от функции нам тоже не известна, поэтому популярные в машинном обучении градиентные способы оптимизации тоже не подходят. Также при подборе параметров нам важно найти глобальный минимум функции, а не локальный, что в случае функции сложной формы трудная задача.</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4</a:t>
            </a:fld>
            <a:endParaRPr lang="en-RU"/>
          </a:p>
        </p:txBody>
      </p:sp>
    </p:spTree>
    <p:extLst>
      <p:ext uri="{BB962C8B-B14F-4D97-AF65-F5344CB8AC3E}">
        <p14:creationId xmlns:p14="http://schemas.microsoft.com/office/powerpoint/2010/main" val="139847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Для решения проблемы подбора параметров используются следующие методы: ручной подбор, перебор по сетке в пространстве параметров и параметрический подход. </a:t>
            </a:r>
          </a:p>
          <a:p>
            <a:r>
              <a:rPr lang="ru-RU" dirty="0"/>
              <a:t>Ручной подбор заключается в том, что несколько высоко-квалифицированных специалистов, разбирающихся в физике и устройстве генератора пытаются подобрать параметры сравнивая глазами сгенерированные и экспериментальные данные. Очевидно, что такой подход медленный, не позволяет подобрать большое количество параметров,  а также не позволяет производить сравнение большого количества данных. Популярный пример так называемый </a:t>
            </a:r>
            <a:r>
              <a:rPr lang="en-US" dirty="0"/>
              <a:t>Monash tune</a:t>
            </a:r>
            <a:endParaRPr lang="ru-RU" dirty="0"/>
          </a:p>
          <a:p>
            <a:r>
              <a:rPr lang="ru-RU" dirty="0"/>
              <a:t>Второй способ это поиск параметров перебором по сетке. Для этого необходимо запустить генерацию огромное число раз для достаточно хорошего покрытия пространства параметров. Учитывая, что генерация 10^</a:t>
            </a:r>
            <a:r>
              <a:rPr lang="en-US" dirty="0"/>
              <a:t>8 </a:t>
            </a:r>
            <a:r>
              <a:rPr lang="ru-RU" dirty="0"/>
              <a:t>событий занимает на современных процессорах порядка часа, а таких генераций для оценки хотя бы пяти параметров необходимо сделать около 100000, то выходит, что данный метод абсолютно не применим на практике</a:t>
            </a:r>
            <a:r>
              <a:rPr lang="en-US" dirty="0"/>
              <a:t>.</a:t>
            </a:r>
          </a:p>
          <a:p>
            <a:r>
              <a:rPr lang="ru-RU" dirty="0"/>
              <a:t>Третий метод </a:t>
            </a:r>
            <a:r>
              <a:rPr lang="en-US" dirty="0" err="1"/>
              <a:t>з</a:t>
            </a:r>
            <a:r>
              <a:rPr lang="ru-RU" dirty="0" err="1"/>
              <a:t>аключается</a:t>
            </a:r>
            <a:r>
              <a:rPr lang="ru-RU" dirty="0"/>
              <a:t> в том, что функция от параметров генератора приближается полиномом (например) в каждом </a:t>
            </a:r>
            <a:r>
              <a:rPr lang="ru-RU" dirty="0" err="1"/>
              <a:t>бине</a:t>
            </a:r>
            <a:r>
              <a:rPr lang="ru-RU" dirty="0"/>
              <a:t> каждого распределения и оптимизируется уже она. Для корректной работы нужно </a:t>
            </a:r>
            <a:r>
              <a:rPr lang="ru-RU" dirty="0" err="1"/>
              <a:t>сэмплов</a:t>
            </a:r>
            <a:r>
              <a:rPr lang="ru-RU" dirty="0"/>
              <a:t> не менее чем параметров в такой параметризации. </a:t>
            </a:r>
            <a:r>
              <a:rPr lang="en-US" dirty="0" err="1"/>
              <a:t>Т</a:t>
            </a:r>
            <a:r>
              <a:rPr lang="ru-RU" dirty="0" err="1"/>
              <a:t>акже</a:t>
            </a:r>
            <a:r>
              <a:rPr lang="ru-RU" dirty="0"/>
              <a:t> требуется чтобы функция параметризации хорошо приближала истинную функцию в исследуемой области пространства параметров. И в конце концов нужно, чтобы точка глобального минимума находилась в </a:t>
            </a:r>
            <a:endParaRPr lang="en-US" dirty="0"/>
          </a:p>
          <a:p>
            <a:r>
              <a:rPr lang="ru-RU" dirty="0"/>
              <a:t>Все эти методы недостаточно хороши, ручной слишком плохо масштабируется, а автоматические требуют заранее сгенерированных данных в большом количестве и могут в своей зоне поиска не содержать глобального минимума.</a:t>
            </a:r>
          </a:p>
        </p:txBody>
      </p:sp>
      <p:sp>
        <p:nvSpPr>
          <p:cNvPr id="4" name="Slide Number Placeholder 3"/>
          <p:cNvSpPr>
            <a:spLocks noGrp="1"/>
          </p:cNvSpPr>
          <p:nvPr>
            <p:ph type="sldNum" sz="quarter" idx="5"/>
          </p:nvPr>
        </p:nvSpPr>
        <p:spPr/>
        <p:txBody>
          <a:bodyPr/>
          <a:lstStyle/>
          <a:p>
            <a:fld id="{432C8453-BE53-1C44-96BF-6843F9BF1849}" type="slidenum">
              <a:rPr lang="en-RU" smtClean="0"/>
              <a:t>5</a:t>
            </a:fld>
            <a:endParaRPr lang="en-RU"/>
          </a:p>
        </p:txBody>
      </p:sp>
    </p:spTree>
    <p:extLst>
      <p:ext uri="{BB962C8B-B14F-4D97-AF65-F5344CB8AC3E}">
        <p14:creationId xmlns:p14="http://schemas.microsoft.com/office/powerpoint/2010/main" val="11164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Для решения проблем, возникающих в описанных выше методах, мы решили рассмотреть другой метод подбора параметров, а именно байесовскую оптимизацию. Данный метод хорошо себя зарекомендовал при подборе </a:t>
            </a:r>
            <a:r>
              <a:rPr lang="ru-RU" dirty="0" err="1"/>
              <a:t>гиперпараметров</a:t>
            </a:r>
            <a:r>
              <a:rPr lang="ru-RU" dirty="0"/>
              <a:t> в ситуациях аналогичной нашей. Идея байесовской оптимизации заключается в том, что мы пытаемся угадать наиболее вероятную точку глобального минимума, основываясь на имеющихся значениях функции в каких-то точках. Для этого по имеющимся точкам строится функция, приближающая истинную функцию, которая представляет собой плотность распределения значений для каждой точки пространства параметров. Это построение производится через так называемый гауссовский процесс, который сопоставляет каждой точке пространства параметров нормально распределённое значение функции. Далее в дело вступает функция приобретения, назначение которой оценить в какой точке расположен минимум по имеющемуся </a:t>
            </a:r>
            <a:r>
              <a:rPr lang="ru-RU" dirty="0" err="1"/>
              <a:t>распределнию</a:t>
            </a:r>
            <a:r>
              <a:rPr lang="ru-RU" dirty="0"/>
              <a:t>. После чего в этой точке вычисляется истинное значение функции и процесс повторяется.</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6</a:t>
            </a:fld>
            <a:endParaRPr lang="en-RU"/>
          </a:p>
        </p:txBody>
      </p:sp>
    </p:spTree>
    <p:extLst>
      <p:ext uri="{BB962C8B-B14F-4D97-AF65-F5344CB8AC3E}">
        <p14:creationId xmlns:p14="http://schemas.microsoft.com/office/powerpoint/2010/main" val="1808555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показано как мы, используя априорное распределение (нормальное гауссово) значений в имеющихся точках, рассчитываем апостериорное</a:t>
            </a:r>
            <a:r>
              <a:rPr lang="en-US" dirty="0"/>
              <a:t> </a:t>
            </a:r>
            <a:r>
              <a:rPr lang="ru-RU" dirty="0"/>
              <a:t>в интересующей нас точке.</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7</a:t>
            </a:fld>
            <a:endParaRPr lang="en-RU"/>
          </a:p>
        </p:txBody>
      </p:sp>
    </p:spTree>
    <p:extLst>
      <p:ext uri="{BB962C8B-B14F-4D97-AF65-F5344CB8AC3E}">
        <p14:creationId xmlns:p14="http://schemas.microsoft.com/office/powerpoint/2010/main" val="329388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этом слайде показано как определяется ядро и среднее для расчёта апостериорной вероятности в данном случае взято распространённое гауссово ядро и среднее константа. В целом ядром может быть любая функция, со следующими свойствам: близкие точки сильнее скоррелированы, функция положительно </a:t>
            </a:r>
            <a:r>
              <a:rPr lang="ru-RU" dirty="0" err="1"/>
              <a:t>полуопрделена</a:t>
            </a:r>
            <a:r>
              <a:rPr lang="ru-RU" dirty="0"/>
              <a:t>. Так как ядра и среднее содержат </a:t>
            </a:r>
            <a:r>
              <a:rPr lang="ru-RU" dirty="0" err="1"/>
              <a:t>гиперпараметры</a:t>
            </a:r>
            <a:r>
              <a:rPr lang="ru-RU" dirty="0"/>
              <a:t>, то их нужно как-то оценить. Для этого можно воспользоваться одним из трёх методов: максимизацией правдоподобия, максимизацией апостериорного распределения или полным байесовским подходом, в котором вычисляется апостериорное распределение рассматриваемой функции.</a:t>
            </a:r>
            <a:r>
              <a:rPr lang="en-US" dirty="0"/>
              <a:t> </a:t>
            </a:r>
            <a:r>
              <a:rPr lang="ru-RU" dirty="0"/>
              <a:t>Самое главное, что данные функции по </a:t>
            </a:r>
            <a:r>
              <a:rPr lang="ru-RU" dirty="0" err="1"/>
              <a:t>гиперпараметрам</a:t>
            </a:r>
            <a:r>
              <a:rPr lang="ru-RU" dirty="0"/>
              <a:t> относительно дёшевы в оптимизации и могут быть оптимизированы путём градиентных методов.</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8</a:t>
            </a:fld>
            <a:endParaRPr lang="en-RU"/>
          </a:p>
        </p:txBody>
      </p:sp>
    </p:spTree>
    <p:extLst>
      <p:ext uri="{BB962C8B-B14F-4D97-AF65-F5344CB8AC3E}">
        <p14:creationId xmlns:p14="http://schemas.microsoft.com/office/powerpoint/2010/main" val="203495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простой пример функции приобретения под названием ожидаемое улучшение. Представим, что у нас есть n</a:t>
            </a:r>
            <a:r>
              <a:rPr lang="en-US" dirty="0"/>
              <a:t> </a:t>
            </a:r>
            <a:r>
              <a:rPr lang="ru-RU" dirty="0"/>
              <a:t>точек, значения функции в которых нам известны. Мы хотим выбрать следующую точку </a:t>
            </a:r>
            <a:r>
              <a:rPr lang="en-US" dirty="0"/>
              <a:t>x </a:t>
            </a:r>
            <a:r>
              <a:rPr lang="ru-RU" dirty="0"/>
              <a:t>такую, чтобы она была минимумом. Пусть </a:t>
            </a:r>
            <a:r>
              <a:rPr lang="ru-RU" dirty="0" err="1"/>
              <a:t>f</a:t>
            </a:r>
            <a:r>
              <a:rPr lang="en-US" dirty="0"/>
              <a:t>^*_n </a:t>
            </a:r>
            <a:r>
              <a:rPr lang="ru-RU" dirty="0"/>
              <a:t>минимальное значение среди известных точек. Если бы эта итерация была последней то мы бы хотели вернуть </a:t>
            </a:r>
            <a:r>
              <a:rPr lang="ru-RU" dirty="0" err="1"/>
              <a:t>f</a:t>
            </a:r>
            <a:r>
              <a:rPr lang="en-US" dirty="0"/>
              <a:t>(x) </a:t>
            </a:r>
            <a:r>
              <a:rPr lang="ru-RU" dirty="0"/>
              <a:t>если </a:t>
            </a:r>
            <a:r>
              <a:rPr lang="en-US" dirty="0"/>
              <a:t>f(x)&lt;f^*_n </a:t>
            </a:r>
            <a:r>
              <a:rPr lang="ru-RU" dirty="0"/>
              <a:t>и </a:t>
            </a:r>
            <a:r>
              <a:rPr lang="ru-RU" dirty="0" err="1"/>
              <a:t>f</a:t>
            </a:r>
            <a:r>
              <a:rPr lang="en-US" dirty="0"/>
              <a:t>^*_n </a:t>
            </a:r>
            <a:r>
              <a:rPr lang="ru-RU" dirty="0"/>
              <a:t>иначе. Разность между этими величинами назовём улучшением. Так как нам неизвестно значение </a:t>
            </a:r>
            <a:r>
              <a:rPr lang="ru-RU" dirty="0" err="1"/>
              <a:t>f</a:t>
            </a:r>
            <a:r>
              <a:rPr lang="en-US" dirty="0"/>
              <a:t>(x)</a:t>
            </a:r>
            <a:r>
              <a:rPr lang="ru-RU" dirty="0"/>
              <a:t>, но известно распределение функции в данной точке, то ожидаемым улучшением назовём матожидание от улучшения. В итоге задача сводится к отысканию максимума получившейся функции. Показано, что эта задача решается довольно дёшево, так как мы можем оценить первую и вторую производную ожидаемого улучшения.</a:t>
            </a:r>
          </a:p>
        </p:txBody>
      </p:sp>
      <p:sp>
        <p:nvSpPr>
          <p:cNvPr id="4" name="Slide Number Placeholder 3"/>
          <p:cNvSpPr>
            <a:spLocks noGrp="1"/>
          </p:cNvSpPr>
          <p:nvPr>
            <p:ph type="sldNum" sz="quarter" idx="5"/>
          </p:nvPr>
        </p:nvSpPr>
        <p:spPr/>
        <p:txBody>
          <a:bodyPr/>
          <a:lstStyle/>
          <a:p>
            <a:fld id="{432C8453-BE53-1C44-96BF-6843F9BF1849}" type="slidenum">
              <a:rPr lang="en-RU" smtClean="0"/>
              <a:t>9</a:t>
            </a:fld>
            <a:endParaRPr lang="en-RU"/>
          </a:p>
        </p:txBody>
      </p:sp>
    </p:spTree>
    <p:extLst>
      <p:ext uri="{BB962C8B-B14F-4D97-AF65-F5344CB8AC3E}">
        <p14:creationId xmlns:p14="http://schemas.microsoft.com/office/powerpoint/2010/main" val="17383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Наша работа может быть разбита на три больших этапа. Первым этапом мы планируем написать простой байесовский оптимизатор и получить какого-то качества параметры. Он также включает в себя исследование параметров Пифии (какие за что отвечают), а также подбор экспериментальных данных для подстройки параметров. Вторым этапом планируется улучшить подход первого этапа (исследовать другие ядра, функции приобретения, алгоритмы максимизации </a:t>
            </a:r>
            <a:r>
              <a:rPr lang="ru-RU" dirty="0" err="1"/>
              <a:t>гиперпараметров</a:t>
            </a:r>
            <a:r>
              <a:rPr lang="ru-RU" dirty="0"/>
              <a:t>). И финальным этапом (если получится уложиться во времени) планируется создание библиотеки, которой могли бы пользоваться исследователи для настройки параметров под свои данные.</a:t>
            </a:r>
            <a:endParaRPr lang="en-RU" dirty="0"/>
          </a:p>
        </p:txBody>
      </p:sp>
      <p:sp>
        <p:nvSpPr>
          <p:cNvPr id="4" name="Slide Number Placeholder 3"/>
          <p:cNvSpPr>
            <a:spLocks noGrp="1"/>
          </p:cNvSpPr>
          <p:nvPr>
            <p:ph type="sldNum" sz="quarter" idx="5"/>
          </p:nvPr>
        </p:nvSpPr>
        <p:spPr/>
        <p:txBody>
          <a:bodyPr/>
          <a:lstStyle/>
          <a:p>
            <a:fld id="{432C8453-BE53-1C44-96BF-6843F9BF1849}" type="slidenum">
              <a:rPr lang="en-RU" smtClean="0"/>
              <a:t>10</a:t>
            </a:fld>
            <a:endParaRPr lang="en-RU"/>
          </a:p>
        </p:txBody>
      </p:sp>
    </p:spTree>
    <p:extLst>
      <p:ext uri="{BB962C8B-B14F-4D97-AF65-F5344CB8AC3E}">
        <p14:creationId xmlns:p14="http://schemas.microsoft.com/office/powerpoint/2010/main" val="123689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smtClean="0"/>
              <a:pPr/>
              <a:t>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91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04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smtClean="0"/>
              <a:pPr/>
              <a:t>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87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8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smtClean="0"/>
              <a:pPr/>
              <a:t>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02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66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7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6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31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smtClean="0"/>
              <a:pPr/>
              <a:t>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48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057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smtClean="0"/>
              <a:pPr/>
              <a:t>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00999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arxiv.org/abs/0907.2973" TargetMode="External"/><Relationship Id="rId1" Type="http://schemas.openxmlformats.org/officeDocument/2006/relationships/slideLayout" Target="../slideLayouts/slideLayout2.xml"/><Relationship Id="rId5" Type="http://schemas.openxmlformats.org/officeDocument/2006/relationships/hyperlink" Target="https://cds.cern.ch/record/309559" TargetMode="External"/><Relationship Id="rId4" Type="http://schemas.openxmlformats.org/officeDocument/2006/relationships/hyperlink" Target="https://arxiv.org/abs/1610.0832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C3F98-289F-42E7-DFDA-5CB59EE099AF}"/>
              </a:ext>
            </a:extLst>
          </p:cNvPr>
          <p:cNvSpPr>
            <a:spLocks noGrp="1"/>
          </p:cNvSpPr>
          <p:nvPr>
            <p:ph type="ctrTitle"/>
          </p:nvPr>
        </p:nvSpPr>
        <p:spPr>
          <a:xfrm>
            <a:off x="581192" y="1370517"/>
            <a:ext cx="5708356" cy="1982571"/>
          </a:xfrm>
        </p:spPr>
        <p:txBody>
          <a:bodyPr>
            <a:normAutofit/>
          </a:bodyPr>
          <a:lstStyle/>
          <a:p>
            <a:r>
              <a:rPr lang="en-RU" sz="3200" dirty="0"/>
              <a:t>PYTHIA event generator tuning using </a:t>
            </a:r>
            <a:r>
              <a:rPr lang="en-GB" sz="3200" dirty="0"/>
              <a:t>Bayesian optimization</a:t>
            </a:r>
            <a:endParaRPr lang="en-RU" sz="3200" dirty="0"/>
          </a:p>
        </p:txBody>
      </p:sp>
      <p:sp>
        <p:nvSpPr>
          <p:cNvPr id="3" name="Subtitle 2">
            <a:extLst>
              <a:ext uri="{FF2B5EF4-FFF2-40B4-BE49-F238E27FC236}">
                <a16:creationId xmlns:a16="http://schemas.microsoft.com/office/drawing/2014/main" id="{F43CE280-5536-1FD9-B462-3CC1D9E30136}"/>
              </a:ext>
            </a:extLst>
          </p:cNvPr>
          <p:cNvSpPr>
            <a:spLocks noGrp="1"/>
          </p:cNvSpPr>
          <p:nvPr>
            <p:ph type="subTitle" idx="1"/>
          </p:nvPr>
        </p:nvSpPr>
        <p:spPr>
          <a:xfrm>
            <a:off x="581192" y="3899737"/>
            <a:ext cx="5511418" cy="1647733"/>
          </a:xfrm>
        </p:spPr>
        <p:txBody>
          <a:bodyPr>
            <a:normAutofit/>
          </a:bodyPr>
          <a:lstStyle/>
          <a:p>
            <a:r>
              <a:rPr lang="en-RU" sz="2400" dirty="0"/>
              <a:t>Artyom Gromov MIPT</a:t>
            </a:r>
          </a:p>
          <a:p>
            <a:r>
              <a:rPr lang="en-RU" sz="2400" dirty="0"/>
              <a:t>Scientific Adviser Fedor Ratnikov</a:t>
            </a:r>
          </a:p>
        </p:txBody>
      </p:sp>
      <p:sp>
        <p:nvSpPr>
          <p:cNvPr id="1040" name="Rectangle 1039">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042" name="Rectangle 1041">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044" name="Rectangle 1043">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046" name="Rectangle 1045">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pic>
        <p:nvPicPr>
          <p:cNvPr id="1026" name="Picture 2">
            <a:extLst>
              <a:ext uri="{FF2B5EF4-FFF2-40B4-BE49-F238E27FC236}">
                <a16:creationId xmlns:a16="http://schemas.microsoft.com/office/drawing/2014/main" id="{07F2CF74-C3A3-47F1-5749-6397C90054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9546" y="1681367"/>
            <a:ext cx="3722454" cy="375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21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4C3A3-A129-7FFD-298D-9F34287945F3}"/>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sz="3200" dirty="0">
                <a:solidFill>
                  <a:schemeClr val="accent1"/>
                </a:solidFill>
              </a:rPr>
              <a:t>Our plan</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graphicFrame>
        <p:nvGraphicFramePr>
          <p:cNvPr id="6" name="TextBox 3">
            <a:extLst>
              <a:ext uri="{FF2B5EF4-FFF2-40B4-BE49-F238E27FC236}">
                <a16:creationId xmlns:a16="http://schemas.microsoft.com/office/drawing/2014/main" id="{7CB1BAFB-A9AE-EE89-A293-9D70DF60272C}"/>
              </a:ext>
            </a:extLst>
          </p:cNvPr>
          <p:cNvGraphicFramePr/>
          <p:nvPr>
            <p:extLst>
              <p:ext uri="{D42A27DB-BD31-4B8C-83A1-F6EECF244321}">
                <p14:modId xmlns:p14="http://schemas.microsoft.com/office/powerpoint/2010/main" val="1219336268"/>
              </p:ext>
            </p:extLst>
          </p:nvPr>
        </p:nvGraphicFramePr>
        <p:xfrm>
          <a:off x="4329607" y="1207782"/>
          <a:ext cx="7333104"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4184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A3F0B-1AAC-F6FC-65AF-0D7C5275E342}"/>
              </a:ext>
            </a:extLst>
          </p:cNvPr>
          <p:cNvSpPr>
            <a:spLocks noGrp="1"/>
          </p:cNvSpPr>
          <p:nvPr>
            <p:ph type="title"/>
          </p:nvPr>
        </p:nvSpPr>
        <p:spPr>
          <a:xfrm>
            <a:off x="959157" y="1113764"/>
            <a:ext cx="3269749" cy="4624327"/>
          </a:xfrm>
        </p:spPr>
        <p:txBody>
          <a:bodyPr vert="horz" lIns="91440" tIns="45720" rIns="91440" bIns="45720" rtlCol="0" anchor="ctr">
            <a:normAutofit/>
          </a:bodyPr>
          <a:lstStyle/>
          <a:p>
            <a:r>
              <a:rPr lang="en-US" sz="3200" dirty="0">
                <a:solidFill>
                  <a:srgbClr val="FFFFFF"/>
                </a:solidFill>
              </a:rPr>
              <a:t>References</a:t>
            </a:r>
          </a:p>
        </p:txBody>
      </p:sp>
      <p:sp>
        <p:nvSpPr>
          <p:cNvPr id="4" name="TextBox 3">
            <a:extLst>
              <a:ext uri="{FF2B5EF4-FFF2-40B4-BE49-F238E27FC236}">
                <a16:creationId xmlns:a16="http://schemas.microsoft.com/office/drawing/2014/main" id="{AACA431C-81B6-6EFB-691D-9113881C70C6}"/>
              </a:ext>
            </a:extLst>
          </p:cNvPr>
          <p:cNvSpPr txBox="1"/>
          <p:nvPr/>
        </p:nvSpPr>
        <p:spPr>
          <a:xfrm>
            <a:off x="5024513" y="1113763"/>
            <a:ext cx="6808297" cy="462432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Systematic event generator tuning for the LHC </a:t>
            </a:r>
            <a:r>
              <a:rPr lang="en-US" sz="2400" dirty="0">
                <a:solidFill>
                  <a:schemeClr val="tx2"/>
                </a:solidFill>
                <a:hlinkClick r:id="rId2"/>
              </a:rPr>
              <a:t>https://arxiv.org/abs/0907.2973</a:t>
            </a:r>
            <a:endParaRPr lang="en-US" sz="2400"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A Tutorial on Bayesian Optimization </a:t>
            </a:r>
            <a:r>
              <a:rPr lang="en-US" sz="2400" dirty="0">
                <a:solidFill>
                  <a:schemeClr val="tx2"/>
                </a:solidFill>
                <a:hlinkClick r:id="rId3"/>
              </a:rPr>
              <a:t>https://arxiv.org/abs/1807.02811</a:t>
            </a:r>
            <a:endParaRPr lang="en-US" sz="2400"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Event generator tuning using Bayesian optimization </a:t>
            </a:r>
            <a:r>
              <a:rPr lang="en-US" sz="2400" dirty="0">
                <a:solidFill>
                  <a:schemeClr val="tx2"/>
                </a:solidFill>
                <a:hlinkClick r:id="rId4"/>
              </a:rPr>
              <a:t>https://arxiv.org/abs/1610.08328</a:t>
            </a:r>
            <a:endParaRPr lang="ru-RU" sz="2400" dirty="0">
              <a:solidFill>
                <a:schemeClr val="tx2"/>
              </a:solidFill>
            </a:endParaRP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Tuning and Test of Fragmentation Models Based on Identified Particles and Precision Event Shape Data </a:t>
            </a:r>
            <a:r>
              <a:rPr lang="en-US" sz="2400" dirty="0">
                <a:solidFill>
                  <a:schemeClr val="tx2"/>
                </a:solidFill>
                <a:hlinkClick r:id="rId5"/>
              </a:rPr>
              <a:t>https://</a:t>
            </a:r>
            <a:r>
              <a:rPr lang="en-US" sz="2400" dirty="0" err="1">
                <a:solidFill>
                  <a:schemeClr val="tx2"/>
                </a:solidFill>
                <a:hlinkClick r:id="rId5"/>
              </a:rPr>
              <a:t>cds.cern.ch</a:t>
            </a:r>
            <a:r>
              <a:rPr lang="en-US" sz="2400" dirty="0">
                <a:solidFill>
                  <a:schemeClr val="tx2"/>
                </a:solidFill>
                <a:hlinkClick r:id="rId5"/>
              </a:rPr>
              <a:t>/record/309559</a:t>
            </a:r>
            <a:endParaRPr lang="en-US" sz="2400" dirty="0">
              <a:solidFill>
                <a:schemeClr val="tx2"/>
              </a:solidFill>
            </a:endParaRPr>
          </a:p>
        </p:txBody>
      </p:sp>
    </p:spTree>
    <p:extLst>
      <p:ext uri="{BB962C8B-B14F-4D97-AF65-F5344CB8AC3E}">
        <p14:creationId xmlns:p14="http://schemas.microsoft.com/office/powerpoint/2010/main" val="64330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F386-5355-1BFE-ECEC-02E8E7F1B17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solidFill>
                  <a:srgbClr val="FFFFFF"/>
                </a:solidFill>
              </a:rPr>
              <a:t>PYTHIA</a:t>
            </a:r>
          </a:p>
        </p:txBody>
      </p:sp>
      <p:sp useBgFill="1">
        <p:nvSpPr>
          <p:cNvPr id="1034" name="Rectangle 1029">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page17image1463403472">
            <a:extLst>
              <a:ext uri="{FF2B5EF4-FFF2-40B4-BE49-F238E27FC236}">
                <a16:creationId xmlns:a16="http://schemas.microsoft.com/office/drawing/2014/main" id="{E9AB1E74-E605-E9AA-9CAC-870847F2A2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724430"/>
            <a:ext cx="3305175" cy="29224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C52DF0-F34F-22FF-FC51-ED4886C96CC7}"/>
              </a:ext>
            </a:extLst>
          </p:cNvPr>
          <p:cNvSpPr txBox="1"/>
          <p:nvPr/>
        </p:nvSpPr>
        <p:spPr>
          <a:xfrm>
            <a:off x="4671606" y="1976160"/>
            <a:ext cx="6863169" cy="4454354"/>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sz="2400" dirty="0">
                <a:solidFill>
                  <a:schemeClr val="tx2"/>
                </a:solidFill>
              </a:rPr>
              <a:t>PYTHIA is a Monte Carlo event generator simulating particle collisions at high energies in particle accelerators</a:t>
            </a:r>
          </a:p>
          <a:p>
            <a:pPr>
              <a:spcBef>
                <a:spcPct val="20000"/>
              </a:spcBef>
              <a:spcAft>
                <a:spcPts val="600"/>
              </a:spcAft>
              <a:buClr>
                <a:schemeClr val="accent2"/>
              </a:buClr>
              <a:buSzPct val="92000"/>
            </a:pPr>
            <a:r>
              <a:rPr lang="en-US" sz="2400" dirty="0">
                <a:solidFill>
                  <a:schemeClr val="tx2"/>
                </a:solidFill>
              </a:rPr>
              <a:t>Some of the features PYTHIA is capable of simulating:</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Hard and soft interactions</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Parton distributions</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Initial/final-state </a:t>
            </a:r>
            <a:r>
              <a:rPr lang="en-US" sz="2400" dirty="0" err="1">
                <a:solidFill>
                  <a:schemeClr val="tx2"/>
                </a:solidFill>
              </a:rPr>
              <a:t>parton</a:t>
            </a:r>
            <a:r>
              <a:rPr lang="en-US" sz="2400" dirty="0">
                <a:solidFill>
                  <a:schemeClr val="tx2"/>
                </a:solidFill>
              </a:rPr>
              <a:t> showers</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Multiparton interactions</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Fragmentation and decay</a:t>
            </a:r>
          </a:p>
        </p:txBody>
      </p:sp>
    </p:spTree>
    <p:extLst>
      <p:ext uri="{BB962C8B-B14F-4D97-AF65-F5344CB8AC3E}">
        <p14:creationId xmlns:p14="http://schemas.microsoft.com/office/powerpoint/2010/main" val="24422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6" name="Rectangle 3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735F1-7B7F-1F9F-982F-91D4EBD0FCDF}"/>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sz="3200" dirty="0">
                <a:solidFill>
                  <a:schemeClr val="accent1"/>
                </a:solidFill>
              </a:rPr>
              <a:t>Why do we need to tune generators?</a:t>
            </a:r>
          </a:p>
        </p:txBody>
      </p:sp>
      <p:sp>
        <p:nvSpPr>
          <p:cNvPr id="38" name="Rectangle 3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35" name="Rectangle 3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37" name="Rectangle 3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39" name="Rectangle 3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graphicFrame>
        <p:nvGraphicFramePr>
          <p:cNvPr id="26" name="TextBox 3">
            <a:extLst>
              <a:ext uri="{FF2B5EF4-FFF2-40B4-BE49-F238E27FC236}">
                <a16:creationId xmlns:a16="http://schemas.microsoft.com/office/drawing/2014/main" id="{EB723FC8-880B-39F1-421F-E906E3E7E4F9}"/>
              </a:ext>
            </a:extLst>
          </p:cNvPr>
          <p:cNvGraphicFramePr/>
          <p:nvPr>
            <p:extLst>
              <p:ext uri="{D42A27DB-BD31-4B8C-83A1-F6EECF244321}">
                <p14:modId xmlns:p14="http://schemas.microsoft.com/office/powerpoint/2010/main" val="937347332"/>
              </p:ext>
            </p:extLst>
          </p:nvPr>
        </p:nvGraphicFramePr>
        <p:xfrm>
          <a:off x="4598438" y="1177304"/>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0670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43C27-48F2-65B2-8152-D5E344975B99}"/>
              </a:ext>
            </a:extLst>
          </p:cNvPr>
          <p:cNvSpPr>
            <a:spLocks noGrp="1"/>
          </p:cNvSpPr>
          <p:nvPr>
            <p:ph type="title"/>
          </p:nvPr>
        </p:nvSpPr>
        <p:spPr>
          <a:xfrm>
            <a:off x="4449934" y="702156"/>
            <a:ext cx="7223760" cy="1013800"/>
          </a:xfrm>
        </p:spPr>
        <p:txBody>
          <a:bodyPr vert="horz" lIns="91440" tIns="45720" rIns="91440" bIns="45720" rtlCol="0" anchor="b">
            <a:noAutofit/>
          </a:bodyPr>
          <a:lstStyle/>
          <a:p>
            <a:r>
              <a:rPr lang="en-US" sz="3200" dirty="0">
                <a:solidFill>
                  <a:schemeClr val="accent1"/>
                </a:solidFill>
              </a:rPr>
              <a:t>Why is it hard to tune generators?</a:t>
            </a:r>
          </a:p>
        </p:txBody>
      </p:sp>
      <p:pic>
        <p:nvPicPr>
          <p:cNvPr id="6" name="Picture 5" descr="Many question marks on black background">
            <a:extLst>
              <a:ext uri="{FF2B5EF4-FFF2-40B4-BE49-F238E27FC236}">
                <a16:creationId xmlns:a16="http://schemas.microsoft.com/office/drawing/2014/main" id="{D5EAC87F-C36A-CB51-2FBF-2C92D083E8D3}"/>
              </a:ext>
            </a:extLst>
          </p:cNvPr>
          <p:cNvPicPr>
            <a:picLocks noChangeAspect="1"/>
          </p:cNvPicPr>
          <p:nvPr/>
        </p:nvPicPr>
        <p:blipFill rotWithShape="1">
          <a:blip r:embed="rId3"/>
          <a:srcRect l="62792" r="458" b="2"/>
          <a:stretch/>
        </p:blipFill>
        <p:spPr>
          <a:xfrm>
            <a:off x="20" y="10"/>
            <a:ext cx="4131713" cy="6857989"/>
          </a:xfrm>
          <a:prstGeom prst="rect">
            <a:avLst/>
          </a:prstGeom>
        </p:spPr>
      </p:pic>
      <p:sp>
        <p:nvSpPr>
          <p:cNvPr id="12" name="Rectangle 1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4" name="TextBox 3">
            <a:extLst>
              <a:ext uri="{FF2B5EF4-FFF2-40B4-BE49-F238E27FC236}">
                <a16:creationId xmlns:a16="http://schemas.microsoft.com/office/drawing/2014/main" id="{807F5794-E305-78C4-B58E-1B7EC8DB24D6}"/>
              </a:ext>
            </a:extLst>
          </p:cNvPr>
          <p:cNvSpPr txBox="1"/>
          <p:nvPr/>
        </p:nvSpPr>
        <p:spPr>
          <a:xfrm>
            <a:off x="4449934" y="1896533"/>
            <a:ext cx="7157866" cy="3962266"/>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The shape of the function of parameters is unknown</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It is very expensive to calculate this function</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The derivative of function also unknown (so it is not possible to use gradient descent methods)</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rPr>
              <a:t>We are interested in finding global minima not the local one </a:t>
            </a:r>
          </a:p>
        </p:txBody>
      </p:sp>
    </p:spTree>
    <p:extLst>
      <p:ext uri="{BB962C8B-B14F-4D97-AF65-F5344CB8AC3E}">
        <p14:creationId xmlns:p14="http://schemas.microsoft.com/office/powerpoint/2010/main" val="65968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452A-A72F-C7C6-1FB7-3F9802B2EA2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3200" dirty="0">
                <a:solidFill>
                  <a:srgbClr val="FFFEFF"/>
                </a:solidFill>
              </a:rPr>
              <a:t>Existing tuning methods</a:t>
            </a:r>
          </a:p>
        </p:txBody>
      </p:sp>
      <p:graphicFrame>
        <p:nvGraphicFramePr>
          <p:cNvPr id="6" name="TextBox 3">
            <a:extLst>
              <a:ext uri="{FF2B5EF4-FFF2-40B4-BE49-F238E27FC236}">
                <a16:creationId xmlns:a16="http://schemas.microsoft.com/office/drawing/2014/main" id="{739400D6-1004-65E4-2F55-469050C83DF6}"/>
              </a:ext>
            </a:extLst>
          </p:cNvPr>
          <p:cNvGraphicFramePr/>
          <p:nvPr>
            <p:extLst>
              <p:ext uri="{D42A27DB-BD31-4B8C-83A1-F6EECF244321}">
                <p14:modId xmlns:p14="http://schemas.microsoft.com/office/powerpoint/2010/main" val="1539650995"/>
              </p:ext>
            </p:extLst>
          </p:nvPr>
        </p:nvGraphicFramePr>
        <p:xfrm>
          <a:off x="581192" y="2210598"/>
          <a:ext cx="11029616" cy="4073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612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E4B121-7E9D-F3D2-9EEB-725CBF631EE1}"/>
              </a:ext>
            </a:extLst>
          </p:cNvPr>
          <p:cNvPicPr>
            <a:picLocks noChangeAspect="1"/>
          </p:cNvPicPr>
          <p:nvPr/>
        </p:nvPicPr>
        <p:blipFill rotWithShape="1">
          <a:blip r:embed="rId3"/>
          <a:srcRect b="37524"/>
          <a:stretch/>
        </p:blipFill>
        <p:spPr>
          <a:xfrm>
            <a:off x="1157537" y="1648972"/>
            <a:ext cx="5961720" cy="4198229"/>
          </a:xfrm>
          <a:prstGeom prst="rect">
            <a:avLst/>
          </a:prstGeom>
          <a:ln w="28575" cap="sq">
            <a:solidFill>
              <a:schemeClr val="accent1"/>
            </a:solidFill>
            <a:prstDash val="solid"/>
            <a:miter lim="800000"/>
          </a:ln>
          <a:effectLst/>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RU"/>
          </a:p>
        </p:txBody>
      </p:sp>
      <p:sp>
        <p:nvSpPr>
          <p:cNvPr id="2" name="Title 1">
            <a:extLst>
              <a:ext uri="{FF2B5EF4-FFF2-40B4-BE49-F238E27FC236}">
                <a16:creationId xmlns:a16="http://schemas.microsoft.com/office/drawing/2014/main" id="{19C57F68-6AA0-B508-2CBB-466AFBCF881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200" dirty="0">
                <a:solidFill>
                  <a:srgbClr val="FFFFFF"/>
                </a:solidFill>
              </a:rPr>
              <a:t>Bayesian optimization</a:t>
            </a:r>
          </a:p>
        </p:txBody>
      </p:sp>
      <p:sp>
        <p:nvSpPr>
          <p:cNvPr id="7" name="TextBox 6">
            <a:extLst>
              <a:ext uri="{FF2B5EF4-FFF2-40B4-BE49-F238E27FC236}">
                <a16:creationId xmlns:a16="http://schemas.microsoft.com/office/drawing/2014/main" id="{17217B78-982B-D088-03EB-32971C121E2C}"/>
              </a:ext>
            </a:extLst>
          </p:cNvPr>
          <p:cNvSpPr txBox="1"/>
          <p:nvPr/>
        </p:nvSpPr>
        <p:spPr>
          <a:xfrm>
            <a:off x="0" y="6604084"/>
            <a:ext cx="7119257" cy="253916"/>
          </a:xfrm>
          <a:prstGeom prst="rect">
            <a:avLst/>
          </a:prstGeom>
          <a:noFill/>
        </p:spPr>
        <p:txBody>
          <a:bodyPr wrap="square">
            <a:spAutoFit/>
          </a:bodyPr>
          <a:lstStyle/>
          <a:p>
            <a:r>
              <a:rPr lang="en-RU" sz="1050" dirty="0">
                <a:solidFill>
                  <a:schemeClr val="bg1">
                    <a:lumMod val="85000"/>
                  </a:schemeClr>
                </a:solidFill>
              </a:rPr>
              <a:t>By AnotherSamWilson - Own work, CC BY-SA 4.0, https://commons.wikimedia.org/w/index.php?curid=84842869</a:t>
            </a:r>
          </a:p>
        </p:txBody>
      </p:sp>
    </p:spTree>
    <p:extLst>
      <p:ext uri="{BB962C8B-B14F-4D97-AF65-F5344CB8AC3E}">
        <p14:creationId xmlns:p14="http://schemas.microsoft.com/office/powerpoint/2010/main" val="348411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046E-B2F9-3588-4264-E10293B2F081}"/>
              </a:ext>
            </a:extLst>
          </p:cNvPr>
          <p:cNvSpPr>
            <a:spLocks noGrp="1"/>
          </p:cNvSpPr>
          <p:nvPr>
            <p:ph type="title"/>
          </p:nvPr>
        </p:nvSpPr>
        <p:spPr/>
        <p:txBody>
          <a:bodyPr>
            <a:normAutofit/>
          </a:bodyPr>
          <a:lstStyle/>
          <a:p>
            <a:r>
              <a:rPr lang="en-US" sz="3200" dirty="0"/>
              <a:t>A little bit of Math</a:t>
            </a:r>
            <a:endParaRPr lang="en-RU"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3FAC47-B94A-A8D0-704C-583A39A6687C}"/>
                  </a:ext>
                </a:extLst>
              </p:cNvPr>
              <p:cNvSpPr txBox="1"/>
              <p:nvPr/>
            </p:nvSpPr>
            <p:spPr>
              <a:xfrm>
                <a:off x="1961553" y="3231662"/>
                <a:ext cx="8268894" cy="2727863"/>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𝒩</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0</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Σ</m:t>
                              </m:r>
                            </m:e>
                            <m:sub>
                              <m:r>
                                <a:rPr lang="en-US" sz="2400" b="0" i="1" smtClean="0">
                                  <a:latin typeface="Cambria Math" panose="02040503050406030204" pitchFamily="18" charset="0"/>
                                  <a:ea typeface="Cambria Math" panose="02040503050406030204" pitchFamily="18" charset="0"/>
                                </a:rPr>
                                <m:t>0</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𝑘</m:t>
                                  </m:r>
                                </m:sub>
                              </m:sSub>
                            </m:e>
                          </m:d>
                        </m:e>
                      </m:d>
                    </m:oMath>
                  </m:oMathPara>
                </a14:m>
                <a:endParaRPr lang="en-US" sz="2400" b="0" dirty="0">
                  <a:ea typeface="Cambria Math" panose="02040503050406030204" pitchFamily="18" charset="0"/>
                </a:endParaRPr>
              </a:p>
              <a:p>
                <a:pPr algn="ctr"/>
                <a:endParaRPr lang="en-RU" sz="2400" dirty="0"/>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𝒩</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𝑛</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𝑛</m:t>
                              </m:r>
                            </m:sub>
                            <m:sup>
                              <m:r>
                                <a:rPr lang="en-US" sz="2400" b="0" i="1" smtClean="0">
                                  <a:latin typeface="Cambria Math" panose="02040503050406030204" pitchFamily="18" charset="0"/>
                                  <a:ea typeface="Cambria Math" panose="02040503050406030204" pitchFamily="18" charset="0"/>
                                </a:rPr>
                                <m:t>2</m:t>
                              </m:r>
                            </m:sup>
                          </m:sSub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oMath>
                  </m:oMathPara>
                </a14:m>
                <a:endParaRPr lang="en-US" sz="2400" b="0" dirty="0">
                  <a:ea typeface="Cambria Math" panose="02040503050406030204" pitchFamily="18" charset="0"/>
                </a:endParaRPr>
              </a:p>
              <a:p>
                <a:pPr algn="ctr"/>
                <a:endParaRPr lang="en-RU" sz="2400" dirty="0"/>
              </a:p>
              <a:p>
                <a:pPr algn="ct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e>
                      </m:d>
                      <m:r>
                        <m:rPr>
                          <m:sty m:val="p"/>
                        </m:rPr>
                        <a:rPr lang="en-US" sz="2400" b="0" i="0" smtClean="0">
                          <a:latin typeface="Cambria Math" panose="02040503050406030204" pitchFamily="18" charset="0"/>
                        </a:rPr>
                        <m:t>Σ</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e>
                        <m:sup>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RU" sz="2400" dirty="0"/>
              </a:p>
              <a:p>
                <a:pPr algn="ctr"/>
                <a:endParaRPr lang="en-RU" sz="2400" dirty="0"/>
              </a:p>
              <a:p>
                <a:pPr algn="ctr"/>
                <a14:m>
                  <m:oMathPara xmlns:m="http://schemas.openxmlformats.org/officeDocument/2006/math">
                    <m:oMathParaPr>
                      <m:jc m:val="center"/>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𝑛</m:t>
                          </m:r>
                        </m:sub>
                        <m:sup>
                          <m:r>
                            <a:rPr lang="en-US" sz="2400" b="0" i="1" smtClean="0">
                              <a:latin typeface="Cambria Math" panose="02040503050406030204" pitchFamily="18" charset="0"/>
                            </a:rPr>
                            <m:t>2</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e>
                        <m:sup>
                          <m:r>
                            <a:rPr lang="en-US" sz="2400" b="0" i="1" smtClean="0">
                              <a:latin typeface="Cambria Math" panose="02040503050406030204" pitchFamily="18" charset="0"/>
                            </a:rPr>
                            <m:t>−1</m:t>
                          </m:r>
                        </m:sup>
                      </m:sSup>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RU" sz="2400" dirty="0"/>
              </a:p>
            </p:txBody>
          </p:sp>
        </mc:Choice>
        <mc:Fallback xmlns="">
          <p:sp>
            <p:nvSpPr>
              <p:cNvPr id="4" name="TextBox 3">
                <a:extLst>
                  <a:ext uri="{FF2B5EF4-FFF2-40B4-BE49-F238E27FC236}">
                    <a16:creationId xmlns:a16="http://schemas.microsoft.com/office/drawing/2014/main" id="{643FAC47-B94A-A8D0-704C-583A39A6687C}"/>
                  </a:ext>
                </a:extLst>
              </p:cNvPr>
              <p:cNvSpPr txBox="1">
                <a:spLocks noRot="1" noChangeAspect="1" noMove="1" noResize="1" noEditPoints="1" noAdjustHandles="1" noChangeArrowheads="1" noChangeShapeType="1" noTextEdit="1"/>
              </p:cNvSpPr>
              <p:nvPr/>
            </p:nvSpPr>
            <p:spPr>
              <a:xfrm>
                <a:off x="1961553" y="3231662"/>
                <a:ext cx="8268894" cy="2727863"/>
              </a:xfrm>
              <a:prstGeom prst="rect">
                <a:avLst/>
              </a:prstGeom>
              <a:blipFill>
                <a:blip r:embed="rId3"/>
                <a:stretch>
                  <a:fillRect r="-460" b="-3704"/>
                </a:stretch>
              </a:blipFill>
            </p:spPr>
            <p:txBody>
              <a:bodyPr/>
              <a:lstStyle/>
              <a:p>
                <a:r>
                  <a:rPr lang="en-RU">
                    <a:noFill/>
                  </a:rPr>
                  <a:t> </a:t>
                </a:r>
              </a:p>
            </p:txBody>
          </p:sp>
        </mc:Fallback>
      </mc:AlternateContent>
      <p:sp>
        <p:nvSpPr>
          <p:cNvPr id="6" name="TextBox 5">
            <a:extLst>
              <a:ext uri="{FF2B5EF4-FFF2-40B4-BE49-F238E27FC236}">
                <a16:creationId xmlns:a16="http://schemas.microsoft.com/office/drawing/2014/main" id="{95077017-5ADC-9446-1E85-874D791EA6E0}"/>
              </a:ext>
            </a:extLst>
          </p:cNvPr>
          <p:cNvSpPr txBox="1"/>
          <p:nvPr/>
        </p:nvSpPr>
        <p:spPr>
          <a:xfrm>
            <a:off x="4208816" y="2460381"/>
            <a:ext cx="3774367" cy="461665"/>
          </a:xfrm>
          <a:prstGeom prst="rect">
            <a:avLst/>
          </a:prstGeom>
          <a:noFill/>
        </p:spPr>
        <p:txBody>
          <a:bodyPr wrap="none" rtlCol="0">
            <a:spAutoFit/>
          </a:bodyPr>
          <a:lstStyle/>
          <a:p>
            <a:r>
              <a:rPr lang="en-RU" sz="2400" dirty="0"/>
              <a:t>Gaussian Process Regression</a:t>
            </a:r>
          </a:p>
        </p:txBody>
      </p:sp>
    </p:spTree>
    <p:extLst>
      <p:ext uri="{BB962C8B-B14F-4D97-AF65-F5344CB8AC3E}">
        <p14:creationId xmlns:p14="http://schemas.microsoft.com/office/powerpoint/2010/main" val="179051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046E-B2F9-3588-4264-E10293B2F081}"/>
              </a:ext>
            </a:extLst>
          </p:cNvPr>
          <p:cNvSpPr>
            <a:spLocks noGrp="1"/>
          </p:cNvSpPr>
          <p:nvPr>
            <p:ph type="title"/>
          </p:nvPr>
        </p:nvSpPr>
        <p:spPr/>
        <p:txBody>
          <a:bodyPr>
            <a:normAutofit/>
          </a:bodyPr>
          <a:lstStyle/>
          <a:p>
            <a:r>
              <a:rPr lang="en-US" sz="3200" dirty="0"/>
              <a:t>A little bit More of Math</a:t>
            </a:r>
            <a:endParaRPr lang="en-RU"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3FAC47-B94A-A8D0-704C-583A39A6687C}"/>
                  </a:ext>
                </a:extLst>
              </p:cNvPr>
              <p:cNvSpPr txBox="1"/>
              <p:nvPr/>
            </p:nvSpPr>
            <p:spPr>
              <a:xfrm>
                <a:off x="855614" y="3068623"/>
                <a:ext cx="4330190" cy="3382401"/>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e>
                      </m:func>
                    </m:oMath>
                  </m:oMathPara>
                </a14:m>
                <a:endParaRPr lang="en-US" sz="2400" b="0" dirty="0"/>
              </a:p>
              <a:p>
                <a:pPr algn="ctr"/>
                <a:endParaRPr lang="en-US" sz="2400" b="0" dirty="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m:t>
                                      </m:r>
                                    </m:sup>
                                  </m:sSup>
                                </m:e>
                              </m:d>
                            </m:e>
                          </m:d>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𝑑</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e>
                      </m:nary>
                    </m:oMath>
                  </m:oMathPara>
                </a14:m>
                <a:endParaRPr lang="en-US" sz="2400" b="0" dirty="0">
                  <a:ea typeface="Cambria Math" panose="02040503050406030204" pitchFamily="18" charset="0"/>
                </a:endParaRPr>
              </a:p>
              <a:p>
                <a:pPr algn="ctr"/>
                <a:endParaRPr lang="en-RU" sz="2400" dirty="0"/>
              </a:p>
              <a:p>
                <a:pPr algn="ct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0</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oMath>
                  </m:oMathPara>
                </a14:m>
                <a:endParaRPr lang="en-US" sz="2400" b="0" dirty="0">
                  <a:ea typeface="Cambria Math" panose="02040503050406030204" pitchFamily="18" charset="0"/>
                </a:endParaRPr>
              </a:p>
              <a:p>
                <a:pPr algn="ctr"/>
                <a:endParaRPr lang="en-US" sz="2400" dirty="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𝜂</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𝑑</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oMath>
                  </m:oMathPara>
                </a14:m>
                <a:endParaRPr lang="en-US" sz="2400"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643FAC47-B94A-A8D0-704C-583A39A6687C}"/>
                  </a:ext>
                </a:extLst>
              </p:cNvPr>
              <p:cNvSpPr txBox="1">
                <a:spLocks noRot="1" noChangeAspect="1" noMove="1" noResize="1" noEditPoints="1" noAdjustHandles="1" noChangeArrowheads="1" noChangeShapeType="1" noTextEdit="1"/>
              </p:cNvSpPr>
              <p:nvPr/>
            </p:nvSpPr>
            <p:spPr>
              <a:xfrm>
                <a:off x="855614" y="3068623"/>
                <a:ext cx="4330190" cy="3382401"/>
              </a:xfrm>
              <a:prstGeom prst="rect">
                <a:avLst/>
              </a:prstGeom>
              <a:blipFill>
                <a:blip r:embed="rId3"/>
                <a:stretch>
                  <a:fillRect l="-585" t="-10112" r="-1170" b="-10861"/>
                </a:stretch>
              </a:blipFill>
            </p:spPr>
            <p:txBody>
              <a:bodyPr/>
              <a:lstStyle/>
              <a:p>
                <a:r>
                  <a:rPr lang="en-RU">
                    <a:noFill/>
                  </a:rPr>
                  <a:t> </a:t>
                </a:r>
              </a:p>
            </p:txBody>
          </p:sp>
        </mc:Fallback>
      </mc:AlternateContent>
      <p:sp>
        <p:nvSpPr>
          <p:cNvPr id="6" name="TextBox 5">
            <a:extLst>
              <a:ext uri="{FF2B5EF4-FFF2-40B4-BE49-F238E27FC236}">
                <a16:creationId xmlns:a16="http://schemas.microsoft.com/office/drawing/2014/main" id="{95077017-5ADC-9446-1E85-874D791EA6E0}"/>
              </a:ext>
            </a:extLst>
          </p:cNvPr>
          <p:cNvSpPr txBox="1"/>
          <p:nvPr/>
        </p:nvSpPr>
        <p:spPr>
          <a:xfrm>
            <a:off x="1295082" y="2318083"/>
            <a:ext cx="3457165" cy="461665"/>
          </a:xfrm>
          <a:prstGeom prst="rect">
            <a:avLst/>
          </a:prstGeom>
          <a:noFill/>
        </p:spPr>
        <p:txBody>
          <a:bodyPr wrap="none" rtlCol="0">
            <a:spAutoFit/>
          </a:bodyPr>
          <a:lstStyle/>
          <a:p>
            <a:r>
              <a:rPr lang="en-RU" sz="2400" dirty="0"/>
              <a:t>Kernel and Mean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1A44A0-6954-013A-D9DF-2BC2D5F03A51}"/>
                  </a:ext>
                </a:extLst>
              </p:cNvPr>
              <p:cNvSpPr txBox="1"/>
              <p:nvPr/>
            </p:nvSpPr>
            <p:spPr>
              <a:xfrm>
                <a:off x="6348548" y="3234444"/>
                <a:ext cx="5514069" cy="3040448"/>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𝜂</m:t>
                          </m:r>
                        </m:e>
                      </m:ac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argmax</m:t>
                              </m:r>
                            </m:e>
                            <m:lim>
                              <m:r>
                                <a:rPr lang="en-US" sz="2400" b="0" i="1" smtClean="0">
                                  <a:latin typeface="Cambria Math" panose="02040503050406030204" pitchFamily="18" charset="0"/>
                                </a:rPr>
                                <m:t>𝜂</m:t>
                              </m:r>
                            </m:lim>
                          </m:limLow>
                        </m:fName>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𝜂</m:t>
                              </m:r>
                            </m:e>
                          </m:d>
                          <m:r>
                            <a:rPr lang="en-US" sz="2400" b="0" i="1" smtClean="0">
                              <a:latin typeface="Cambria Math" panose="02040503050406030204" pitchFamily="18" charset="0"/>
                            </a:rPr>
                            <m:t>)</m:t>
                          </m:r>
                        </m:e>
                      </m:func>
                    </m:oMath>
                  </m:oMathPara>
                </a14:m>
                <a:endParaRPr lang="en-US" sz="2400" b="0" dirty="0"/>
              </a:p>
              <a:p>
                <a:pPr algn="ctr"/>
                <a:endParaRPr lang="en-US" sz="2400" b="0" dirty="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𝜂</m:t>
                          </m:r>
                        </m:e>
                      </m:ac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argmax</m:t>
                              </m:r>
                            </m:e>
                            <m:lim>
                              <m:r>
                                <a:rPr lang="en-US" sz="2400" b="0" i="1" smtClean="0">
                                  <a:latin typeface="Cambria Math" panose="02040503050406030204" pitchFamily="18" charset="0"/>
                                </a:rPr>
                                <m:t>𝜂</m:t>
                              </m:r>
                            </m:lim>
                          </m:limLow>
                        </m:fName>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𝜂</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r>
                            <a:rPr lang="en-US" sz="2400" b="0" i="1" smtClean="0">
                              <a:latin typeface="Cambria Math" panose="02040503050406030204" pitchFamily="18" charset="0"/>
                            </a:rPr>
                            <m:t>))</m:t>
                          </m:r>
                        </m:e>
                      </m:func>
                    </m:oMath>
                  </m:oMathPara>
                </a14:m>
                <a:endParaRPr lang="en-US" sz="2400" b="0" dirty="0">
                  <a:ea typeface="Cambria Math" panose="02040503050406030204" pitchFamily="18" charset="0"/>
                </a:endParaRPr>
              </a:p>
              <a:p>
                <a:pPr algn="ctr"/>
                <a:endParaRPr lang="en-RU" sz="2400" dirty="0"/>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e>
                      </m:d>
                      <m:r>
                        <a:rPr lang="en-US" sz="2400" b="0" i="1" smtClean="0">
                          <a:latin typeface="Cambria Math" panose="02040503050406030204" pitchFamily="18" charset="0"/>
                          <a:ea typeface="Cambria Math" panose="02040503050406030204" pitchFamily="18" charset="0"/>
                        </a:rPr>
                        <m:t>=</m:t>
                      </m:r>
                      <m:nary>
                        <m:naryPr>
                          <m:subHide m:val="on"/>
                          <m:supHide m:val="on"/>
                          <m:ctrlPr>
                            <a:rPr lang="en-US" sz="2400" b="0" i="1" smtClean="0">
                              <a:latin typeface="Cambria Math" panose="02040503050406030204" pitchFamily="18" charset="0"/>
                              <a:ea typeface="Cambria Math" panose="02040503050406030204" pitchFamily="18" charset="0"/>
                            </a:rPr>
                          </m:ctrlPr>
                        </m:naryPr>
                        <m:sub/>
                        <m:sup/>
                        <m:e>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𝜂</m:t>
                              </m:r>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𝜂</m:t>
                              </m:r>
                            </m:e>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e>
                              </m:d>
                            </m:e>
                          </m:d>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𝜂</m:t>
                          </m:r>
                        </m:e>
                      </m:nary>
                    </m:oMath>
                  </m:oMathPara>
                </a14:m>
                <a:endParaRPr lang="en-US" sz="2400" b="0" dirty="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2E1A44A0-6954-013A-D9DF-2BC2D5F03A51}"/>
                  </a:ext>
                </a:extLst>
              </p:cNvPr>
              <p:cNvSpPr txBox="1">
                <a:spLocks noRot="1" noChangeAspect="1" noMove="1" noResize="1" noEditPoints="1" noAdjustHandles="1" noChangeArrowheads="1" noChangeShapeType="1" noTextEdit="1"/>
              </p:cNvSpPr>
              <p:nvPr/>
            </p:nvSpPr>
            <p:spPr>
              <a:xfrm>
                <a:off x="6348548" y="3234444"/>
                <a:ext cx="5514069" cy="3040448"/>
              </a:xfrm>
              <a:prstGeom prst="rect">
                <a:avLst/>
              </a:prstGeom>
              <a:blipFill>
                <a:blip r:embed="rId4"/>
                <a:stretch>
                  <a:fillRect l="-12615" t="-1667" b="-73750"/>
                </a:stretch>
              </a:blipFill>
            </p:spPr>
            <p:txBody>
              <a:bodyPr/>
              <a:lstStyle/>
              <a:p>
                <a:r>
                  <a:rPr lang="en-RU">
                    <a:noFill/>
                  </a:rPr>
                  <a:t> </a:t>
                </a:r>
              </a:p>
            </p:txBody>
          </p:sp>
        </mc:Fallback>
      </mc:AlternateContent>
      <p:sp>
        <p:nvSpPr>
          <p:cNvPr id="7" name="TextBox 6">
            <a:extLst>
              <a:ext uri="{FF2B5EF4-FFF2-40B4-BE49-F238E27FC236}">
                <a16:creationId xmlns:a16="http://schemas.microsoft.com/office/drawing/2014/main" id="{65D29F17-91F3-FF45-FE8F-E44E2F0FD7C4}"/>
              </a:ext>
            </a:extLst>
          </p:cNvPr>
          <p:cNvSpPr txBox="1"/>
          <p:nvPr/>
        </p:nvSpPr>
        <p:spPr>
          <a:xfrm>
            <a:off x="7128117" y="2312927"/>
            <a:ext cx="3954929" cy="461665"/>
          </a:xfrm>
          <a:prstGeom prst="rect">
            <a:avLst/>
          </a:prstGeom>
          <a:noFill/>
        </p:spPr>
        <p:txBody>
          <a:bodyPr wrap="none" rtlCol="0">
            <a:spAutoFit/>
          </a:bodyPr>
          <a:lstStyle/>
          <a:p>
            <a:r>
              <a:rPr lang="en-RU" sz="2400" dirty="0"/>
              <a:t>Estimation of Hyperparametrs</a:t>
            </a:r>
          </a:p>
        </p:txBody>
      </p:sp>
      <p:cxnSp>
        <p:nvCxnSpPr>
          <p:cNvPr id="11" name="Straight Connector 10">
            <a:extLst>
              <a:ext uri="{FF2B5EF4-FFF2-40B4-BE49-F238E27FC236}">
                <a16:creationId xmlns:a16="http://schemas.microsoft.com/office/drawing/2014/main" id="{363BD8C0-A36C-CFE6-6FD7-F17D0F1EB76A}"/>
              </a:ext>
            </a:extLst>
          </p:cNvPr>
          <p:cNvCxnSpPr>
            <a:cxnSpLocks/>
            <a:stCxn id="2" idx="2"/>
          </p:cNvCxnSpPr>
          <p:nvPr/>
        </p:nvCxnSpPr>
        <p:spPr>
          <a:xfrm>
            <a:off x="6096000" y="1715956"/>
            <a:ext cx="0" cy="5142044"/>
          </a:xfrm>
          <a:prstGeom prst="line">
            <a:avLst/>
          </a:prstGeom>
          <a:ln w="28575">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501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046E-B2F9-3588-4264-E10293B2F081}"/>
              </a:ext>
            </a:extLst>
          </p:cNvPr>
          <p:cNvSpPr>
            <a:spLocks noGrp="1"/>
          </p:cNvSpPr>
          <p:nvPr>
            <p:ph type="title"/>
          </p:nvPr>
        </p:nvSpPr>
        <p:spPr/>
        <p:txBody>
          <a:bodyPr>
            <a:normAutofit/>
          </a:bodyPr>
          <a:lstStyle/>
          <a:p>
            <a:r>
              <a:rPr lang="en-US" sz="3200" dirty="0"/>
              <a:t>Yeah, Not a Little…</a:t>
            </a:r>
            <a:endParaRPr lang="en-RU"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3FAC47-B94A-A8D0-704C-583A39A6687C}"/>
                  </a:ext>
                </a:extLst>
              </p:cNvPr>
              <p:cNvSpPr txBox="1"/>
              <p:nvPr/>
            </p:nvSpPr>
            <p:spPr>
              <a:xfrm>
                <a:off x="1961553" y="3510795"/>
                <a:ext cx="8268894" cy="1958100"/>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lim>
                          </m:limLow>
                        </m:fName>
                        <m:e>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e>
                      </m:func>
                    </m:oMath>
                  </m:oMathPara>
                </a14:m>
                <a:endParaRPr lang="en-US" sz="2400" b="0" dirty="0">
                  <a:ea typeface="Cambria Math" panose="02040503050406030204" pitchFamily="18" charset="0"/>
                </a:endParaRPr>
              </a:p>
              <a:p>
                <a:pPr algn="ctr"/>
                <a:endParaRPr lang="en-RU" sz="2400" dirty="0"/>
              </a:p>
              <a:p>
                <a:pPr algn="ct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E</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𝑛</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min</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0</m:t>
                                  </m:r>
                                </m:e>
                              </m:d>
                            </m:e>
                          </m:func>
                        </m:e>
                      </m:d>
                    </m:oMath>
                  </m:oMathPara>
                </a14:m>
                <a:endParaRPr lang="en-US" sz="2400" b="0" dirty="0"/>
              </a:p>
              <a:p>
                <a:pPr algn="ctr"/>
                <a:endParaRPr lang="en-RU" sz="240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argmax</m:t>
                          </m:r>
                        </m:fName>
                        <m:e>
                          <m:r>
                            <m:rPr>
                              <m:sty m:val="p"/>
                            </m:rPr>
                            <a:rPr lang="en-US" sz="2400" b="0" i="0" smtClean="0">
                              <a:latin typeface="Cambria Math" panose="02040503050406030204" pitchFamily="18" charset="0"/>
                            </a:rPr>
                            <m:t>E</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oMath>
                  </m:oMathPara>
                </a14:m>
                <a:endParaRPr lang="en-RU" sz="2400" dirty="0"/>
              </a:p>
            </p:txBody>
          </p:sp>
        </mc:Choice>
        <mc:Fallback xmlns="">
          <p:sp>
            <p:nvSpPr>
              <p:cNvPr id="4" name="TextBox 3">
                <a:extLst>
                  <a:ext uri="{FF2B5EF4-FFF2-40B4-BE49-F238E27FC236}">
                    <a16:creationId xmlns:a16="http://schemas.microsoft.com/office/drawing/2014/main" id="{643FAC47-B94A-A8D0-704C-583A39A6687C}"/>
                  </a:ext>
                </a:extLst>
              </p:cNvPr>
              <p:cNvSpPr txBox="1">
                <a:spLocks noRot="1" noChangeAspect="1" noMove="1" noResize="1" noEditPoints="1" noAdjustHandles="1" noChangeArrowheads="1" noChangeShapeType="1" noTextEdit="1"/>
              </p:cNvSpPr>
              <p:nvPr/>
            </p:nvSpPr>
            <p:spPr>
              <a:xfrm>
                <a:off x="1961553" y="3510795"/>
                <a:ext cx="8268894" cy="1958100"/>
              </a:xfrm>
              <a:prstGeom prst="rect">
                <a:avLst/>
              </a:prstGeom>
              <a:blipFill>
                <a:blip r:embed="rId3"/>
                <a:stretch>
                  <a:fillRect b="-5806"/>
                </a:stretch>
              </a:blipFill>
            </p:spPr>
            <p:txBody>
              <a:bodyPr/>
              <a:lstStyle/>
              <a:p>
                <a:r>
                  <a:rPr lang="en-RU">
                    <a:noFill/>
                  </a:rPr>
                  <a:t> </a:t>
                </a:r>
              </a:p>
            </p:txBody>
          </p:sp>
        </mc:Fallback>
      </mc:AlternateContent>
      <p:sp>
        <p:nvSpPr>
          <p:cNvPr id="6" name="TextBox 5">
            <a:extLst>
              <a:ext uri="{FF2B5EF4-FFF2-40B4-BE49-F238E27FC236}">
                <a16:creationId xmlns:a16="http://schemas.microsoft.com/office/drawing/2014/main" id="{95077017-5ADC-9446-1E85-874D791EA6E0}"/>
              </a:ext>
            </a:extLst>
          </p:cNvPr>
          <p:cNvSpPr txBox="1"/>
          <p:nvPr/>
        </p:nvSpPr>
        <p:spPr>
          <a:xfrm>
            <a:off x="4723669" y="2681764"/>
            <a:ext cx="2744662" cy="461665"/>
          </a:xfrm>
          <a:prstGeom prst="rect">
            <a:avLst/>
          </a:prstGeom>
          <a:noFill/>
        </p:spPr>
        <p:txBody>
          <a:bodyPr wrap="none" rtlCol="0">
            <a:spAutoFit/>
          </a:bodyPr>
          <a:lstStyle/>
          <a:p>
            <a:r>
              <a:rPr lang="en-US" sz="2400" dirty="0"/>
              <a:t>Acquisition Function</a:t>
            </a:r>
            <a:endParaRPr lang="en-RU" sz="2400" dirty="0"/>
          </a:p>
        </p:txBody>
      </p:sp>
    </p:spTree>
    <p:extLst>
      <p:ext uri="{BB962C8B-B14F-4D97-AF65-F5344CB8AC3E}">
        <p14:creationId xmlns:p14="http://schemas.microsoft.com/office/powerpoint/2010/main" val="24701866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{69269C66-AD9A-BF4E-85E6-D740FF29B8DF}tf10001123</Template>
  <TotalTime>2048</TotalTime>
  <Words>1465</Words>
  <Application>Microsoft Macintosh PowerPoint</Application>
  <PresentationFormat>Widescreen</PresentationFormat>
  <Paragraphs>104</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Cambria Math</vt:lpstr>
      <vt:lpstr>Gill Sans MT</vt:lpstr>
      <vt:lpstr>Wingdings 2</vt:lpstr>
      <vt:lpstr>Dividend</vt:lpstr>
      <vt:lpstr>PYTHIA event generator tuning using Bayesian optimization</vt:lpstr>
      <vt:lpstr>PYTHIA</vt:lpstr>
      <vt:lpstr>Why do we need to tune generators?</vt:lpstr>
      <vt:lpstr>Why is it hard to tune generators?</vt:lpstr>
      <vt:lpstr>Existing tuning methods</vt:lpstr>
      <vt:lpstr>Bayesian optimization</vt:lpstr>
      <vt:lpstr>A little bit of Math</vt:lpstr>
      <vt:lpstr>A little bit More of Math</vt:lpstr>
      <vt:lpstr>Yeah, Not a Little…</vt:lpstr>
      <vt:lpstr>Our plan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PYTHIA event generator tuning using Bayesian optimization</dc:title>
  <dc:creator>Артём Громов</dc:creator>
  <cp:lastModifiedBy>Артём Громов</cp:lastModifiedBy>
  <cp:revision>3</cp:revision>
  <dcterms:created xsi:type="dcterms:W3CDTF">2023-04-17T16:05:55Z</dcterms:created>
  <dcterms:modified xsi:type="dcterms:W3CDTF">2023-12-20T08:10:39Z</dcterms:modified>
</cp:coreProperties>
</file>