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17"/>
  </p:notesMasterIdLst>
  <p:sldIdLst>
    <p:sldId id="258" r:id="rId3"/>
    <p:sldId id="270" r:id="rId4"/>
    <p:sldId id="257" r:id="rId5"/>
    <p:sldId id="275" r:id="rId6"/>
    <p:sldId id="277" r:id="rId7"/>
    <p:sldId id="276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0"/>
    <p:restoredTop sz="94719"/>
  </p:normalViewPr>
  <p:slideViewPr>
    <p:cSldViewPr snapToGrid="0">
      <p:cViewPr varScale="1">
        <p:scale>
          <a:sx n="147" d="100"/>
          <a:sy n="147" d="100"/>
        </p:scale>
        <p:origin x="1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5FC2E5-F351-4B40-9C00-004A76247BBD}" type="doc">
      <dgm:prSet loTypeId="urn:microsoft.com/office/officeart/2005/8/layout/cycle1" loCatId="process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32BD25BF-9DB9-4627-A493-E342DE2C01A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/>
            <a:t>Evaluate </a:t>
          </a:r>
          <a:r>
            <a:rPr lang="en-GB" sz="2400" b="1">
              <a:solidFill>
                <a:srgbClr val="FF0000"/>
              </a:solidFill>
            </a:rPr>
            <a:t>OF</a:t>
          </a:r>
          <a:r>
            <a:rPr lang="en-GB" sz="2400"/>
            <a:t> at a given point</a:t>
          </a:r>
          <a:endParaRPr lang="en-US" sz="2400"/>
        </a:p>
      </dgm:t>
    </dgm:pt>
    <dgm:pt modelId="{FE87C199-13E0-4E8D-9666-3648FD38F802}" type="parTrans" cxnId="{CE7997A4-DDD2-4798-8793-E13EA1592B13}">
      <dgm:prSet/>
      <dgm:spPr/>
      <dgm:t>
        <a:bodyPr/>
        <a:lstStyle/>
        <a:p>
          <a:endParaRPr lang="en-US"/>
        </a:p>
      </dgm:t>
    </dgm:pt>
    <dgm:pt modelId="{9DDE0465-34C7-4C2B-97D8-DA5057962C94}" type="sibTrans" cxnId="{CE7997A4-DDD2-4798-8793-E13EA1592B13}">
      <dgm:prSet phldrT="1" phldr="0"/>
      <dgm:spPr/>
    </dgm:pt>
    <dgm:pt modelId="{CF2DAB21-9577-45CC-9D6F-8024562DC9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Build </a:t>
          </a:r>
          <a:r>
            <a:rPr lang="en-US" sz="2400" b="1">
              <a:solidFill>
                <a:srgbClr val="FF0000"/>
              </a:solidFill>
            </a:rPr>
            <a:t>SM</a:t>
          </a:r>
        </a:p>
      </dgm:t>
    </dgm:pt>
    <dgm:pt modelId="{48B52CC5-E7BC-4387-8A43-1EBB59512ECD}" type="parTrans" cxnId="{F56C1252-E3A9-41FB-8A70-724F28D21CD5}">
      <dgm:prSet/>
      <dgm:spPr/>
      <dgm:t>
        <a:bodyPr/>
        <a:lstStyle/>
        <a:p>
          <a:endParaRPr lang="en-US"/>
        </a:p>
      </dgm:t>
    </dgm:pt>
    <dgm:pt modelId="{778346D2-D8AD-4894-A36C-1DA85F963281}" type="sibTrans" cxnId="{F56C1252-E3A9-41FB-8A70-724F28D21CD5}">
      <dgm:prSet phldrT="2" phldr="0"/>
      <dgm:spPr/>
    </dgm:pt>
    <dgm:pt modelId="{7774EF2E-3BB5-4A40-9542-3000C1671C5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Calculate </a:t>
          </a:r>
          <a:r>
            <a:rPr lang="en-US" sz="2400" b="1">
              <a:solidFill>
                <a:srgbClr val="FF0000"/>
              </a:solidFill>
            </a:rPr>
            <a:t>AF</a:t>
          </a:r>
        </a:p>
      </dgm:t>
    </dgm:pt>
    <dgm:pt modelId="{618333EC-D64A-4178-A93F-AC7559F92532}" type="parTrans" cxnId="{2B707644-547F-41D6-AF29-B4041B0DDE84}">
      <dgm:prSet/>
      <dgm:spPr/>
      <dgm:t>
        <a:bodyPr/>
        <a:lstStyle/>
        <a:p>
          <a:endParaRPr lang="en-US"/>
        </a:p>
      </dgm:t>
    </dgm:pt>
    <dgm:pt modelId="{AC6BF4E9-F99F-4D4B-ABB6-FBD9F47744CB}" type="sibTrans" cxnId="{2B707644-547F-41D6-AF29-B4041B0DDE84}">
      <dgm:prSet phldrT="3" phldr="0"/>
      <dgm:spPr/>
    </dgm:pt>
    <dgm:pt modelId="{762834A3-BE8B-40C4-8BF7-EA423F361E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Minimize </a:t>
          </a:r>
          <a:r>
            <a:rPr lang="en-US" sz="2400" b="1">
              <a:solidFill>
                <a:srgbClr val="FF0000"/>
              </a:solidFill>
            </a:rPr>
            <a:t>AF</a:t>
          </a:r>
        </a:p>
      </dgm:t>
    </dgm:pt>
    <dgm:pt modelId="{5B8E6E21-F0FB-4ACE-988F-80FB41E9718C}" type="parTrans" cxnId="{8787E3ED-CD94-4D6C-AE88-689D1A37DBC8}">
      <dgm:prSet/>
      <dgm:spPr/>
      <dgm:t>
        <a:bodyPr/>
        <a:lstStyle/>
        <a:p>
          <a:endParaRPr lang="en-US"/>
        </a:p>
      </dgm:t>
    </dgm:pt>
    <dgm:pt modelId="{AC1C5AC5-C5F5-4ED5-9380-858E49655BB4}" type="sibTrans" cxnId="{8787E3ED-CD94-4D6C-AE88-689D1A37DBC8}">
      <dgm:prSet phldrT="4" phldr="0"/>
      <dgm:spPr/>
    </dgm:pt>
    <dgm:pt modelId="{286B58E2-B6E5-DC4F-96D9-8201AA9FCB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Get new point to evaluate </a:t>
          </a:r>
          <a:r>
            <a:rPr lang="en-US" sz="2400" b="1">
              <a:solidFill>
                <a:srgbClr val="FF0000"/>
              </a:solidFill>
            </a:rPr>
            <a:t>OF</a:t>
          </a:r>
          <a:endParaRPr lang="en-GB" sz="2400" b="1">
            <a:solidFill>
              <a:srgbClr val="FF0000"/>
            </a:solidFill>
          </a:endParaRPr>
        </a:p>
      </dgm:t>
    </dgm:pt>
    <dgm:pt modelId="{CF21883E-55FA-454F-A85A-62DD3395D5FA}" type="parTrans" cxnId="{E226BCC9-EBA2-BE4D-B072-8A7474C1FC60}">
      <dgm:prSet/>
      <dgm:spPr/>
      <dgm:t>
        <a:bodyPr/>
        <a:lstStyle/>
        <a:p>
          <a:endParaRPr lang="en-GB"/>
        </a:p>
      </dgm:t>
    </dgm:pt>
    <dgm:pt modelId="{07CEF266-82C1-3442-AFF1-7A3DEC9058E5}" type="sibTrans" cxnId="{E226BCC9-EBA2-BE4D-B072-8A7474C1FC60}">
      <dgm:prSet/>
      <dgm:spPr/>
      <dgm:t>
        <a:bodyPr/>
        <a:lstStyle/>
        <a:p>
          <a:endParaRPr lang="en-GB"/>
        </a:p>
      </dgm:t>
    </dgm:pt>
    <dgm:pt modelId="{BC02695D-736C-7549-A562-04DD800DC8A4}" type="pres">
      <dgm:prSet presAssocID="{DB5FC2E5-F351-4B40-9C00-004A76247BBD}" presName="cycle" presStyleCnt="0">
        <dgm:presLayoutVars>
          <dgm:dir/>
          <dgm:resizeHandles val="exact"/>
        </dgm:presLayoutVars>
      </dgm:prSet>
      <dgm:spPr/>
    </dgm:pt>
    <dgm:pt modelId="{6B066287-38A7-A74C-BE6E-17A1FC2D5AFF}" type="pres">
      <dgm:prSet presAssocID="{32BD25BF-9DB9-4627-A493-E342DE2C01A5}" presName="dummy" presStyleCnt="0"/>
      <dgm:spPr/>
    </dgm:pt>
    <dgm:pt modelId="{13FCD9F2-9701-B54F-8098-FF3C5C16D3EE}" type="pres">
      <dgm:prSet presAssocID="{32BD25BF-9DB9-4627-A493-E342DE2C01A5}" presName="node" presStyleLbl="revTx" presStyleIdx="0" presStyleCnt="5">
        <dgm:presLayoutVars>
          <dgm:bulletEnabled val="1"/>
        </dgm:presLayoutVars>
      </dgm:prSet>
      <dgm:spPr/>
    </dgm:pt>
    <dgm:pt modelId="{D5AB0170-81C4-FA4A-A38D-AD9E6585C8B9}" type="pres">
      <dgm:prSet presAssocID="{9DDE0465-34C7-4C2B-97D8-DA5057962C94}" presName="sibTrans" presStyleLbl="node1" presStyleIdx="0" presStyleCnt="5"/>
      <dgm:spPr/>
    </dgm:pt>
    <dgm:pt modelId="{8D308E3E-69D8-0E4E-BE3C-97B58ACC5D14}" type="pres">
      <dgm:prSet presAssocID="{CF2DAB21-9577-45CC-9D6F-8024562DC959}" presName="dummy" presStyleCnt="0"/>
      <dgm:spPr/>
    </dgm:pt>
    <dgm:pt modelId="{66D00521-E649-B746-9844-C991AC2F1926}" type="pres">
      <dgm:prSet presAssocID="{CF2DAB21-9577-45CC-9D6F-8024562DC959}" presName="node" presStyleLbl="revTx" presStyleIdx="1" presStyleCnt="5">
        <dgm:presLayoutVars>
          <dgm:bulletEnabled val="1"/>
        </dgm:presLayoutVars>
      </dgm:prSet>
      <dgm:spPr/>
    </dgm:pt>
    <dgm:pt modelId="{C8274F5A-EA55-5B49-9A95-18BA46DFFBA6}" type="pres">
      <dgm:prSet presAssocID="{778346D2-D8AD-4894-A36C-1DA85F963281}" presName="sibTrans" presStyleLbl="node1" presStyleIdx="1" presStyleCnt="5"/>
      <dgm:spPr/>
    </dgm:pt>
    <dgm:pt modelId="{2C0F3135-6977-8046-ABDA-976056AC230D}" type="pres">
      <dgm:prSet presAssocID="{7774EF2E-3BB5-4A40-9542-3000C1671C55}" presName="dummy" presStyleCnt="0"/>
      <dgm:spPr/>
    </dgm:pt>
    <dgm:pt modelId="{DE40542A-B576-274D-AA20-74A1503C9875}" type="pres">
      <dgm:prSet presAssocID="{7774EF2E-3BB5-4A40-9542-3000C1671C55}" presName="node" presStyleLbl="revTx" presStyleIdx="2" presStyleCnt="5">
        <dgm:presLayoutVars>
          <dgm:bulletEnabled val="1"/>
        </dgm:presLayoutVars>
      </dgm:prSet>
      <dgm:spPr/>
    </dgm:pt>
    <dgm:pt modelId="{1C718F28-DB3E-164D-A822-62F71B011600}" type="pres">
      <dgm:prSet presAssocID="{AC6BF4E9-F99F-4D4B-ABB6-FBD9F47744CB}" presName="sibTrans" presStyleLbl="node1" presStyleIdx="2" presStyleCnt="5"/>
      <dgm:spPr/>
    </dgm:pt>
    <dgm:pt modelId="{514E4E99-349A-6A4C-8E5E-9E75026C90C8}" type="pres">
      <dgm:prSet presAssocID="{762834A3-BE8B-40C4-8BF7-EA423F361E87}" presName="dummy" presStyleCnt="0"/>
      <dgm:spPr/>
    </dgm:pt>
    <dgm:pt modelId="{B4B332A3-9C57-C94C-9165-4AC6D493DFF1}" type="pres">
      <dgm:prSet presAssocID="{762834A3-BE8B-40C4-8BF7-EA423F361E87}" presName="node" presStyleLbl="revTx" presStyleIdx="3" presStyleCnt="5">
        <dgm:presLayoutVars>
          <dgm:bulletEnabled val="1"/>
        </dgm:presLayoutVars>
      </dgm:prSet>
      <dgm:spPr/>
    </dgm:pt>
    <dgm:pt modelId="{0C5E4852-DADA-2D48-B4AE-F6DE657121BB}" type="pres">
      <dgm:prSet presAssocID="{AC1C5AC5-C5F5-4ED5-9380-858E49655BB4}" presName="sibTrans" presStyleLbl="node1" presStyleIdx="3" presStyleCnt="5"/>
      <dgm:spPr/>
    </dgm:pt>
    <dgm:pt modelId="{4B2EF84F-D1BB-3C4B-A23D-86369D75D2B9}" type="pres">
      <dgm:prSet presAssocID="{286B58E2-B6E5-DC4F-96D9-8201AA9FCBA7}" presName="dummy" presStyleCnt="0"/>
      <dgm:spPr/>
    </dgm:pt>
    <dgm:pt modelId="{6DCB4408-2D2C-1B45-9752-6151271BD8EA}" type="pres">
      <dgm:prSet presAssocID="{286B58E2-B6E5-DC4F-96D9-8201AA9FCBA7}" presName="node" presStyleLbl="revTx" presStyleIdx="4" presStyleCnt="5">
        <dgm:presLayoutVars>
          <dgm:bulletEnabled val="1"/>
        </dgm:presLayoutVars>
      </dgm:prSet>
      <dgm:spPr/>
    </dgm:pt>
    <dgm:pt modelId="{4187FAD6-DF78-CF40-B4B5-39E385DEBBEE}" type="pres">
      <dgm:prSet presAssocID="{07CEF266-82C1-3442-AFF1-7A3DEC9058E5}" presName="sibTrans" presStyleLbl="node1" presStyleIdx="4" presStyleCnt="5"/>
      <dgm:spPr/>
    </dgm:pt>
  </dgm:ptLst>
  <dgm:cxnLst>
    <dgm:cxn modelId="{8CB50617-7154-714B-A94C-D9B8B8666527}" type="presOf" srcId="{CF2DAB21-9577-45CC-9D6F-8024562DC959}" destId="{66D00521-E649-B746-9844-C991AC2F1926}" srcOrd="0" destOrd="0" presId="urn:microsoft.com/office/officeart/2005/8/layout/cycle1"/>
    <dgm:cxn modelId="{5C65392D-749B-C640-B635-5883664CC68A}" type="presOf" srcId="{9DDE0465-34C7-4C2B-97D8-DA5057962C94}" destId="{D5AB0170-81C4-FA4A-A38D-AD9E6585C8B9}" srcOrd="0" destOrd="0" presId="urn:microsoft.com/office/officeart/2005/8/layout/cycle1"/>
    <dgm:cxn modelId="{743D4641-5BC1-4C49-87FD-F5C122138BC3}" type="presOf" srcId="{DB5FC2E5-F351-4B40-9C00-004A76247BBD}" destId="{BC02695D-736C-7549-A562-04DD800DC8A4}" srcOrd="0" destOrd="0" presId="urn:microsoft.com/office/officeart/2005/8/layout/cycle1"/>
    <dgm:cxn modelId="{CED66D43-9792-634B-B926-B6387CDE3BB9}" type="presOf" srcId="{AC6BF4E9-F99F-4D4B-ABB6-FBD9F47744CB}" destId="{1C718F28-DB3E-164D-A822-62F71B011600}" srcOrd="0" destOrd="0" presId="urn:microsoft.com/office/officeart/2005/8/layout/cycle1"/>
    <dgm:cxn modelId="{2B707644-547F-41D6-AF29-B4041B0DDE84}" srcId="{DB5FC2E5-F351-4B40-9C00-004A76247BBD}" destId="{7774EF2E-3BB5-4A40-9542-3000C1671C55}" srcOrd="2" destOrd="0" parTransId="{618333EC-D64A-4178-A93F-AC7559F92532}" sibTransId="{AC6BF4E9-F99F-4D4B-ABB6-FBD9F47744CB}"/>
    <dgm:cxn modelId="{F56C1252-E3A9-41FB-8A70-724F28D21CD5}" srcId="{DB5FC2E5-F351-4B40-9C00-004A76247BBD}" destId="{CF2DAB21-9577-45CC-9D6F-8024562DC959}" srcOrd="1" destOrd="0" parTransId="{48B52CC5-E7BC-4387-8A43-1EBB59512ECD}" sibTransId="{778346D2-D8AD-4894-A36C-1DA85F963281}"/>
    <dgm:cxn modelId="{4B96E075-AECB-0547-8CB3-512BE150F3E4}" type="presOf" srcId="{778346D2-D8AD-4894-A36C-1DA85F963281}" destId="{C8274F5A-EA55-5B49-9A95-18BA46DFFBA6}" srcOrd="0" destOrd="0" presId="urn:microsoft.com/office/officeart/2005/8/layout/cycle1"/>
    <dgm:cxn modelId="{1ACD0E7D-89B3-474A-9822-D87DD02AB870}" type="presOf" srcId="{7774EF2E-3BB5-4A40-9542-3000C1671C55}" destId="{DE40542A-B576-274D-AA20-74A1503C9875}" srcOrd="0" destOrd="0" presId="urn:microsoft.com/office/officeart/2005/8/layout/cycle1"/>
    <dgm:cxn modelId="{1CE1F989-AE07-F848-9DBB-CB379480508A}" type="presOf" srcId="{762834A3-BE8B-40C4-8BF7-EA423F361E87}" destId="{B4B332A3-9C57-C94C-9165-4AC6D493DFF1}" srcOrd="0" destOrd="0" presId="urn:microsoft.com/office/officeart/2005/8/layout/cycle1"/>
    <dgm:cxn modelId="{C5C461A1-F573-7641-8D37-7133048E1148}" type="presOf" srcId="{07CEF266-82C1-3442-AFF1-7A3DEC9058E5}" destId="{4187FAD6-DF78-CF40-B4B5-39E385DEBBEE}" srcOrd="0" destOrd="0" presId="urn:microsoft.com/office/officeart/2005/8/layout/cycle1"/>
    <dgm:cxn modelId="{CE7997A4-DDD2-4798-8793-E13EA1592B13}" srcId="{DB5FC2E5-F351-4B40-9C00-004A76247BBD}" destId="{32BD25BF-9DB9-4627-A493-E342DE2C01A5}" srcOrd="0" destOrd="0" parTransId="{FE87C199-13E0-4E8D-9666-3648FD38F802}" sibTransId="{9DDE0465-34C7-4C2B-97D8-DA5057962C94}"/>
    <dgm:cxn modelId="{568065AC-8C49-AE40-BBF2-E1B36D060E68}" type="presOf" srcId="{286B58E2-B6E5-DC4F-96D9-8201AA9FCBA7}" destId="{6DCB4408-2D2C-1B45-9752-6151271BD8EA}" srcOrd="0" destOrd="0" presId="urn:microsoft.com/office/officeart/2005/8/layout/cycle1"/>
    <dgm:cxn modelId="{E226BCC9-EBA2-BE4D-B072-8A7474C1FC60}" srcId="{DB5FC2E5-F351-4B40-9C00-004A76247BBD}" destId="{286B58E2-B6E5-DC4F-96D9-8201AA9FCBA7}" srcOrd="4" destOrd="0" parTransId="{CF21883E-55FA-454F-A85A-62DD3395D5FA}" sibTransId="{07CEF266-82C1-3442-AFF1-7A3DEC9058E5}"/>
    <dgm:cxn modelId="{E5C9ADCC-BD21-2940-87D4-2FD397B4D3FE}" type="presOf" srcId="{32BD25BF-9DB9-4627-A493-E342DE2C01A5}" destId="{13FCD9F2-9701-B54F-8098-FF3C5C16D3EE}" srcOrd="0" destOrd="0" presId="urn:microsoft.com/office/officeart/2005/8/layout/cycle1"/>
    <dgm:cxn modelId="{DAF8C4EB-792F-9348-9EB0-5E3CE4FF57EB}" type="presOf" srcId="{AC1C5AC5-C5F5-4ED5-9380-858E49655BB4}" destId="{0C5E4852-DADA-2D48-B4AE-F6DE657121BB}" srcOrd="0" destOrd="0" presId="urn:microsoft.com/office/officeart/2005/8/layout/cycle1"/>
    <dgm:cxn modelId="{8787E3ED-CD94-4D6C-AE88-689D1A37DBC8}" srcId="{DB5FC2E5-F351-4B40-9C00-004A76247BBD}" destId="{762834A3-BE8B-40C4-8BF7-EA423F361E87}" srcOrd="3" destOrd="0" parTransId="{5B8E6E21-F0FB-4ACE-988F-80FB41E9718C}" sibTransId="{AC1C5AC5-C5F5-4ED5-9380-858E49655BB4}"/>
    <dgm:cxn modelId="{220EE7A5-182C-094B-919F-420A35BC8D8D}" type="presParOf" srcId="{BC02695D-736C-7549-A562-04DD800DC8A4}" destId="{6B066287-38A7-A74C-BE6E-17A1FC2D5AFF}" srcOrd="0" destOrd="0" presId="urn:microsoft.com/office/officeart/2005/8/layout/cycle1"/>
    <dgm:cxn modelId="{232A2B4E-41B5-B841-A062-8528791052B0}" type="presParOf" srcId="{BC02695D-736C-7549-A562-04DD800DC8A4}" destId="{13FCD9F2-9701-B54F-8098-FF3C5C16D3EE}" srcOrd="1" destOrd="0" presId="urn:microsoft.com/office/officeart/2005/8/layout/cycle1"/>
    <dgm:cxn modelId="{4C3298EA-9914-B943-93E5-E12CC6DEA13B}" type="presParOf" srcId="{BC02695D-736C-7549-A562-04DD800DC8A4}" destId="{D5AB0170-81C4-FA4A-A38D-AD9E6585C8B9}" srcOrd="2" destOrd="0" presId="urn:microsoft.com/office/officeart/2005/8/layout/cycle1"/>
    <dgm:cxn modelId="{6EAC3ED8-D238-F848-BB1E-6B615B1F6208}" type="presParOf" srcId="{BC02695D-736C-7549-A562-04DD800DC8A4}" destId="{8D308E3E-69D8-0E4E-BE3C-97B58ACC5D14}" srcOrd="3" destOrd="0" presId="urn:microsoft.com/office/officeart/2005/8/layout/cycle1"/>
    <dgm:cxn modelId="{34403561-4456-EF4C-AFE4-794AE3E395C9}" type="presParOf" srcId="{BC02695D-736C-7549-A562-04DD800DC8A4}" destId="{66D00521-E649-B746-9844-C991AC2F1926}" srcOrd="4" destOrd="0" presId="urn:microsoft.com/office/officeart/2005/8/layout/cycle1"/>
    <dgm:cxn modelId="{CE623919-AEA8-0746-B504-B2D075765D6D}" type="presParOf" srcId="{BC02695D-736C-7549-A562-04DD800DC8A4}" destId="{C8274F5A-EA55-5B49-9A95-18BA46DFFBA6}" srcOrd="5" destOrd="0" presId="urn:microsoft.com/office/officeart/2005/8/layout/cycle1"/>
    <dgm:cxn modelId="{40927FF8-D909-404B-995A-D71FB0D32272}" type="presParOf" srcId="{BC02695D-736C-7549-A562-04DD800DC8A4}" destId="{2C0F3135-6977-8046-ABDA-976056AC230D}" srcOrd="6" destOrd="0" presId="urn:microsoft.com/office/officeart/2005/8/layout/cycle1"/>
    <dgm:cxn modelId="{30008D17-39AA-5146-A7CB-98B5DAF928D5}" type="presParOf" srcId="{BC02695D-736C-7549-A562-04DD800DC8A4}" destId="{DE40542A-B576-274D-AA20-74A1503C9875}" srcOrd="7" destOrd="0" presId="urn:microsoft.com/office/officeart/2005/8/layout/cycle1"/>
    <dgm:cxn modelId="{4FF6F45F-3B77-9E46-8053-348DD69E040B}" type="presParOf" srcId="{BC02695D-736C-7549-A562-04DD800DC8A4}" destId="{1C718F28-DB3E-164D-A822-62F71B011600}" srcOrd="8" destOrd="0" presId="urn:microsoft.com/office/officeart/2005/8/layout/cycle1"/>
    <dgm:cxn modelId="{DA441D9A-5C86-0F4D-B535-EC8DA0384201}" type="presParOf" srcId="{BC02695D-736C-7549-A562-04DD800DC8A4}" destId="{514E4E99-349A-6A4C-8E5E-9E75026C90C8}" srcOrd="9" destOrd="0" presId="urn:microsoft.com/office/officeart/2005/8/layout/cycle1"/>
    <dgm:cxn modelId="{64B6DA3C-D31A-B345-A5AE-7D1A67D4962B}" type="presParOf" srcId="{BC02695D-736C-7549-A562-04DD800DC8A4}" destId="{B4B332A3-9C57-C94C-9165-4AC6D493DFF1}" srcOrd="10" destOrd="0" presId="urn:microsoft.com/office/officeart/2005/8/layout/cycle1"/>
    <dgm:cxn modelId="{58146C64-A591-8F45-8002-85292E228BF7}" type="presParOf" srcId="{BC02695D-736C-7549-A562-04DD800DC8A4}" destId="{0C5E4852-DADA-2D48-B4AE-F6DE657121BB}" srcOrd="11" destOrd="0" presId="urn:microsoft.com/office/officeart/2005/8/layout/cycle1"/>
    <dgm:cxn modelId="{718BDAF8-D825-5241-8D17-06EDA6627165}" type="presParOf" srcId="{BC02695D-736C-7549-A562-04DD800DC8A4}" destId="{4B2EF84F-D1BB-3C4B-A23D-86369D75D2B9}" srcOrd="12" destOrd="0" presId="urn:microsoft.com/office/officeart/2005/8/layout/cycle1"/>
    <dgm:cxn modelId="{CD4463B2-B82C-B34F-84AC-BF348ECFA978}" type="presParOf" srcId="{BC02695D-736C-7549-A562-04DD800DC8A4}" destId="{6DCB4408-2D2C-1B45-9752-6151271BD8EA}" srcOrd="13" destOrd="0" presId="urn:microsoft.com/office/officeart/2005/8/layout/cycle1"/>
    <dgm:cxn modelId="{89F6B14E-318A-5142-A60F-A4072ED68B04}" type="presParOf" srcId="{BC02695D-736C-7549-A562-04DD800DC8A4}" destId="{4187FAD6-DF78-CF40-B4B5-39E385DEBBE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CD9F2-9701-B54F-8098-FF3C5C16D3EE}">
      <dsp:nvSpPr>
        <dsp:cNvPr id="0" name=""/>
        <dsp:cNvSpPr/>
      </dsp:nvSpPr>
      <dsp:spPr>
        <a:xfrm>
          <a:off x="4617056" y="42963"/>
          <a:ext cx="1478257" cy="1478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Evaluate </a:t>
          </a:r>
          <a:r>
            <a:rPr lang="en-GB" sz="2400" b="1" kern="1200">
              <a:solidFill>
                <a:srgbClr val="FF0000"/>
              </a:solidFill>
            </a:rPr>
            <a:t>OF</a:t>
          </a:r>
          <a:r>
            <a:rPr lang="en-GB" sz="2400" kern="1200"/>
            <a:t> at a given point</a:t>
          </a:r>
          <a:endParaRPr lang="en-US" sz="2400" kern="1200"/>
        </a:p>
      </dsp:txBody>
      <dsp:txXfrm>
        <a:off x="4617056" y="42963"/>
        <a:ext cx="1478257" cy="1478257"/>
      </dsp:txXfrm>
    </dsp:sp>
    <dsp:sp modelId="{D5AB0170-81C4-FA4A-A38D-AD9E6585C8B9}">
      <dsp:nvSpPr>
        <dsp:cNvPr id="0" name=""/>
        <dsp:cNvSpPr/>
      </dsp:nvSpPr>
      <dsp:spPr>
        <a:xfrm>
          <a:off x="1141268" y="391"/>
          <a:ext cx="5540386" cy="5540386"/>
        </a:xfrm>
        <a:prstGeom prst="circularArrow">
          <a:avLst>
            <a:gd name="adj1" fmla="val 5203"/>
            <a:gd name="adj2" fmla="val 336112"/>
            <a:gd name="adj3" fmla="val 21292431"/>
            <a:gd name="adj4" fmla="val 19766949"/>
            <a:gd name="adj5" fmla="val 60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6D00521-E649-B746-9844-C991AC2F1926}">
      <dsp:nvSpPr>
        <dsp:cNvPr id="0" name=""/>
        <dsp:cNvSpPr/>
      </dsp:nvSpPr>
      <dsp:spPr>
        <a:xfrm>
          <a:off x="5509945" y="2790992"/>
          <a:ext cx="1478257" cy="1478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Build </a:t>
          </a:r>
          <a:r>
            <a:rPr lang="en-US" sz="2400" b="1" kern="1200">
              <a:solidFill>
                <a:srgbClr val="FF0000"/>
              </a:solidFill>
            </a:rPr>
            <a:t>SM</a:t>
          </a:r>
        </a:p>
      </dsp:txBody>
      <dsp:txXfrm>
        <a:off x="5509945" y="2790992"/>
        <a:ext cx="1478257" cy="1478257"/>
      </dsp:txXfrm>
    </dsp:sp>
    <dsp:sp modelId="{C8274F5A-EA55-5B49-9A95-18BA46DFFBA6}">
      <dsp:nvSpPr>
        <dsp:cNvPr id="0" name=""/>
        <dsp:cNvSpPr/>
      </dsp:nvSpPr>
      <dsp:spPr>
        <a:xfrm>
          <a:off x="1141268" y="391"/>
          <a:ext cx="5540386" cy="5540386"/>
        </a:xfrm>
        <a:prstGeom prst="circularArrow">
          <a:avLst>
            <a:gd name="adj1" fmla="val 5203"/>
            <a:gd name="adj2" fmla="val 336112"/>
            <a:gd name="adj3" fmla="val 4013858"/>
            <a:gd name="adj4" fmla="val 2254204"/>
            <a:gd name="adj5" fmla="val 60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40542A-B576-274D-AA20-74A1503C9875}">
      <dsp:nvSpPr>
        <dsp:cNvPr id="0" name=""/>
        <dsp:cNvSpPr/>
      </dsp:nvSpPr>
      <dsp:spPr>
        <a:xfrm>
          <a:off x="3172332" y="4489367"/>
          <a:ext cx="1478257" cy="1478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Calculate </a:t>
          </a:r>
          <a:r>
            <a:rPr lang="en-US" sz="2400" b="1" kern="1200">
              <a:solidFill>
                <a:srgbClr val="FF0000"/>
              </a:solidFill>
            </a:rPr>
            <a:t>AF</a:t>
          </a:r>
        </a:p>
      </dsp:txBody>
      <dsp:txXfrm>
        <a:off x="3172332" y="4489367"/>
        <a:ext cx="1478257" cy="1478257"/>
      </dsp:txXfrm>
    </dsp:sp>
    <dsp:sp modelId="{1C718F28-DB3E-164D-A822-62F71B011600}">
      <dsp:nvSpPr>
        <dsp:cNvPr id="0" name=""/>
        <dsp:cNvSpPr/>
      </dsp:nvSpPr>
      <dsp:spPr>
        <a:xfrm>
          <a:off x="1141268" y="391"/>
          <a:ext cx="5540386" cy="5540386"/>
        </a:xfrm>
        <a:prstGeom prst="circularArrow">
          <a:avLst>
            <a:gd name="adj1" fmla="val 5203"/>
            <a:gd name="adj2" fmla="val 336112"/>
            <a:gd name="adj3" fmla="val 8209684"/>
            <a:gd name="adj4" fmla="val 6450030"/>
            <a:gd name="adj5" fmla="val 60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4B332A3-9C57-C94C-9165-4AC6D493DFF1}">
      <dsp:nvSpPr>
        <dsp:cNvPr id="0" name=""/>
        <dsp:cNvSpPr/>
      </dsp:nvSpPr>
      <dsp:spPr>
        <a:xfrm>
          <a:off x="834719" y="2790992"/>
          <a:ext cx="1478257" cy="1478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Minimize </a:t>
          </a:r>
          <a:r>
            <a:rPr lang="en-US" sz="2400" b="1" kern="1200">
              <a:solidFill>
                <a:srgbClr val="FF0000"/>
              </a:solidFill>
            </a:rPr>
            <a:t>AF</a:t>
          </a:r>
        </a:p>
      </dsp:txBody>
      <dsp:txXfrm>
        <a:off x="834719" y="2790992"/>
        <a:ext cx="1478257" cy="1478257"/>
      </dsp:txXfrm>
    </dsp:sp>
    <dsp:sp modelId="{0C5E4852-DADA-2D48-B4AE-F6DE657121BB}">
      <dsp:nvSpPr>
        <dsp:cNvPr id="0" name=""/>
        <dsp:cNvSpPr/>
      </dsp:nvSpPr>
      <dsp:spPr>
        <a:xfrm>
          <a:off x="1141268" y="391"/>
          <a:ext cx="5540386" cy="5540386"/>
        </a:xfrm>
        <a:prstGeom prst="circularArrow">
          <a:avLst>
            <a:gd name="adj1" fmla="val 5203"/>
            <a:gd name="adj2" fmla="val 336112"/>
            <a:gd name="adj3" fmla="val 12296939"/>
            <a:gd name="adj4" fmla="val 10771456"/>
            <a:gd name="adj5" fmla="val 60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CB4408-2D2C-1B45-9752-6151271BD8EA}">
      <dsp:nvSpPr>
        <dsp:cNvPr id="0" name=""/>
        <dsp:cNvSpPr/>
      </dsp:nvSpPr>
      <dsp:spPr>
        <a:xfrm>
          <a:off x="1727608" y="42963"/>
          <a:ext cx="1478257" cy="1478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Get new point to evaluate </a:t>
          </a:r>
          <a:r>
            <a:rPr lang="en-US" sz="2400" b="1" kern="1200">
              <a:solidFill>
                <a:srgbClr val="FF0000"/>
              </a:solidFill>
            </a:rPr>
            <a:t>OF</a:t>
          </a:r>
          <a:endParaRPr lang="en-GB" sz="2400" b="1" kern="1200">
            <a:solidFill>
              <a:srgbClr val="FF0000"/>
            </a:solidFill>
          </a:endParaRPr>
        </a:p>
      </dsp:txBody>
      <dsp:txXfrm>
        <a:off x="1727608" y="42963"/>
        <a:ext cx="1478257" cy="1478257"/>
      </dsp:txXfrm>
    </dsp:sp>
    <dsp:sp modelId="{4187FAD6-DF78-CF40-B4B5-39E385DEBBEE}">
      <dsp:nvSpPr>
        <dsp:cNvPr id="0" name=""/>
        <dsp:cNvSpPr/>
      </dsp:nvSpPr>
      <dsp:spPr>
        <a:xfrm>
          <a:off x="1141268" y="391"/>
          <a:ext cx="5540386" cy="5540386"/>
        </a:xfrm>
        <a:prstGeom prst="circularArrow">
          <a:avLst>
            <a:gd name="adj1" fmla="val 5203"/>
            <a:gd name="adj2" fmla="val 336112"/>
            <a:gd name="adj3" fmla="val 16864849"/>
            <a:gd name="adj4" fmla="val 15199039"/>
            <a:gd name="adj5" fmla="val 60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8EAB4-BC19-1346-BEA3-408C139545AC}" type="datetimeFigureOut">
              <a:rPr lang="en-RU" smtClean="0"/>
              <a:t>18.12.2023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13DF7-9C7D-BF46-94BE-4039E783726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5645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13DF7-9C7D-BF46-94BE-4039E7837261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42781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13DF7-9C7D-BF46-94BE-4039E7837261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00212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13DF7-9C7D-BF46-94BE-4039E7837261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2738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123271-BB76-7D4E-B281-7B72873CBD5C}" type="datetimeFigureOut">
              <a:rPr lang="en-RU" smtClean="0"/>
              <a:t>18.12.2023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F3B1BB-5739-CA47-AC49-51876F16560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6558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3271-BB76-7D4E-B281-7B72873CBD5C}" type="datetimeFigureOut">
              <a:rPr lang="en-RU" smtClean="0"/>
              <a:t>18.12.2023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B1BB-5739-CA47-AC49-51876F16560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5276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123271-BB76-7D4E-B281-7B72873CBD5C}" type="datetimeFigureOut">
              <a:rPr lang="en-RU" smtClean="0"/>
              <a:t>18.12.2023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F3B1BB-5739-CA47-AC49-51876F16560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47573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48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1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34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41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5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11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570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12/18/23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3271-BB76-7D4E-B281-7B72873CBD5C}" type="datetimeFigureOut">
              <a:rPr lang="en-RU" smtClean="0"/>
              <a:t>18.12.2023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2F3B1BB-5739-CA47-AC49-51876F16560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60138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119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879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62726E-379B-B349-9EED-81ED093FA806}" type="datetimeFigureOut">
              <a:rPr lang="en-US" smtClean="0"/>
              <a:pPr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6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123271-BB76-7D4E-B281-7B72873CBD5C}" type="datetimeFigureOut">
              <a:rPr lang="en-RU" smtClean="0"/>
              <a:t>18.12.2023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F3B1BB-5739-CA47-AC49-51876F16560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9867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3271-BB76-7D4E-B281-7B72873CBD5C}" type="datetimeFigureOut">
              <a:rPr lang="en-RU" smtClean="0"/>
              <a:t>18.12.2023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B1BB-5739-CA47-AC49-51876F16560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3558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3271-BB76-7D4E-B281-7B72873CBD5C}" type="datetimeFigureOut">
              <a:rPr lang="en-RU" smtClean="0"/>
              <a:t>18.12.2023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B1BB-5739-CA47-AC49-51876F16560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9231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3271-BB76-7D4E-B281-7B72873CBD5C}" type="datetimeFigureOut">
              <a:rPr lang="en-RU" smtClean="0"/>
              <a:t>18.12.2023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B1BB-5739-CA47-AC49-51876F16560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5604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3271-BB76-7D4E-B281-7B72873CBD5C}" type="datetimeFigureOut">
              <a:rPr lang="en-RU" smtClean="0"/>
              <a:t>18.12.2023</a:t>
            </a:fld>
            <a:endParaRPr lang="en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B1BB-5739-CA47-AC49-51876F16560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3446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123271-BB76-7D4E-B281-7B72873CBD5C}" type="datetimeFigureOut">
              <a:rPr lang="en-RU" smtClean="0"/>
              <a:t>18.12.2023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F3B1BB-5739-CA47-AC49-51876F16560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5826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3271-BB76-7D4E-B281-7B72873CBD5C}" type="datetimeFigureOut">
              <a:rPr lang="en-RU" smtClean="0"/>
              <a:t>18.12.2023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B1BB-5739-CA47-AC49-51876F16560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016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2123271-BB76-7D4E-B281-7B72873CBD5C}" type="datetimeFigureOut">
              <a:rPr lang="en-RU" smtClean="0"/>
              <a:t>18.12.2023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2F3B1BB-5739-CA47-AC49-51876F165601}" type="slidenum">
              <a:rPr lang="en-RU" smtClean="0"/>
              <a:t>‹#›</a:t>
            </a:fld>
            <a:endParaRPr lang="en-R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469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239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5.10033" TargetMode="External"/><Relationship Id="rId2" Type="http://schemas.openxmlformats.org/officeDocument/2006/relationships/hyperlink" Target="https://arxiv.org/abs/1807.02811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cikit-learn.org/stable" TargetMode="External"/><Relationship Id="rId5" Type="http://schemas.openxmlformats.org/officeDocument/2006/relationships/hyperlink" Target="https://arxiv.org/pdf/hep-ex/0510009.pdf" TargetMode="External"/><Relationship Id="rId4" Type="http://schemas.openxmlformats.org/officeDocument/2006/relationships/hyperlink" Target="https://arxiv.org/abs/1505.0296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883F11E-ECB3-4046-A121-A45C6FF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C3F98-289F-42E7-DFDA-5CB59EE09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1370517"/>
            <a:ext cx="5708356" cy="1982571"/>
          </a:xfrm>
        </p:spPr>
        <p:txBody>
          <a:bodyPr>
            <a:normAutofit/>
          </a:bodyPr>
          <a:lstStyle/>
          <a:p>
            <a:r>
              <a:rPr lang="en-RU" sz="3200" dirty="0"/>
              <a:t>PYTHIA event generator tuning using </a:t>
            </a:r>
            <a:r>
              <a:rPr lang="en-GB" sz="3200" dirty="0"/>
              <a:t>Bayesian optimization</a:t>
            </a:r>
            <a:endParaRPr lang="en-RU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CE280-5536-1FD9-B462-3CC1D9E30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4281678"/>
            <a:ext cx="5511418" cy="1647733"/>
          </a:xfrm>
        </p:spPr>
        <p:txBody>
          <a:bodyPr>
            <a:normAutofit/>
          </a:bodyPr>
          <a:lstStyle/>
          <a:p>
            <a:r>
              <a:rPr lang="en-RU" sz="2400" dirty="0">
                <a:solidFill>
                  <a:schemeClr val="tx1"/>
                </a:solidFill>
              </a:rPr>
              <a:t>Artyom Gromov MIPT</a:t>
            </a:r>
          </a:p>
          <a:p>
            <a:r>
              <a:rPr lang="en-RU" sz="2400" dirty="0">
                <a:solidFill>
                  <a:schemeClr val="tx1"/>
                </a:solidFill>
              </a:rPr>
              <a:t>Scientific Adviser Fedor Ratnikov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CF77191-9839-40D9-B04E-85DF01BB0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05279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F007B11-F4C3-4A9E-AAA8-D52C8C1AD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306" y="457200"/>
            <a:ext cx="3052798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71D0F6C-C993-4E97-A103-9448E35FE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453643"/>
            <a:ext cx="5009388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B28B346-1639-4F05-9EBC-808A9DC66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F2CF74-C3A3-47F1-5749-6397C9005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79546" y="1681367"/>
            <a:ext cx="3722454" cy="375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21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0CA2-12E0-663F-BBAB-2980119F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U" sz="3200" dirty="0"/>
              <a:t>Per Bin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11E742-DB28-263B-6776-1C94D536C1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1192" y="2397405"/>
            <a:ext cx="5384423" cy="3296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2DBC88-2037-D360-6D9A-9EBBDEB775A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26387" y="2397402"/>
            <a:ext cx="5384421" cy="3296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B8512-C21B-E82A-0D9B-E2B6AA9C20E6}"/>
              </a:ext>
            </a:extLst>
          </p:cNvPr>
          <p:cNvSpPr txBox="1"/>
          <p:nvPr/>
        </p:nvSpPr>
        <p:spPr>
          <a:xfrm>
            <a:off x="1068664" y="5694179"/>
            <a:ext cx="4409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400" dirty="0"/>
              <a:t>Per bin distribution for 10</a:t>
            </a:r>
            <a:r>
              <a:rPr lang="en-RU" sz="2400" baseline="30000" dirty="0"/>
              <a:t>6</a:t>
            </a:r>
            <a:r>
              <a:rPr lang="en-RU" sz="2400" dirty="0"/>
              <a:t> events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222BC-E924-3099-5A4F-D1FA3CE1DAB4}"/>
              </a:ext>
            </a:extLst>
          </p:cNvPr>
          <p:cNvSpPr txBox="1"/>
          <p:nvPr/>
        </p:nvSpPr>
        <p:spPr>
          <a:xfrm>
            <a:off x="6713858" y="5694179"/>
            <a:ext cx="4409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400" dirty="0"/>
              <a:t>Per bin distribution for 10</a:t>
            </a:r>
            <a:r>
              <a:rPr lang="en-RU" sz="2400" baseline="30000" dirty="0"/>
              <a:t>7</a:t>
            </a:r>
            <a:r>
              <a:rPr lang="en-RU" sz="2400" dirty="0"/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val="347289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1BB1D3B0-1E2E-48E2-ACCC-EE147A9A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BB8B191-5BC6-486A-8E6E-13B1C9EEE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E3DE27-4115-4B5D-A9DB-3C7CDC82B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5196B7-638B-4DC2-897C-9F49E9D46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945E8-5545-DAD4-2B1F-651A8F432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9" y="639573"/>
            <a:ext cx="5331481" cy="3238874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9958B5-5C27-4A9A-983B-AC6A83EFD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BD085-B459-1E7B-6DE2-D91D5840D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771437"/>
            <a:ext cx="3540255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Per bin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A43F9-4D3D-8D67-EBE7-779E1BADADBA}"/>
              </a:ext>
            </a:extLst>
          </p:cNvPr>
          <p:cNvSpPr txBox="1"/>
          <p:nvPr/>
        </p:nvSpPr>
        <p:spPr>
          <a:xfrm>
            <a:off x="4533478" y="4440036"/>
            <a:ext cx="71759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sz="2400" dirty="0"/>
              <a:t>It seems that individual bins show no mean shift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sz="2400" dirty="0"/>
              <a:t>Some bins have too high deviation from avereage error level and could be treated as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sz="2400" dirty="0"/>
              <a:t>Exlusion of outliers has not explained mean shift effect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A14C40-03D1-34E3-3DFD-F40A8C2BD850}"/>
                  </a:ext>
                </a:extLst>
              </p:cNvPr>
              <p:cNvSpPr txBox="1"/>
              <p:nvPr/>
            </p:nvSpPr>
            <p:spPr>
              <a:xfrm>
                <a:off x="1486563" y="116088"/>
                <a:ext cx="32406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RU" sz="2400" dirty="0">
                    <a:solidFill>
                      <a:schemeClr val="bg1"/>
                    </a:solidFill>
                  </a:rPr>
                  <a:t>Per bin differences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RU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A14C40-03D1-34E3-3DFD-F40A8C2BD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563" y="116088"/>
                <a:ext cx="3240631" cy="461665"/>
              </a:xfrm>
              <a:prstGeom prst="rect">
                <a:avLst/>
              </a:prstGeom>
              <a:blipFill>
                <a:blip r:embed="rId3"/>
                <a:stretch>
                  <a:fillRect l="-3137" t="-10811" b="-2973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9E831B-17F7-260E-5DAC-0740E74F52ED}"/>
                  </a:ext>
                </a:extLst>
              </p:cNvPr>
              <p:cNvSpPr txBox="1"/>
              <p:nvPr/>
            </p:nvSpPr>
            <p:spPr>
              <a:xfrm>
                <a:off x="7062300" y="96300"/>
                <a:ext cx="33073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</a:rPr>
                  <a:t>for bins after 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exlusion</a:t>
                </a:r>
                <a:endParaRPr lang="en-RU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9E831B-17F7-260E-5DAC-0740E74F5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300" y="96300"/>
                <a:ext cx="3307380" cy="461665"/>
              </a:xfrm>
              <a:prstGeom prst="rect">
                <a:avLst/>
              </a:prstGeom>
              <a:blipFill>
                <a:blip r:embed="rId4"/>
                <a:stretch>
                  <a:fillRect l="-766" t="-10526" r="-1916" b="-26316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C5D29604-2A71-5D60-5CA2-25AF656388AF}"/>
              </a:ext>
            </a:extLst>
          </p:cNvPr>
          <p:cNvGrpSpPr/>
          <p:nvPr/>
        </p:nvGrpSpPr>
        <p:grpSpPr>
          <a:xfrm>
            <a:off x="6610966" y="577753"/>
            <a:ext cx="4583468" cy="3493666"/>
            <a:chOff x="6251794" y="577753"/>
            <a:chExt cx="4782277" cy="364520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B79B991-6498-E264-5F33-A4C6E332A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9381" y="577753"/>
              <a:ext cx="4596511" cy="34358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66C5499-8666-65CF-7C8F-D8FD20957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1794" y="652411"/>
              <a:ext cx="4782277" cy="3570551"/>
            </a:xfrm>
            <a:prstGeom prst="corner">
              <a:avLst>
                <a:gd name="adj1" fmla="val 6561"/>
                <a:gd name="adj2" fmla="val 7337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3262198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D42E7-38BC-CF46-4C61-1BA99528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41" y="723139"/>
            <a:ext cx="4968489" cy="8869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Metric Analysis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E23338-B1E0-B5FF-D90D-DB04DC16647E}"/>
              </a:ext>
            </a:extLst>
          </p:cNvPr>
          <p:cNvSpPr txBox="1"/>
          <p:nvPr/>
        </p:nvSpPr>
        <p:spPr>
          <a:xfrm>
            <a:off x="763115" y="1758927"/>
            <a:ext cx="4968489" cy="4318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It was assumed that bins with different cross section values have different effect on mean value with increase in statistics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All bins were normalized to their experimental value 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Although all bins are believed to have the same distribution the mean shift effect still arises during averaging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05ACC2-A571-27A3-0AB9-4C2CD5639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408" y="1426180"/>
            <a:ext cx="5335420" cy="3988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4590CD-CEEF-DDAD-162D-38089870BB24}"/>
              </a:ext>
            </a:extLst>
          </p:cNvPr>
          <p:cNvSpPr txBox="1"/>
          <p:nvPr/>
        </p:nvSpPr>
        <p:spPr>
          <a:xfrm>
            <a:off x="6696935" y="5443704"/>
            <a:ext cx="4704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400" dirty="0">
                <a:solidFill>
                  <a:schemeClr val="bg1"/>
                </a:solidFill>
              </a:rPr>
              <a:t>Mean shift effect for different metric</a:t>
            </a:r>
          </a:p>
        </p:txBody>
      </p:sp>
    </p:spTree>
    <p:extLst>
      <p:ext uri="{BB962C8B-B14F-4D97-AF65-F5344CB8AC3E}">
        <p14:creationId xmlns:p14="http://schemas.microsoft.com/office/powerpoint/2010/main" val="1826480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B15B4-BE07-B570-A824-E21C90CF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08B23A-CCC8-A0BD-9361-3288728D6125}"/>
                  </a:ext>
                </a:extLst>
              </p:cNvPr>
              <p:cNvSpPr txBox="1"/>
              <p:nvPr/>
            </p:nvSpPr>
            <p:spPr>
              <a:xfrm>
                <a:off x="5277825" y="1173791"/>
                <a:ext cx="6108179" cy="462432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342900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2"/>
                    </a:solidFill>
                  </a:rPr>
                  <a:t>Mean shift effect was studied</a:t>
                </a:r>
              </a:p>
              <a:p>
                <a:pPr marL="342900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2"/>
                    </a:solidFill>
                  </a:rPr>
                  <a:t>No sufficient explanation was found out</a:t>
                </a:r>
              </a:p>
              <a:p>
                <a:pPr marL="342900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2"/>
                    </a:solidFill>
                  </a:rPr>
                  <a:t>Proposed method of gradually increasing statistics is not applicable</a:t>
                </a:r>
              </a:p>
              <a:p>
                <a:pPr marL="342900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2"/>
                    </a:solidFill>
                  </a:rPr>
                  <a:t>According to the plots at around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5⋅</m:t>
                    </m:r>
                    <m:sSup>
                      <m:sSupPr>
                        <m:ctrlPr>
                          <a:rPr lang="en-US" sz="2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events some sort of saturation is observed so during multiparametric optimization it is chosen to be the starting point for some computational optimization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08B23A-CCC8-A0BD-9361-3288728D6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825" y="1173791"/>
                <a:ext cx="6108179" cy="4624327"/>
              </a:xfrm>
              <a:prstGeom prst="rect">
                <a:avLst/>
              </a:prstGeom>
              <a:blipFill>
                <a:blip r:embed="rId2"/>
                <a:stretch>
                  <a:fillRect l="-1452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1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A3F0B-1AAC-F6FC-65AF-0D7C5275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A431C-81B6-6EFB-691D-9113881C70C6}"/>
              </a:ext>
            </a:extLst>
          </p:cNvPr>
          <p:cNvSpPr txBox="1"/>
          <p:nvPr/>
        </p:nvSpPr>
        <p:spPr>
          <a:xfrm>
            <a:off x="5133900" y="1113763"/>
            <a:ext cx="6534213" cy="4624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 Tutorial on Bayesian Optimization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  <a:hlinkClick r:id="rId2"/>
              </a:rPr>
              <a:t>https://arxiv.org/abs/1807.02811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Improving the Expected Improvement Algorithm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  <a:hlinkClick r:id="rId3"/>
              </a:rPr>
              <a:t>https://arxiv.org/abs/1705.10033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3D3D3D"/>
                </a:solidFill>
                <a:latin typeface="Gill Sans MT" panose="020B0502020104020203"/>
              </a:rPr>
              <a:t>Gaussian Processes: A quick Introduction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  <a:hlinkClick r:id="rId4"/>
              </a:rPr>
              <a:t>https://arxiv.org/abs/1505.02965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3D3D3D"/>
                </a:solidFill>
                <a:latin typeface="Gill Sans MT" panose="020B0502020104020203"/>
              </a:rPr>
              <a:t>Inclusive Production of Charged </a:t>
            </a:r>
            <a:r>
              <a:rPr lang="en-US" sz="2400" dirty="0" err="1">
                <a:solidFill>
                  <a:srgbClr val="3D3D3D"/>
                </a:solidFill>
                <a:latin typeface="Gill Sans MT" panose="020B0502020104020203"/>
              </a:rPr>
              <a:t>Pions</a:t>
            </a:r>
            <a:r>
              <a:rPr lang="en-US" sz="2400" dirty="0">
                <a:solidFill>
                  <a:srgbClr val="3D3D3D"/>
                </a:solidFill>
                <a:latin typeface="Gill Sans MT" panose="020B0502020104020203"/>
              </a:rPr>
              <a:t> in </a:t>
            </a:r>
            <a:r>
              <a:rPr lang="en-US" sz="2400" dirty="0" err="1">
                <a:solidFill>
                  <a:srgbClr val="3D3D3D"/>
                </a:solidFill>
                <a:latin typeface="Gill Sans MT" panose="020B0502020104020203"/>
              </a:rPr>
              <a:t>p+p</a:t>
            </a:r>
            <a:r>
              <a:rPr lang="en-US" sz="2400" dirty="0">
                <a:solidFill>
                  <a:srgbClr val="3D3D3D"/>
                </a:solidFill>
                <a:latin typeface="Gill Sans MT" panose="020B0502020104020203"/>
              </a:rPr>
              <a:t> Collisions at 158 GeV/c Beam Momentum </a:t>
            </a:r>
            <a:r>
              <a:rPr lang="en-US" sz="2400" dirty="0">
                <a:solidFill>
                  <a:srgbClr val="3D3D3D"/>
                </a:solidFill>
                <a:latin typeface="Gill Sans MT" panose="020B0502020104020203"/>
                <a:hlinkClick r:id="rId5"/>
              </a:rPr>
              <a:t>https://arxiv.org/pdf/hep-ex/0510009</a:t>
            </a:r>
            <a:endParaRPr lang="en-US" sz="2400" dirty="0">
              <a:solidFill>
                <a:srgbClr val="3D3D3D"/>
              </a:solidFill>
              <a:latin typeface="Gill Sans MT" panose="020B0502020104020203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scikit-learn documentation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  <a:hlinkClick r:id="rId6"/>
              </a:rPr>
              <a:t>https://scikit-learn.org/stable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30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ADDB9E1-AB12-462E-8E0D-83CA31C6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14040EB-4842-44D5-9380-BDF41FB7B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9244C-4B31-EE07-5ACA-DEF5070C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00" y="1117253"/>
            <a:ext cx="3089189" cy="12518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NA49 Experiment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076E08-C160-41E7-8D09-E2436B591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A65B62-07C4-4876-A101-9C85F48A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2BCE7C-4E97-4627-9FD1-DD7B633E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89FB4D-02FE-CE03-A912-C14AFB12EFE5}"/>
                  </a:ext>
                </a:extLst>
              </p:cNvPr>
              <p:cNvSpPr txBox="1"/>
              <p:nvPr/>
            </p:nvSpPr>
            <p:spPr>
              <a:xfrm>
                <a:off x="4585318" y="3741955"/>
                <a:ext cx="6883855" cy="2648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bg1"/>
                  </a:buClr>
                  <a:buSzPct val="25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ra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2400" b="0" dirty="0"/>
              </a:p>
              <a:p>
                <a:pPr marL="285750" indent="-285750">
                  <a:buClr>
                    <a:schemeClr val="bg1"/>
                  </a:buClr>
                  <a:buSzPct val="25000"/>
                  <a:buFont typeface="Arial" panose="020B0604020202020204" pitchFamily="34" charset="0"/>
                  <a:buChar char="•"/>
                </a:pPr>
                <a:endParaRPr lang="en-RU" sz="2400" dirty="0"/>
              </a:p>
              <a:p>
                <a:pPr marL="285750" indent="-285750">
                  <a:buClr>
                    <a:schemeClr val="bg1"/>
                  </a:buClr>
                  <a:buSzPct val="25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lit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ra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/2 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pPr marL="285750" indent="-285750">
                  <a:buClr>
                    <a:schemeClr val="bg1"/>
                  </a:buClr>
                  <a:buSzPct val="25000"/>
                  <a:buFont typeface="Arial" panose="020B0604020202020204" pitchFamily="34" charset="0"/>
                  <a:buChar char="•"/>
                </a:pPr>
                <a:endParaRPr lang="en-RU" sz="2400" dirty="0"/>
              </a:p>
              <a:p>
                <a:pPr marL="285750" indent="-285750">
                  <a:buClr>
                    <a:schemeClr val="bg1"/>
                  </a:buClr>
                  <a:buSzPct val="25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𝑖𝑛𝑒𝑙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𝑒𝑣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R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89FB4D-02FE-CE03-A912-C14AFB12E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318" y="3741955"/>
                <a:ext cx="6883855" cy="2648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3D00036-9165-4288-61B4-F8DFB7635240}"/>
              </a:ext>
            </a:extLst>
          </p:cNvPr>
          <p:cNvGrpSpPr/>
          <p:nvPr/>
        </p:nvGrpSpPr>
        <p:grpSpPr>
          <a:xfrm>
            <a:off x="4608431" y="723899"/>
            <a:ext cx="6789028" cy="2705101"/>
            <a:chOff x="4608431" y="723899"/>
            <a:chExt cx="6789028" cy="27051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1C61189-02F1-7C1A-7404-47CE54E9FE56}"/>
                </a:ext>
              </a:extLst>
            </p:cNvPr>
            <p:cNvGrpSpPr/>
            <p:nvPr/>
          </p:nvGrpSpPr>
          <p:grpSpPr>
            <a:xfrm>
              <a:off x="4608431" y="723899"/>
              <a:ext cx="2963873" cy="2705101"/>
              <a:chOff x="8426564" y="671922"/>
              <a:chExt cx="2963873" cy="2909502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BA7E2EB-319A-EC2F-FEB2-2308B48CE386}"/>
                  </a:ext>
                </a:extLst>
              </p:cNvPr>
              <p:cNvGrpSpPr/>
              <p:nvPr/>
            </p:nvGrpSpPr>
            <p:grpSpPr>
              <a:xfrm>
                <a:off x="8426564" y="671922"/>
                <a:ext cx="2963873" cy="2909502"/>
                <a:chOff x="2331638" y="2672900"/>
                <a:chExt cx="3372241" cy="3314268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6B2D4608-E5CF-DE65-A0A8-57161EE43B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56681" r="-13"/>
                <a:stretch/>
              </p:blipFill>
              <p:spPr>
                <a:xfrm>
                  <a:off x="2338746" y="2674739"/>
                  <a:ext cx="3365133" cy="3312429"/>
                </a:xfrm>
                <a:prstGeom prst="roundRect">
                  <a:avLst>
                    <a:gd name="adj" fmla="val 11085"/>
                  </a:avLst>
                </a:prstGeom>
                <a:ln>
                  <a:noFill/>
                </a:ln>
                <a:effectLst/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5D78A04E-A658-5433-E733-2C4C38751E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" r="90852"/>
                <a:stretch/>
              </p:blipFill>
              <p:spPr>
                <a:xfrm>
                  <a:off x="2331638" y="2672900"/>
                  <a:ext cx="710953" cy="3314268"/>
                </a:xfrm>
                <a:prstGeom prst="roundRect">
                  <a:avLst>
                    <a:gd name="adj" fmla="val 50000"/>
                  </a:avLst>
                </a:prstGeom>
                <a:ln>
                  <a:noFill/>
                </a:ln>
                <a:effectLst/>
              </p:spPr>
            </p:pic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E34D85D-0BE8-69F5-F3C0-198AB171CDFA}"/>
                  </a:ext>
                </a:extLst>
              </p:cNvPr>
              <p:cNvSpPr/>
              <p:nvPr/>
            </p:nvSpPr>
            <p:spPr>
              <a:xfrm>
                <a:off x="9224962" y="1056439"/>
                <a:ext cx="167057" cy="1452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RU"/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4FBB9A-4A3F-4A87-74AC-36792A2FB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96109" y="723899"/>
              <a:ext cx="3001350" cy="2705101"/>
            </a:xfrm>
            <a:prstGeom prst="roundRect">
              <a:avLst>
                <a:gd name="adj" fmla="val 11416"/>
              </a:avLst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EDE457-BD94-2907-A638-1E739B58EB52}"/>
              </a:ext>
            </a:extLst>
          </p:cNvPr>
          <p:cNvSpPr txBox="1"/>
          <p:nvPr/>
        </p:nvSpPr>
        <p:spPr>
          <a:xfrm>
            <a:off x="446534" y="2814631"/>
            <a:ext cx="36884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sz="2400" dirty="0">
                <a:solidFill>
                  <a:schemeClr val="bg1"/>
                </a:solidFill>
              </a:rPr>
              <a:t>Investigates </a:t>
            </a:r>
            <a:r>
              <a:rPr lang="en-US" sz="2400" dirty="0">
                <a:solidFill>
                  <a:schemeClr val="bg1"/>
                </a:solidFill>
              </a:rPr>
              <a:t>some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RU" sz="2400" dirty="0">
                <a:solidFill>
                  <a:schemeClr val="bg1"/>
                </a:solidFill>
              </a:rPr>
              <a:t>predictions of latice QCD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sz="2400" dirty="0">
                <a:solidFill>
                  <a:schemeClr val="bg1"/>
                </a:solidFill>
              </a:rPr>
              <a:t>Works at SPS energies (158 GeV/c)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sz="2400" dirty="0">
                <a:solidFill>
                  <a:schemeClr val="bg1"/>
                </a:solidFill>
              </a:rPr>
              <a:t>Fixed tareget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Particularly double differential inclusive cross sections of </a:t>
            </a:r>
            <a:r>
              <a:rPr lang="en-GB" sz="2400" dirty="0" err="1">
                <a:solidFill>
                  <a:schemeClr val="bg1"/>
                </a:solidFill>
              </a:rPr>
              <a:t>pions</a:t>
            </a:r>
            <a:r>
              <a:rPr lang="en-GB" sz="2400" dirty="0">
                <a:solidFill>
                  <a:schemeClr val="bg1"/>
                </a:solidFill>
              </a:rPr>
              <a:t> in pp collisions was measured</a:t>
            </a:r>
          </a:p>
        </p:txBody>
      </p:sp>
    </p:spTree>
    <p:extLst>
      <p:ext uri="{BB962C8B-B14F-4D97-AF65-F5344CB8AC3E}">
        <p14:creationId xmlns:p14="http://schemas.microsoft.com/office/powerpoint/2010/main" val="196343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ADDB9E1-AB12-462E-8E0D-83CA31C6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14040EB-4842-44D5-9380-BDF41FB7B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9244C-4B31-EE07-5ACA-DEF5070C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01" y="1339945"/>
            <a:ext cx="3089189" cy="20934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Bayesian Optimization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076E08-C160-41E7-8D09-E2436B591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graphicFrame>
        <p:nvGraphicFramePr>
          <p:cNvPr id="12" name="TextBox 2">
            <a:extLst>
              <a:ext uri="{FF2B5EF4-FFF2-40B4-BE49-F238E27FC236}">
                <a16:creationId xmlns:a16="http://schemas.microsoft.com/office/drawing/2014/main" id="{A83AD318-6165-3EC7-97B9-3F06E3CEFA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3151791"/>
              </p:ext>
            </p:extLst>
          </p:nvPr>
        </p:nvGraphicFramePr>
        <p:xfrm>
          <a:off x="4241830" y="747361"/>
          <a:ext cx="7822923" cy="5969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25A65B62-07C4-4876-A101-9C85F48A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2BCE7C-4E97-4627-9FD1-DD7B633E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CCFC1-C3DF-5E5D-4F1D-EE56ECCE1BA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7524"/>
          <a:stretch/>
        </p:blipFill>
        <p:spPr>
          <a:xfrm>
            <a:off x="6700873" y="2490091"/>
            <a:ext cx="2972764" cy="2093402"/>
          </a:xfrm>
          <a:prstGeom prst="roundRect">
            <a:avLst>
              <a:gd name="adj" fmla="val 7337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B3D31E-D169-69B4-FE25-1B3CB8F475CA}"/>
              </a:ext>
            </a:extLst>
          </p:cNvPr>
          <p:cNvSpPr txBox="1"/>
          <p:nvPr/>
        </p:nvSpPr>
        <p:spPr>
          <a:xfrm>
            <a:off x="461436" y="4933772"/>
            <a:ext cx="3703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sz="2400" dirty="0">
                <a:solidFill>
                  <a:schemeClr val="bg1"/>
                </a:solidFill>
              </a:rPr>
              <a:t>Objective function (</a:t>
            </a:r>
            <a:r>
              <a:rPr lang="en-RU" sz="2400" b="1" dirty="0">
                <a:solidFill>
                  <a:srgbClr val="FF0000"/>
                </a:solidFill>
              </a:rPr>
              <a:t>OF</a:t>
            </a:r>
            <a:r>
              <a:rPr lang="en-RU" sz="24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sz="2400" dirty="0">
                <a:solidFill>
                  <a:schemeClr val="bg1"/>
                </a:solidFill>
              </a:rPr>
              <a:t>Surrogate model (</a:t>
            </a:r>
            <a:r>
              <a:rPr lang="en-RU" sz="2400" b="1" dirty="0">
                <a:solidFill>
                  <a:srgbClr val="FF0000"/>
                </a:solidFill>
              </a:rPr>
              <a:t>SM</a:t>
            </a:r>
            <a:r>
              <a:rPr lang="en-RU" sz="24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sz="2400" dirty="0">
                <a:solidFill>
                  <a:schemeClr val="bg1"/>
                </a:solidFill>
              </a:rPr>
              <a:t>Acquisition function (</a:t>
            </a:r>
            <a:r>
              <a:rPr lang="en-RU" sz="2400" b="1" dirty="0">
                <a:solidFill>
                  <a:srgbClr val="FF0000"/>
                </a:solidFill>
              </a:rPr>
              <a:t>AF</a:t>
            </a:r>
            <a:r>
              <a:rPr lang="en-RU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600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45B9-BA1E-5746-D419-F8E800BA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U" sz="3200" dirty="0"/>
              <a:t>Optimization of one parametr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07B6B-CE95-5D22-5183-5A7601E806C0}"/>
              </a:ext>
            </a:extLst>
          </p:cNvPr>
          <p:cNvSpPr txBox="1"/>
          <p:nvPr/>
        </p:nvSpPr>
        <p:spPr>
          <a:xfrm>
            <a:off x="567786" y="2160377"/>
            <a:ext cx="43033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StringPT:sigma</a:t>
            </a:r>
            <a:r>
              <a:rPr lang="en-RU" sz="2400" dirty="0"/>
              <a:t> parametr was optimized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sz="2400" dirty="0"/>
              <a:t>Better value of metric function was achived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sz="2400" dirty="0"/>
              <a:t>Global minimum was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sz="2400" dirty="0"/>
              <a:t>This is </a:t>
            </a:r>
            <a:r>
              <a:rPr lang="en-GB" sz="2400" dirty="0"/>
              <a:t>proof of </a:t>
            </a:r>
            <a:r>
              <a:rPr lang="en-GB" sz="2400" dirty="0" err="1"/>
              <a:t>principe</a:t>
            </a:r>
            <a:r>
              <a:rPr lang="en-GB" sz="2400" dirty="0"/>
              <a:t> that </a:t>
            </a:r>
            <a:r>
              <a:rPr lang="en-GB" sz="2400" dirty="0" err="1"/>
              <a:t>baysean</a:t>
            </a:r>
            <a:r>
              <a:rPr lang="en-GB" sz="2400" dirty="0"/>
              <a:t> optimization could be used for building a PYTHIA tune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525110-D4E5-5A69-A102-7FD3BCFC6C34}"/>
                  </a:ext>
                </a:extLst>
              </p:cNvPr>
              <p:cNvSpPr txBox="1"/>
              <p:nvPr/>
            </p:nvSpPr>
            <p:spPr>
              <a:xfrm>
                <a:off x="5268641" y="5464956"/>
                <a:ext cx="6342167" cy="960233"/>
              </a:xfrm>
              <a:prstGeom prst="roundRect">
                <a:avLst>
                  <a:gd name="adj" fmla="val 19235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=84.97</m:t>
                    </m:r>
                  </m:oMath>
                </a14:m>
                <a:r>
                  <a:rPr lang="en-RU" sz="2400" dirty="0"/>
                  <a:t>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StringPT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sigma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3692</m:t>
                    </m:r>
                  </m:oMath>
                </a14:m>
                <a:r>
                  <a:rPr lang="en-RU" sz="2400" dirty="0"/>
                  <a:t> wich is 30% improv</a:t>
                </a:r>
                <a:r>
                  <a:rPr lang="en-GB" sz="2400" dirty="0"/>
                  <a:t>e</a:t>
                </a:r>
                <a:r>
                  <a:rPr lang="en-RU" sz="2400" dirty="0"/>
                  <a:t>ment comparing to baseline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525110-D4E5-5A69-A102-7FD3BCFC6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641" y="5464956"/>
                <a:ext cx="6342167" cy="960233"/>
              </a:xfrm>
              <a:prstGeom prst="roundRect">
                <a:avLst>
                  <a:gd name="adj" fmla="val 19235"/>
                </a:avLst>
              </a:prstGeom>
              <a:blipFill>
                <a:blip r:embed="rId2"/>
                <a:stretch>
                  <a:fillRect l="-398" r="-199" b="-8974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2B82E90D-A603-464A-A5D6-FD4F8AD53676}"/>
              </a:ext>
            </a:extLst>
          </p:cNvPr>
          <p:cNvGrpSpPr/>
          <p:nvPr/>
        </p:nvGrpSpPr>
        <p:grpSpPr>
          <a:xfrm>
            <a:off x="5268640" y="2160377"/>
            <a:ext cx="6342167" cy="2838187"/>
            <a:chOff x="5268641" y="2603976"/>
            <a:chExt cx="6342167" cy="283818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D53B3CA-2AD8-BE9A-318A-A9042DDE3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3334" y="2608963"/>
              <a:ext cx="3187474" cy="28332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AF95FB1-74BE-0B93-4F9B-A3FB18576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8641" y="2603976"/>
              <a:ext cx="3154693" cy="283277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634AC43-2407-BA2E-0427-3EA88E424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37911" y="3750196"/>
              <a:ext cx="266961" cy="2386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365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5FBE2-5E06-150D-CDEC-0D29A960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34" y="702156"/>
            <a:ext cx="7332763" cy="10138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Problems with multiparameter optimization</a:t>
            </a:r>
          </a:p>
        </p:txBody>
      </p:sp>
      <p:pic>
        <p:nvPicPr>
          <p:cNvPr id="9" name="Picture 8" descr="Complex maths formulae on a blackboard">
            <a:extLst>
              <a:ext uri="{FF2B5EF4-FFF2-40B4-BE49-F238E27FC236}">
                <a16:creationId xmlns:a16="http://schemas.microsoft.com/office/drawing/2014/main" id="{13455BB7-8DB4-BB0A-E888-6F097F6A6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72" r="21048" b="-1"/>
          <a:stretch/>
        </p:blipFill>
        <p:spPr>
          <a:xfrm>
            <a:off x="20" y="10"/>
            <a:ext cx="4131713" cy="68579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9934" y="457200"/>
            <a:ext cx="722376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1331A-73F4-DC39-C9B3-C0A2E6BD83A7}"/>
              </a:ext>
            </a:extLst>
          </p:cNvPr>
          <p:cNvSpPr txBox="1"/>
          <p:nvPr/>
        </p:nvSpPr>
        <p:spPr>
          <a:xfrm>
            <a:off x="4449934" y="1715956"/>
            <a:ext cx="7332763" cy="4961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To carry out a multiparameter optimization it is needed to estimate function at many points of parameter space (the higher space dimensionality the more points needed)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It is computationally expensive to calculate a lot of points so some kind of compromise is needed to be found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Our idea was to estimate function values at the beginning using smaller statistics and get coarse view of function relief in parametric space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Then increase statistics and search more carefully for global minimum of the function</a:t>
            </a:r>
          </a:p>
        </p:txBody>
      </p:sp>
    </p:spTree>
    <p:extLst>
      <p:ext uri="{BB962C8B-B14F-4D97-AF65-F5344CB8AC3E}">
        <p14:creationId xmlns:p14="http://schemas.microsoft.com/office/powerpoint/2010/main" val="84213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0C945-4D76-A7AD-98A0-7503356F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Mean shift effect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A6B7C-8CD2-815B-D373-2EC436ED8074}"/>
              </a:ext>
            </a:extLst>
          </p:cNvPr>
          <p:cNvSpPr txBox="1"/>
          <p:nvPr/>
        </p:nvSpPr>
        <p:spPr>
          <a:xfrm>
            <a:off x="659735" y="2153276"/>
            <a:ext cx="5173259" cy="3894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For our method to work the mean value of the distribution must stay the same with increase in statistics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It was found out that the mean value decreases with increase of statistics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Some explanation of the effect should be found to use our method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204B9-DFD9-D618-C8E0-95AE09C43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137750"/>
              </p:ext>
            </p:extLst>
          </p:nvPr>
        </p:nvGraphicFramePr>
        <p:xfrm>
          <a:off x="6468084" y="1627439"/>
          <a:ext cx="4952476" cy="361222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4442">
                  <a:extLst>
                    <a:ext uri="{9D8B030D-6E8A-4147-A177-3AD203B41FA5}">
                      <a16:colId xmlns:a16="http://schemas.microsoft.com/office/drawing/2014/main" val="802215055"/>
                    </a:ext>
                  </a:extLst>
                </a:gridCol>
                <a:gridCol w="1429839">
                  <a:extLst>
                    <a:ext uri="{9D8B030D-6E8A-4147-A177-3AD203B41FA5}">
                      <a16:colId xmlns:a16="http://schemas.microsoft.com/office/drawing/2014/main" val="2492641191"/>
                    </a:ext>
                  </a:extLst>
                </a:gridCol>
                <a:gridCol w="1788195">
                  <a:extLst>
                    <a:ext uri="{9D8B030D-6E8A-4147-A177-3AD203B41FA5}">
                      <a16:colId xmlns:a16="http://schemas.microsoft.com/office/drawing/2014/main" val="200012700"/>
                    </a:ext>
                  </a:extLst>
                </a:gridCol>
              </a:tblGrid>
              <a:tr h="1341684">
                <a:tc>
                  <a:txBody>
                    <a:bodyPr/>
                    <a:lstStyle/>
                    <a:p>
                      <a:r>
                        <a:rPr lang="en-RU" sz="2400" dirty="0"/>
                        <a:t>Statistics (amount of events)</a:t>
                      </a:r>
                    </a:p>
                  </a:txBody>
                  <a:tcPr marL="129008" marR="129008" marT="64504" marB="64504"/>
                </a:tc>
                <a:tc>
                  <a:txBody>
                    <a:bodyPr/>
                    <a:lstStyle/>
                    <a:p>
                      <a:r>
                        <a:rPr lang="en-RU" sz="2400"/>
                        <a:t>Mean value</a:t>
                      </a:r>
                    </a:p>
                  </a:txBody>
                  <a:tcPr marL="129008" marR="129008" marT="64504" marB="64504"/>
                </a:tc>
                <a:tc>
                  <a:txBody>
                    <a:bodyPr/>
                    <a:lstStyle/>
                    <a:p>
                      <a:r>
                        <a:rPr lang="en-RU" sz="2400"/>
                        <a:t>Standart Deviation</a:t>
                      </a:r>
                    </a:p>
                  </a:txBody>
                  <a:tcPr marL="129008" marR="129008" marT="64504" marB="64504"/>
                </a:tc>
                <a:extLst>
                  <a:ext uri="{0D108BD9-81ED-4DB2-BD59-A6C34878D82A}">
                    <a16:rowId xmlns:a16="http://schemas.microsoft.com/office/drawing/2014/main" val="137360115"/>
                  </a:ext>
                </a:extLst>
              </a:tr>
              <a:tr h="567636">
                <a:tc>
                  <a:txBody>
                    <a:bodyPr/>
                    <a:lstStyle/>
                    <a:p>
                      <a:r>
                        <a:rPr lang="en-RU" sz="2400" dirty="0"/>
                        <a:t>10</a:t>
                      </a:r>
                      <a:r>
                        <a:rPr lang="en-RU" sz="2400" baseline="30000" dirty="0"/>
                        <a:t>4</a:t>
                      </a:r>
                      <a:endParaRPr lang="en-RU" sz="2400" dirty="0"/>
                    </a:p>
                  </a:txBody>
                  <a:tcPr marL="129008" marR="129008" marT="64504" marB="6450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400"/>
                        <a:t>973.39</a:t>
                      </a:r>
                    </a:p>
                  </a:txBody>
                  <a:tcPr marL="129008" marR="129008" marT="64504" marB="64504"/>
                </a:tc>
                <a:tc>
                  <a:txBody>
                    <a:bodyPr/>
                    <a:lstStyle/>
                    <a:p>
                      <a:r>
                        <a:rPr lang="en-RU" sz="2400" b="0" kern="1200">
                          <a:solidFill>
                            <a:schemeClr val="dk1"/>
                          </a:solidFill>
                          <a:effectLst/>
                        </a:rPr>
                        <a:t>82.97</a:t>
                      </a:r>
                      <a:endParaRPr lang="en-RU" sz="2400"/>
                    </a:p>
                  </a:txBody>
                  <a:tcPr marL="129008" marR="129008" marT="64504" marB="64504"/>
                </a:tc>
                <a:extLst>
                  <a:ext uri="{0D108BD9-81ED-4DB2-BD59-A6C34878D82A}">
                    <a16:rowId xmlns:a16="http://schemas.microsoft.com/office/drawing/2014/main" val="1024247047"/>
                  </a:ext>
                </a:extLst>
              </a:tr>
              <a:tr h="567636">
                <a:tc>
                  <a:txBody>
                    <a:bodyPr/>
                    <a:lstStyle/>
                    <a:p>
                      <a:r>
                        <a:rPr lang="en-RU" sz="2400"/>
                        <a:t>10</a:t>
                      </a:r>
                      <a:r>
                        <a:rPr lang="en-RU" sz="2400" baseline="30000"/>
                        <a:t>5</a:t>
                      </a:r>
                      <a:endParaRPr lang="en-RU" sz="2400"/>
                    </a:p>
                  </a:txBody>
                  <a:tcPr marL="129008" marR="129008" marT="64504" marB="64504"/>
                </a:tc>
                <a:tc>
                  <a:txBody>
                    <a:bodyPr/>
                    <a:lstStyle/>
                    <a:p>
                      <a:r>
                        <a:rPr lang="en-RU" sz="2400" b="0" kern="1200">
                          <a:solidFill>
                            <a:schemeClr val="dk1"/>
                          </a:solidFill>
                          <a:effectLst/>
                        </a:rPr>
                        <a:t>354.66</a:t>
                      </a:r>
                      <a:endParaRPr lang="en-RU" sz="2400"/>
                    </a:p>
                  </a:txBody>
                  <a:tcPr marL="129008" marR="129008" marT="64504" marB="64504"/>
                </a:tc>
                <a:tc>
                  <a:txBody>
                    <a:bodyPr/>
                    <a:lstStyle/>
                    <a:p>
                      <a:r>
                        <a:rPr lang="en-RU" sz="2400" b="0" kern="1200">
                          <a:solidFill>
                            <a:schemeClr val="dk1"/>
                          </a:solidFill>
                          <a:effectLst/>
                        </a:rPr>
                        <a:t>17.84</a:t>
                      </a:r>
                      <a:endParaRPr lang="en-RU" sz="2400"/>
                    </a:p>
                  </a:txBody>
                  <a:tcPr marL="129008" marR="129008" marT="64504" marB="64504"/>
                </a:tc>
                <a:extLst>
                  <a:ext uri="{0D108BD9-81ED-4DB2-BD59-A6C34878D82A}">
                    <a16:rowId xmlns:a16="http://schemas.microsoft.com/office/drawing/2014/main" val="2338315461"/>
                  </a:ext>
                </a:extLst>
              </a:tr>
              <a:tr h="567636">
                <a:tc>
                  <a:txBody>
                    <a:bodyPr/>
                    <a:lstStyle/>
                    <a:p>
                      <a:r>
                        <a:rPr lang="en-RU" sz="2400"/>
                        <a:t>10</a:t>
                      </a:r>
                      <a:r>
                        <a:rPr lang="en-RU" sz="2400" baseline="30000"/>
                        <a:t>6</a:t>
                      </a:r>
                    </a:p>
                  </a:txBody>
                  <a:tcPr marL="129008" marR="129008" marT="64504" marB="64504"/>
                </a:tc>
                <a:tc>
                  <a:txBody>
                    <a:bodyPr/>
                    <a:lstStyle/>
                    <a:p>
                      <a:r>
                        <a:rPr lang="en-RU" sz="2400" b="0" kern="1200">
                          <a:solidFill>
                            <a:schemeClr val="dk1"/>
                          </a:solidFill>
                          <a:effectLst/>
                        </a:rPr>
                        <a:t>301.55</a:t>
                      </a:r>
                      <a:endParaRPr lang="en-RU" sz="2400"/>
                    </a:p>
                  </a:txBody>
                  <a:tcPr marL="129008" marR="129008" marT="64504" marB="64504"/>
                </a:tc>
                <a:tc>
                  <a:txBody>
                    <a:bodyPr/>
                    <a:lstStyle/>
                    <a:p>
                      <a:r>
                        <a:rPr lang="en-RU" sz="2400" b="0" kern="1200">
                          <a:solidFill>
                            <a:schemeClr val="dk1"/>
                          </a:solidFill>
                          <a:effectLst/>
                        </a:rPr>
                        <a:t>5.62</a:t>
                      </a:r>
                      <a:endParaRPr lang="en-RU" sz="2400"/>
                    </a:p>
                  </a:txBody>
                  <a:tcPr marL="129008" marR="129008" marT="64504" marB="64504"/>
                </a:tc>
                <a:extLst>
                  <a:ext uri="{0D108BD9-81ED-4DB2-BD59-A6C34878D82A}">
                    <a16:rowId xmlns:a16="http://schemas.microsoft.com/office/drawing/2014/main" val="1071320410"/>
                  </a:ext>
                </a:extLst>
              </a:tr>
              <a:tr h="567636">
                <a:tc>
                  <a:txBody>
                    <a:bodyPr/>
                    <a:lstStyle/>
                    <a:p>
                      <a:r>
                        <a:rPr lang="en-RU" sz="2400" baseline="0"/>
                        <a:t>10</a:t>
                      </a:r>
                      <a:r>
                        <a:rPr lang="en-RU" sz="2400" baseline="30000"/>
                        <a:t>7</a:t>
                      </a:r>
                      <a:endParaRPr lang="en-RU" sz="2400" baseline="0"/>
                    </a:p>
                  </a:txBody>
                  <a:tcPr marL="129008" marR="129008" marT="64504" marB="64504"/>
                </a:tc>
                <a:tc>
                  <a:txBody>
                    <a:bodyPr/>
                    <a:lstStyle/>
                    <a:p>
                      <a:r>
                        <a:rPr lang="en-RU" sz="2400" b="0" kern="1200">
                          <a:solidFill>
                            <a:schemeClr val="dk1"/>
                          </a:solidFill>
                          <a:effectLst/>
                        </a:rPr>
                        <a:t>294.39</a:t>
                      </a:r>
                      <a:endParaRPr lang="en-RU" sz="2400"/>
                    </a:p>
                  </a:txBody>
                  <a:tcPr marL="129008" marR="129008" marT="64504" marB="64504"/>
                </a:tc>
                <a:tc>
                  <a:txBody>
                    <a:bodyPr/>
                    <a:lstStyle/>
                    <a:p>
                      <a:r>
                        <a:rPr lang="en-RU" sz="2400" b="0" kern="1200" dirty="0">
                          <a:solidFill>
                            <a:schemeClr val="dk1"/>
                          </a:solidFill>
                          <a:effectLst/>
                        </a:rPr>
                        <a:t>1.74</a:t>
                      </a:r>
                      <a:endParaRPr lang="en-RU" sz="2400" dirty="0"/>
                    </a:p>
                  </a:txBody>
                  <a:tcPr marL="129008" marR="129008" marT="64504" marB="64504"/>
                </a:tc>
                <a:extLst>
                  <a:ext uri="{0D108BD9-81ED-4DB2-BD59-A6C34878D82A}">
                    <a16:rowId xmlns:a16="http://schemas.microsoft.com/office/drawing/2014/main" val="1804741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80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BB1D3B0-1E2E-48E2-ACCC-EE147A9A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B8B191-5BC6-486A-8E6E-13B1C9EEE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E3DE27-4115-4B5D-A9DB-3C7CDC82B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5196B7-638B-4DC2-897C-9F49E9D46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9958B5-5C27-4A9A-983B-AC6A83EFD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4F9DB-7CF2-EB38-AD26-B03B5FEA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50" y="4945789"/>
            <a:ext cx="3540255" cy="8952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Generator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4AFD1-C8DA-DD29-7A58-D3682B20A436}"/>
              </a:ext>
            </a:extLst>
          </p:cNvPr>
          <p:cNvGrpSpPr/>
          <p:nvPr/>
        </p:nvGrpSpPr>
        <p:grpSpPr>
          <a:xfrm>
            <a:off x="6417735" y="538099"/>
            <a:ext cx="4403532" cy="3435893"/>
            <a:chOff x="6612984" y="1938877"/>
            <a:chExt cx="5359464" cy="418176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0FBE6D7-F700-6754-E8D1-8895492D0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4625" y="2240280"/>
              <a:ext cx="4636183" cy="357896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6CA3E7F-6157-DA2E-40B5-BA6D2DA21C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-55" r="34" b="79"/>
            <a:stretch/>
          </p:blipFill>
          <p:spPr>
            <a:xfrm>
              <a:off x="6612984" y="1938877"/>
              <a:ext cx="5359464" cy="4181766"/>
            </a:xfrm>
            <a:prstGeom prst="corner">
              <a:avLst>
                <a:gd name="adj1" fmla="val 7054"/>
                <a:gd name="adj2" fmla="val 6189"/>
              </a:avLst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1A6555-BAB5-DC5C-EF09-8EA51947B2E8}"/>
              </a:ext>
            </a:extLst>
          </p:cNvPr>
          <p:cNvGrpSpPr/>
          <p:nvPr/>
        </p:nvGrpSpPr>
        <p:grpSpPr>
          <a:xfrm>
            <a:off x="1410293" y="497519"/>
            <a:ext cx="4403533" cy="3435893"/>
            <a:chOff x="227520" y="1860046"/>
            <a:chExt cx="5359464" cy="418176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E555E4-4340-D50B-3FDC-D0592F750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482" y="2240280"/>
              <a:ext cx="4627517" cy="35789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F9B4D27-87F4-8D9E-1EB0-EC53A280E0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-55" r="34" b="79"/>
            <a:stretch/>
          </p:blipFill>
          <p:spPr>
            <a:xfrm>
              <a:off x="227520" y="1860046"/>
              <a:ext cx="5359464" cy="4181766"/>
            </a:xfrm>
            <a:prstGeom prst="corner">
              <a:avLst>
                <a:gd name="adj1" fmla="val 7054"/>
                <a:gd name="adj2" fmla="val 6189"/>
              </a:avLst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E3BD352-AC6B-DBE9-D546-23F3FCDF96A4}"/>
              </a:ext>
            </a:extLst>
          </p:cNvPr>
          <p:cNvSpPr txBox="1"/>
          <p:nvPr/>
        </p:nvSpPr>
        <p:spPr>
          <a:xfrm>
            <a:off x="2616321" y="346463"/>
            <a:ext cx="1859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400" dirty="0">
                <a:solidFill>
                  <a:schemeClr val="bg1"/>
                </a:solidFill>
              </a:rPr>
              <a:t>Manual boost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2DB44D-64BD-5F97-76D3-3B2407BCDB84}"/>
              </a:ext>
            </a:extLst>
          </p:cNvPr>
          <p:cNvSpPr txBox="1"/>
          <p:nvPr/>
        </p:nvSpPr>
        <p:spPr>
          <a:xfrm>
            <a:off x="7715684" y="349172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400" dirty="0">
                <a:solidFill>
                  <a:schemeClr val="bg1"/>
                </a:solidFill>
              </a:rPr>
              <a:t>PYTHIA boost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3F3AC7-4E80-FDB7-CAA4-42C7C4DD338D}"/>
              </a:ext>
            </a:extLst>
          </p:cNvPr>
          <p:cNvSpPr txBox="1"/>
          <p:nvPr/>
        </p:nvSpPr>
        <p:spPr>
          <a:xfrm>
            <a:off x="4859383" y="4423915"/>
            <a:ext cx="67826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sz="2400" dirty="0"/>
              <a:t>During analysis of the generator wrong calculation of a boost to the CM frame was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sz="2400" dirty="0"/>
              <a:t>It was fixed with built in PYTHIA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sz="2400" dirty="0"/>
              <a:t>T</a:t>
            </a:r>
            <a:r>
              <a:rPr lang="en-GB" sz="2400" dirty="0"/>
              <a:t>h</a:t>
            </a:r>
            <a:r>
              <a:rPr lang="en-RU" sz="2400" dirty="0"/>
              <a:t>e mean shift effect was not explained by this</a:t>
            </a:r>
            <a:r>
              <a:rPr lang="ru-RU" sz="2400" dirty="0"/>
              <a:t> </a:t>
            </a:r>
            <a:r>
              <a:rPr lang="en-US" sz="2400" dirty="0"/>
              <a:t>correction</a:t>
            </a:r>
            <a:endParaRPr lang="en-RU" sz="2400" dirty="0"/>
          </a:p>
        </p:txBody>
      </p:sp>
    </p:spTree>
    <p:extLst>
      <p:ext uri="{BB962C8B-B14F-4D97-AF65-F5344CB8AC3E}">
        <p14:creationId xmlns:p14="http://schemas.microsoft.com/office/powerpoint/2010/main" val="223285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E530-EEDC-C8AE-82DC-0ED171A4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U" sz="3200" dirty="0"/>
              <a:t>Cross section computation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0CE21-C999-C162-1657-CE373145AFAB}"/>
              </a:ext>
            </a:extLst>
          </p:cNvPr>
          <p:cNvSpPr txBox="1"/>
          <p:nvPr/>
        </p:nvSpPr>
        <p:spPr>
          <a:xfrm>
            <a:off x="1931811" y="6233717"/>
            <a:ext cx="2245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400" dirty="0"/>
              <a:t>Mean bin energy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3E210-3744-1FA3-6EC4-827088C63EE1}"/>
              </a:ext>
            </a:extLst>
          </p:cNvPr>
          <p:cNvSpPr txBox="1"/>
          <p:nvPr/>
        </p:nvSpPr>
        <p:spPr>
          <a:xfrm>
            <a:off x="7905531" y="6233717"/>
            <a:ext cx="2233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400" dirty="0"/>
              <a:t>Fixed bin energy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1A394F-7761-728E-09EE-582F78E94DC7}"/>
              </a:ext>
            </a:extLst>
          </p:cNvPr>
          <p:cNvGrpSpPr/>
          <p:nvPr/>
        </p:nvGrpSpPr>
        <p:grpSpPr>
          <a:xfrm>
            <a:off x="351034" y="2118543"/>
            <a:ext cx="5407426" cy="4037301"/>
            <a:chOff x="272869" y="2267712"/>
            <a:chExt cx="5407426" cy="40373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2BD007-3D90-0747-1593-D0AA1F32C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1191" y="2267712"/>
              <a:ext cx="5021873" cy="3784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6859453-567C-26FD-FEB4-35ACF80EC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869" y="2267712"/>
              <a:ext cx="5407426" cy="4037301"/>
            </a:xfrm>
            <a:prstGeom prst="corner">
              <a:avLst>
                <a:gd name="adj1" fmla="val 6561"/>
                <a:gd name="adj2" fmla="val 7337"/>
              </a:avLst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62E691-CB5D-686F-026F-AA3E09358603}"/>
              </a:ext>
            </a:extLst>
          </p:cNvPr>
          <p:cNvGrpSpPr/>
          <p:nvPr/>
        </p:nvGrpSpPr>
        <p:grpSpPr>
          <a:xfrm>
            <a:off x="6096212" y="2118543"/>
            <a:ext cx="5514808" cy="4037301"/>
            <a:chOff x="6096000" y="2267712"/>
            <a:chExt cx="5514808" cy="40373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D00317-4899-8EB4-B2B2-551332B20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3329" y="2267712"/>
              <a:ext cx="5177479" cy="37846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85621D5-9C41-2989-BEB2-1D9ED007D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267712"/>
              <a:ext cx="5407426" cy="4037301"/>
            </a:xfrm>
            <a:prstGeom prst="corner">
              <a:avLst>
                <a:gd name="adj1" fmla="val 6561"/>
                <a:gd name="adj2" fmla="val 7337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348084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BC59-AE19-676D-60FF-F8D776D4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U" sz="3200" dirty="0"/>
              <a:t>Per Bin Analysis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90AA12-B418-8A0F-8D49-C05FA2804E35}"/>
              </a:ext>
            </a:extLst>
          </p:cNvPr>
          <p:cNvGrpSpPr/>
          <p:nvPr/>
        </p:nvGrpSpPr>
        <p:grpSpPr>
          <a:xfrm>
            <a:off x="448955" y="2118542"/>
            <a:ext cx="5407426" cy="4037301"/>
            <a:chOff x="419511" y="2307947"/>
            <a:chExt cx="5407426" cy="40373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3CBC07-77DF-6EC0-4F45-7B344DC44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1192" y="2311064"/>
              <a:ext cx="5142952" cy="384789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031328-9123-2752-55E1-1F5530DD0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511" y="2307947"/>
              <a:ext cx="5407426" cy="4037301"/>
            </a:xfrm>
            <a:prstGeom prst="corner">
              <a:avLst>
                <a:gd name="adj1" fmla="val 6561"/>
                <a:gd name="adj2" fmla="val 7337"/>
              </a:avLst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A47C2C9-D799-208C-741C-7FD34EC85A61}"/>
              </a:ext>
            </a:extLst>
          </p:cNvPr>
          <p:cNvGrpSpPr/>
          <p:nvPr/>
        </p:nvGrpSpPr>
        <p:grpSpPr>
          <a:xfrm>
            <a:off x="6335619" y="2118543"/>
            <a:ext cx="5407426" cy="4037301"/>
            <a:chOff x="6335619" y="2307947"/>
            <a:chExt cx="5407426" cy="40373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FC71D72-BC08-2551-CE70-BA3274609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7856" y="2307947"/>
              <a:ext cx="5142952" cy="384789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1040963-EE4E-9491-814B-34B8C95D6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5619" y="2307947"/>
              <a:ext cx="5407426" cy="4037301"/>
            </a:xfrm>
            <a:prstGeom prst="corner">
              <a:avLst>
                <a:gd name="adj1" fmla="val 6561"/>
                <a:gd name="adj2" fmla="val 7337"/>
              </a:avLst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F52320-EFEF-AFC0-6C88-7A6FFEE7C34E}"/>
                  </a:ext>
                </a:extLst>
              </p:cNvPr>
              <p:cNvSpPr txBox="1"/>
              <p:nvPr/>
            </p:nvSpPr>
            <p:spPr>
              <a:xfrm>
                <a:off x="1822476" y="6155843"/>
                <a:ext cx="27192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RU" sz="2400" dirty="0"/>
                  <a:t>for bin number 1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F52320-EFEF-AFC0-6C88-7A6FFEE7C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476" y="6155843"/>
                <a:ext cx="2719271" cy="461665"/>
              </a:xfrm>
              <a:prstGeom prst="rect">
                <a:avLst/>
              </a:prstGeom>
              <a:blipFill>
                <a:blip r:embed="rId5"/>
                <a:stretch>
                  <a:fillRect l="-465" t="-10526" r="-1860" b="-26316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E26098-AE37-AECD-9861-9AF86E4AE291}"/>
                  </a:ext>
                </a:extLst>
              </p:cNvPr>
              <p:cNvSpPr txBox="1"/>
              <p:nvPr/>
            </p:nvSpPr>
            <p:spPr>
              <a:xfrm>
                <a:off x="7679696" y="6155843"/>
                <a:ext cx="28555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RU" sz="2400" dirty="0"/>
                  <a:t>for bin number 10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E26098-AE37-AECD-9861-9AF86E4A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696" y="6155843"/>
                <a:ext cx="2855525" cy="461665"/>
              </a:xfrm>
              <a:prstGeom prst="rect">
                <a:avLst/>
              </a:prstGeom>
              <a:blipFill>
                <a:blip r:embed="rId6"/>
                <a:stretch>
                  <a:fillRect l="-442" t="-10526" r="-2212" b="-26316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9455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{3A5A7A7B-39A9-D240-960E-025D65F4A4D3}tf10001123</Template>
  <TotalTime>14159</TotalTime>
  <Words>634</Words>
  <Application>Microsoft Macintosh PowerPoint</Application>
  <PresentationFormat>Widescreen</PresentationFormat>
  <Paragraphs>92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Gill Sans MT</vt:lpstr>
      <vt:lpstr>Wingdings 2</vt:lpstr>
      <vt:lpstr>Dividend</vt:lpstr>
      <vt:lpstr>1_Dividend</vt:lpstr>
      <vt:lpstr>PYTHIA event generator tuning using Bayesian optimization</vt:lpstr>
      <vt:lpstr>NA49 Experiment</vt:lpstr>
      <vt:lpstr>Bayesian Optimization</vt:lpstr>
      <vt:lpstr>Optimization of one parametr</vt:lpstr>
      <vt:lpstr>Problems with multiparameter optimization</vt:lpstr>
      <vt:lpstr>Mean shift effect</vt:lpstr>
      <vt:lpstr>Generator analysis</vt:lpstr>
      <vt:lpstr>Cross section computation analysis</vt:lpstr>
      <vt:lpstr>Per Bin Analysis</vt:lpstr>
      <vt:lpstr>Per Bin Analysis</vt:lpstr>
      <vt:lpstr>Per bin Analysis</vt:lpstr>
      <vt:lpstr>Metric Analysis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PYTHIA event generator tuning using Bayesian optimization</dc:title>
  <dc:creator>Артём Громов</dc:creator>
  <cp:lastModifiedBy>Артём Громов</cp:lastModifiedBy>
  <cp:revision>17</cp:revision>
  <dcterms:created xsi:type="dcterms:W3CDTF">2023-10-17T18:25:44Z</dcterms:created>
  <dcterms:modified xsi:type="dcterms:W3CDTF">2023-12-19T16:31:33Z</dcterms:modified>
</cp:coreProperties>
</file>