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6"/>
  </p:notesMasterIdLst>
  <p:sldIdLst>
    <p:sldId id="256" r:id="rId2"/>
    <p:sldId id="258" r:id="rId3"/>
    <p:sldId id="277" r:id="rId4"/>
    <p:sldId id="257" r:id="rId5"/>
    <p:sldId id="260" r:id="rId6"/>
    <p:sldId id="259" r:id="rId7"/>
    <p:sldId id="262" r:id="rId8"/>
    <p:sldId id="270" r:id="rId9"/>
    <p:sldId id="263" r:id="rId10"/>
    <p:sldId id="264" r:id="rId11"/>
    <p:sldId id="268" r:id="rId12"/>
    <p:sldId id="272" r:id="rId13"/>
    <p:sldId id="273" r:id="rId14"/>
    <p:sldId id="27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4D439-6979-4C47-8933-653EA3DBF387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84E0-29A6-465E-8FC3-5D56C5127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4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84E0-29A6-465E-8FC3-5D56C5127B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6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84E0-29A6-465E-8FC3-5D56C5127B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1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41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2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466112"/>
            <a:ext cx="27432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ru-RU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6112"/>
            <a:ext cx="41148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1" y="6466112"/>
            <a:ext cx="27432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3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1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3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48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7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31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your date here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större - a multipurpose PowerPoint template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978569" y="0"/>
            <a:ext cx="10234862" cy="128395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ВЫПУСКНАЯ КВАЛИФИКАЦИОННАЯ РАБОТА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3200" dirty="0" smtClean="0"/>
              <a:t>БАКАЛАВРСКАЯ РАБОТА</a:t>
            </a:r>
            <a:endParaRPr lang="en-GB" sz="32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66800" y="1534916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ru-RU" sz="3600" b="1" dirty="0" smtClean="0"/>
              <a:t>тема: </a:t>
            </a:r>
          </a:p>
          <a:p>
            <a:r>
              <a:rPr lang="ru-RU" sz="3600" b="1" dirty="0" smtClean="0"/>
              <a:t>«ПРОГРАММНЫЙ КОМПЛЕКС «ОПРОС СТУДЕНТОВ»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15227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Направление 09.03.04 «Программная инженерия»</a:t>
            </a:r>
          </a:p>
          <a:p>
            <a:pPr algn="ctr"/>
            <a:r>
              <a:rPr lang="ru-RU" sz="2400" dirty="0" smtClean="0"/>
              <a:t>Профиль «Разработка программно-информационных систем»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61411" y="4546096"/>
            <a:ext cx="4034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Работу выполнил</a:t>
            </a:r>
          </a:p>
          <a:p>
            <a:r>
              <a:rPr lang="ru-RU" sz="2000" dirty="0" smtClean="0"/>
              <a:t>студент группы ИТ13ДР62ПИ1</a:t>
            </a:r>
          </a:p>
          <a:p>
            <a:endParaRPr lang="ru-RU" sz="2000" dirty="0"/>
          </a:p>
          <a:p>
            <a:r>
              <a:rPr lang="ru-RU" sz="2000" dirty="0" smtClean="0"/>
              <a:t>Научный руководитель,</a:t>
            </a:r>
          </a:p>
          <a:p>
            <a:r>
              <a:rPr lang="ru-RU" sz="2000" dirty="0"/>
              <a:t>с</a:t>
            </a:r>
            <a:r>
              <a:rPr lang="ru-RU" sz="2000" dirty="0" smtClean="0"/>
              <a:t>тарший преподаватель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0211" y="4546096"/>
            <a:ext cx="3424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Федоров</a:t>
            </a:r>
          </a:p>
          <a:p>
            <a:r>
              <a:rPr lang="ru-RU" sz="2000" dirty="0" smtClean="0"/>
              <a:t>Артем Андреевич</a:t>
            </a:r>
          </a:p>
          <a:p>
            <a:endParaRPr lang="ru-RU" sz="2000" dirty="0"/>
          </a:p>
          <a:p>
            <a:r>
              <a:rPr lang="ru-RU" sz="2000" dirty="0" smtClean="0"/>
              <a:t>Левицкий</a:t>
            </a:r>
          </a:p>
          <a:p>
            <a:r>
              <a:rPr lang="ru-RU" sz="2000" dirty="0" smtClean="0"/>
              <a:t>Егор Андреевич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366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73" y="1556084"/>
            <a:ext cx="10517676" cy="47163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студента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2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Картинки по запросу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59"/>
            <a:ext cx="3790783" cy="25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Картинки по запросу v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30" y="3453959"/>
            <a:ext cx="1697023" cy="8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Выбор целевой среды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1779" y="1616069"/>
            <a:ext cx="1515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WEB</a:t>
            </a:r>
            <a:endParaRPr lang="en-GB" sz="5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33413" y="1616069"/>
            <a:ext cx="3229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WINDOWS</a:t>
            </a:r>
            <a:endParaRPr lang="en-GB" sz="5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977" y="2798658"/>
            <a:ext cx="2570026" cy="251139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Картинки по запросу vue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56" y="4687369"/>
            <a:ext cx="2380916" cy="14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Выбор инструментов и технологий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Картинки по запросу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79" y="1057584"/>
            <a:ext cx="2601248" cy="134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7924" y="1541420"/>
            <a:ext cx="157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/>
              <a:t>БД: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765175" y="3126983"/>
            <a:ext cx="482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dirty="0" smtClean="0"/>
              <a:t>Серверная часть:</a:t>
            </a:r>
            <a:endParaRPr lang="en-GB" sz="4000" dirty="0"/>
          </a:p>
        </p:txBody>
      </p:sp>
      <p:pic>
        <p:nvPicPr>
          <p:cNvPr id="2054" name="Picture 6" descr="Картинки по запросу P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81" y="2834582"/>
            <a:ext cx="2443607" cy="13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larav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067" y="2304329"/>
            <a:ext cx="2107250" cy="210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5175" y="4892886"/>
            <a:ext cx="482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dirty="0" smtClean="0"/>
              <a:t>Клиентская часть:</a:t>
            </a:r>
            <a:endParaRPr lang="en-GB" sz="4000" dirty="0"/>
          </a:p>
        </p:txBody>
      </p:sp>
      <p:sp>
        <p:nvSpPr>
          <p:cNvPr id="4" name="AutoShape 10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6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8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2" name="Picture 24" descr="Картинки по запросу html css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81" y="4584982"/>
            <a:ext cx="2657947" cy="15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Тестирование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267" y="3632101"/>
            <a:ext cx="3926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Consolas" panose="020B0609020204030204" pitchFamily="49" charset="0"/>
              </a:rPr>
              <a:t>РУЧНОЕ</a:t>
            </a:r>
            <a:endParaRPr lang="en-US" sz="4000" dirty="0">
              <a:latin typeface="Consolas" panose="020B0609020204030204" pitchFamily="49" charset="0"/>
            </a:endParaRPr>
          </a:p>
          <a:p>
            <a:pPr algn="ctr"/>
            <a:r>
              <a:rPr lang="ru-RU" sz="4000" dirty="0" smtClean="0">
                <a:latin typeface="Consolas" panose="020B0609020204030204" pitchFamily="49" charset="0"/>
              </a:rPr>
              <a:t>ТЕСТИРОВАНИЕ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743" y="3632101"/>
            <a:ext cx="35702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Consolas" panose="020B0609020204030204" pitchFamily="49" charset="0"/>
              </a:rPr>
              <a:t>АЛЬФА И </a:t>
            </a:r>
            <a:r>
              <a:rPr lang="ru-RU" sz="4000" dirty="0" smtClean="0">
                <a:latin typeface="Consolas" panose="020B0609020204030204" pitchFamily="49" charset="0"/>
              </a:rPr>
              <a:t>БЕТА</a:t>
            </a:r>
            <a:endParaRPr lang="ru-RU" sz="4000" dirty="0" smtClean="0">
              <a:latin typeface="Consolas" panose="020B0609020204030204" pitchFamily="49" charset="0"/>
            </a:endParaRPr>
          </a:p>
          <a:p>
            <a:pPr algn="ctr"/>
            <a:r>
              <a:rPr lang="ru-RU" sz="4000" dirty="0" smtClean="0">
                <a:latin typeface="Consolas" panose="020B0609020204030204" pitchFamily="49" charset="0"/>
              </a:rPr>
              <a:t>ТЕСТИРОВАНИЕ</a:t>
            </a:r>
            <a:endParaRPr lang="en-GB" sz="4000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Картинки по запросу альф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66" y="1659530"/>
            <a:ext cx="1823485" cy="14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бе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48" y="1118604"/>
            <a:ext cx="962269" cy="21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h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660" y="1631366"/>
            <a:ext cx="1785520" cy="17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0"/>
            <a:ext cx="12480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Постановка задачи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409549"/>
            <a:ext cx="596990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Тест</a:t>
            </a:r>
            <a:r>
              <a:rPr lang="ru-RU" sz="2400" dirty="0" smtClean="0"/>
              <a:t> – инструмент проверки знаний</a:t>
            </a:r>
            <a:endParaRPr lang="ru-RU" sz="2400" dirty="0"/>
          </a:p>
          <a:p>
            <a:endParaRPr lang="ru-RU" sz="2400" b="1" dirty="0" smtClean="0"/>
          </a:p>
          <a:p>
            <a:r>
              <a:rPr lang="ru-RU" sz="2400" b="1" dirty="0" smtClean="0"/>
              <a:t>Преимущества тестов над устным опросом</a:t>
            </a:r>
          </a:p>
          <a:p>
            <a:endParaRPr lang="ru-RU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занимают меньше времени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охватывают весь материал по теме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отсутствие психологического фактора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четкое оценивание знаний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b="1" dirty="0" smtClean="0"/>
              <a:t>Недостатки тестов</a:t>
            </a:r>
          </a:p>
          <a:p>
            <a:endParaRPr lang="ru-RU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списать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угадать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Постановка задачи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227492" y="132939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4977386" y="1818592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1197571" y="2301210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01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97483" y="2887685"/>
            <a:ext cx="1261313" cy="131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63522" y="2411222"/>
            <a:ext cx="1696233" cy="17667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05955" y="1966349"/>
            <a:ext cx="2145875" cy="2235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V="1">
            <a:off x="495755" y="4175416"/>
            <a:ext cx="11223171" cy="165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47279" y="4083190"/>
            <a:ext cx="217548" cy="217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49486" y="4085747"/>
            <a:ext cx="217548" cy="2175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120350" y="4083190"/>
            <a:ext cx="217548" cy="2175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258468" y="3060898"/>
            <a:ext cx="2752152" cy="646715"/>
            <a:chOff x="6885367" y="3427555"/>
            <a:chExt cx="2267712" cy="646715"/>
          </a:xfrm>
        </p:grpSpPr>
        <p:sp>
          <p:nvSpPr>
            <p:cNvPr id="43" name="Trapezoid 42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Создание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77596" y="2623479"/>
            <a:ext cx="3009554" cy="374904"/>
            <a:chOff x="6707372" y="3427939"/>
            <a:chExt cx="2445707" cy="374904"/>
          </a:xfrm>
        </p:grpSpPr>
        <p:sp>
          <p:nvSpPr>
            <p:cNvPr id="46" name="Trapezoid 45"/>
            <p:cNvSpPr/>
            <p:nvPr/>
          </p:nvSpPr>
          <p:spPr>
            <a:xfrm flipV="1">
              <a:off x="6853422" y="3427939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7372" y="3427939"/>
              <a:ext cx="2445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    Прохождение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231781" y="2100810"/>
            <a:ext cx="2986896" cy="646715"/>
            <a:chOff x="6885367" y="3427555"/>
            <a:chExt cx="2267712" cy="646715"/>
          </a:xfrm>
        </p:grpSpPr>
        <p:sp>
          <p:nvSpPr>
            <p:cNvPr id="49" name="Trapezoid 48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Выдача результатов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34448" y="4300738"/>
            <a:ext cx="1823191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Создание тестов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596007" y="4303295"/>
            <a:ext cx="2262029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Прохождение тестов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8775942" y="4300738"/>
            <a:ext cx="2199448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Выдача результатов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4448" y="4760984"/>
            <a:ext cx="226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Классические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Тесты-сопоставления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007" y="4760984"/>
            <a:ext cx="3174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Студентами групп, 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ля которых тест опубликован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75942" y="4758525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Результаты получают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студенты и преподаватели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8863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Классический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67475" y="1690688"/>
            <a:ext cx="4886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Тест-сопоставление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7475" y="2256632"/>
            <a:ext cx="4495800" cy="35718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475" y="2256630"/>
            <a:ext cx="4495800" cy="357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6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Классические тесты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6499"/>
            <a:ext cx="3369816" cy="1038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6666565" y="2586499"/>
            <a:ext cx="468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P</a:t>
            </a:r>
            <a:r>
              <a:rPr lang="en-US" sz="2400" i="1" baseline="-25000" dirty="0" err="1"/>
              <a:t>user</a:t>
            </a:r>
            <a:r>
              <a:rPr lang="ru-RU" dirty="0"/>
              <a:t> – общий вес вопросов, на которые </a:t>
            </a:r>
            <a:r>
              <a:rPr lang="ru-RU" dirty="0" smtClean="0"/>
              <a:t>даны все правильные 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/>
              <a:t>– общий вес всех вопросов в тесте</a:t>
            </a:r>
            <a:r>
              <a:rPr lang="ru-RU" dirty="0" smtClean="0"/>
              <a:t>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/>
              <a:t>– максимальный балл за </a:t>
            </a:r>
            <a:r>
              <a:rPr lang="ru-RU" dirty="0" smtClean="0"/>
              <a:t>прохождение</a:t>
            </a:r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Подсчет результатов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7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Тесты-сопоставления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334088"/>
            <a:ext cx="4276725" cy="60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3161251"/>
            <a:ext cx="2024749" cy="681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4060315"/>
            <a:ext cx="2024749" cy="81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596283" y="2334088"/>
            <a:ext cx="4687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</a:t>
            </a:r>
            <a:r>
              <a:rPr lang="en-US" sz="2400" i="1" baseline="-25000" dirty="0"/>
              <a:t>one</a:t>
            </a:r>
            <a:r>
              <a:rPr lang="ru-RU" dirty="0"/>
              <a:t> – оценка за вопросы, на которые дано хотя бы по одному правильному ответу,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true</a:t>
            </a:r>
            <a:r>
              <a:rPr lang="ru-RU" dirty="0" smtClean="0"/>
              <a:t> </a:t>
            </a:r>
            <a:r>
              <a:rPr lang="ru-RU" dirty="0"/>
              <a:t>– оценка за правильные ответы,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false</a:t>
            </a:r>
            <a:r>
              <a:rPr lang="ru-RU" dirty="0" smtClean="0"/>
              <a:t> </a:t>
            </a:r>
            <a:r>
              <a:rPr lang="ru-RU" dirty="0"/>
              <a:t>– оценка за неправильные </a:t>
            </a:r>
            <a:r>
              <a:rPr lang="ru-RU" dirty="0" smtClean="0"/>
              <a:t>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 smtClean="0"/>
              <a:t>– общий вес всех вопросов в тесте,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 smtClean="0"/>
              <a:t>– максимальный балл за прохождение</a:t>
            </a:r>
          </a:p>
          <a:p>
            <a:r>
              <a:rPr lang="en-US" sz="2400" i="1" dirty="0"/>
              <a:t>k</a:t>
            </a:r>
            <a:r>
              <a:rPr lang="ru-RU" dirty="0"/>
              <a:t> – количество баллов за единицу веса вопроса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Подсчет результатов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5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17" y="1527005"/>
            <a:ext cx="7643765" cy="48586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Логическая структура программы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администратора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73" y="1648327"/>
            <a:ext cx="6878053" cy="423264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редактора тестов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22" y="1118604"/>
            <a:ext cx="9549755" cy="545865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258</Words>
  <Application>Microsoft Office PowerPoint</Application>
  <PresentationFormat>Широкоэкранный</PresentationFormat>
  <Paragraphs>97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Тема Office</vt:lpstr>
      <vt:lpstr>ВЫПУСКНАЯ КВАЛИФИКАЦИОННАЯ РАБОТА БАКАЛАВРСКАЯ РАБОТА</vt:lpstr>
      <vt:lpstr>Постановка задачи</vt:lpstr>
      <vt:lpstr>Постановка задачи</vt:lpstr>
      <vt:lpstr>Виды тестов</vt:lpstr>
      <vt:lpstr>Презентация PowerPoint</vt:lpstr>
      <vt:lpstr>Презентация PowerPoint</vt:lpstr>
      <vt:lpstr>Логическая структура программы</vt:lpstr>
      <vt:lpstr>Действия администратора</vt:lpstr>
      <vt:lpstr>Действия редактора тестов</vt:lpstr>
      <vt:lpstr>Действия студента</vt:lpstr>
      <vt:lpstr>Презентация PowerPoint</vt:lpstr>
      <vt:lpstr>Выбор инструментов и технологий</vt:lpstr>
      <vt:lpstr>Тестирование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Федоров</dc:creator>
  <cp:lastModifiedBy>Артем Федоров</cp:lastModifiedBy>
  <cp:revision>61</cp:revision>
  <dcterms:created xsi:type="dcterms:W3CDTF">2017-04-12T07:04:02Z</dcterms:created>
  <dcterms:modified xsi:type="dcterms:W3CDTF">2017-06-15T10:35:41Z</dcterms:modified>
</cp:coreProperties>
</file>