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notesMasterIdLst>
    <p:notesMasterId r:id="rId15"/>
  </p:notesMasterIdLst>
  <p:sldIdLst>
    <p:sldId id="256" r:id="rId2"/>
    <p:sldId id="258" r:id="rId3"/>
    <p:sldId id="257" r:id="rId4"/>
    <p:sldId id="260" r:id="rId5"/>
    <p:sldId id="259" r:id="rId6"/>
    <p:sldId id="268" r:id="rId7"/>
    <p:sldId id="272" r:id="rId8"/>
    <p:sldId id="262" r:id="rId9"/>
    <p:sldId id="270" r:id="rId10"/>
    <p:sldId id="263" r:id="rId11"/>
    <p:sldId id="264" r:id="rId12"/>
    <p:sldId id="273" r:id="rId13"/>
    <p:sldId id="274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4D439-6979-4C47-8933-653EA3DBF387}" type="datetimeFigureOut">
              <a:rPr lang="ru-RU" smtClean="0"/>
              <a:t>12.06.2017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C84E0-29A6-465E-8FC3-5D56C5127B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845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60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952-0178-45A7-83AF-F001A43CB726}" type="datetimeFigureOut">
              <a:rPr lang="ru-RU" smtClean="0"/>
              <a:t>12.06.2017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9A54-2EB7-4FB5-A0AB-23DA81119A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1419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952-0178-45A7-83AF-F001A43CB726}" type="datetimeFigureOut">
              <a:rPr lang="ru-RU" smtClean="0"/>
              <a:t>12.06.2017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9A54-2EB7-4FB5-A0AB-23DA81119A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072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952-0178-45A7-83AF-F001A43CB726}" type="datetimeFigureOut">
              <a:rPr lang="ru-RU" smtClean="0"/>
              <a:t>12.06.2017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9A54-2EB7-4FB5-A0AB-23DA81119A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721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4372"/>
            <a:ext cx="10515600" cy="6731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2600" y="6466112"/>
            <a:ext cx="2743200" cy="281437"/>
          </a:xfrm>
        </p:spPr>
        <p:txBody>
          <a:bodyPr/>
          <a:lstStyle>
            <a:lvl1pPr>
              <a:defRPr>
                <a:solidFill>
                  <a:srgbClr val="576973"/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66112"/>
            <a:ext cx="4114800" cy="281437"/>
          </a:xfrm>
        </p:spPr>
        <p:txBody>
          <a:bodyPr/>
          <a:lstStyle>
            <a:lvl1pPr>
              <a:defRPr>
                <a:solidFill>
                  <a:srgbClr val="576973"/>
                </a:solidFill>
              </a:defRPr>
            </a:lvl1pPr>
          </a:lstStyle>
          <a:p>
            <a:r>
              <a:rPr lang="en-US"/>
              <a:t>större - a multipurpose PowerPoint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6201" y="6466112"/>
            <a:ext cx="2743200" cy="281437"/>
          </a:xfrm>
        </p:spPr>
        <p:txBody>
          <a:bodyPr/>
          <a:lstStyle>
            <a:lvl1pPr algn="r">
              <a:defRPr>
                <a:solidFill>
                  <a:srgbClr val="576973"/>
                </a:solidFill>
              </a:defRPr>
            </a:lvl1pPr>
          </a:lstStyle>
          <a:p>
            <a:fld id="{6E18DBF4-37B7-4C4F-9728-A1C100B177E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9365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952-0178-45A7-83AF-F001A43CB726}" type="datetimeFigureOut">
              <a:rPr lang="ru-RU" smtClean="0"/>
              <a:t>12.06.2017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9A54-2EB7-4FB5-A0AB-23DA81119A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1317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952-0178-45A7-83AF-F001A43CB726}" type="datetimeFigureOut">
              <a:rPr lang="ru-RU" smtClean="0"/>
              <a:t>12.06.2017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9A54-2EB7-4FB5-A0AB-23DA81119A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8310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952-0178-45A7-83AF-F001A43CB726}" type="datetimeFigureOut">
              <a:rPr lang="ru-RU" smtClean="0"/>
              <a:t>12.06.2017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9A54-2EB7-4FB5-A0AB-23DA81119A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716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952-0178-45A7-83AF-F001A43CB726}" type="datetimeFigureOut">
              <a:rPr lang="ru-RU" smtClean="0"/>
              <a:t>12.06.2017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9A54-2EB7-4FB5-A0AB-23DA81119A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488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952-0178-45A7-83AF-F001A43CB726}" type="datetimeFigureOut">
              <a:rPr lang="ru-RU" smtClean="0"/>
              <a:t>12.06.2017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9A54-2EB7-4FB5-A0AB-23DA81119A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778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952-0178-45A7-83AF-F001A43CB726}" type="datetimeFigureOut">
              <a:rPr lang="ru-RU" smtClean="0"/>
              <a:t>12.06.2017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9A54-2EB7-4FB5-A0AB-23DA81119A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2481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952-0178-45A7-83AF-F001A43CB726}" type="datetimeFigureOut">
              <a:rPr lang="ru-RU" smtClean="0"/>
              <a:t>12.06.2017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9A54-2EB7-4FB5-A0AB-23DA81119A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17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952-0178-45A7-83AF-F001A43CB726}" type="datetimeFigureOut">
              <a:rPr lang="ru-RU" smtClean="0"/>
              <a:t>12.06.2017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9A54-2EB7-4FB5-A0AB-23DA81119A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531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B8952-0178-45A7-83AF-F001A43CB726}" type="datetimeFigureOut">
              <a:rPr lang="ru-RU" smtClean="0"/>
              <a:t>12.06.2017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A9A54-2EB7-4FB5-A0AB-23DA81119A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78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978569" y="0"/>
            <a:ext cx="10234862" cy="1283953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ВЫПУСКНАЯ КВАЛИФИКАЦИОННАЯ РАБОТА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3200" dirty="0" smtClean="0"/>
              <a:t>БАКАЛАВРСКАЯ РАБОТА</a:t>
            </a:r>
            <a:endParaRPr lang="en-GB" sz="3200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066800" y="1760547"/>
            <a:ext cx="10058400" cy="1143000"/>
          </a:xfrm>
        </p:spPr>
        <p:txBody>
          <a:bodyPr>
            <a:normAutofit fontScale="92500"/>
          </a:bodyPr>
          <a:lstStyle/>
          <a:p>
            <a:r>
              <a:rPr lang="ru-RU" sz="3600" b="1" dirty="0" smtClean="0"/>
              <a:t>тема: </a:t>
            </a:r>
          </a:p>
          <a:p>
            <a:r>
              <a:rPr lang="ru-RU" sz="3600" b="1" dirty="0" smtClean="0"/>
              <a:t>«ПРОГРАММНЫЙ КОМПЛЕКС «ОПРОС СТУДЕНТОВ»</a:t>
            </a:r>
            <a:endParaRPr lang="en-GB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3609474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Направление 09.03.04 «Программная инженерия»</a:t>
            </a:r>
          </a:p>
          <a:p>
            <a:pPr algn="ctr"/>
            <a:r>
              <a:rPr lang="ru-RU" sz="2400" dirty="0" smtClean="0"/>
              <a:t>Профиль «Разработка программно-информационных систем»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061411" y="4961732"/>
            <a:ext cx="40345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Работу выполнил</a:t>
            </a:r>
          </a:p>
          <a:p>
            <a:r>
              <a:rPr lang="ru-RU" sz="2000" dirty="0" smtClean="0"/>
              <a:t>студент группы ИТ13ДР62ПИ1</a:t>
            </a:r>
          </a:p>
          <a:p>
            <a:endParaRPr lang="ru-RU" sz="2000" dirty="0"/>
          </a:p>
          <a:p>
            <a:r>
              <a:rPr lang="ru-RU" sz="2000" dirty="0" smtClean="0"/>
              <a:t>Научный руководитель,</a:t>
            </a:r>
          </a:p>
          <a:p>
            <a:r>
              <a:rPr lang="ru-RU" sz="2000" dirty="0"/>
              <a:t>с</a:t>
            </a:r>
            <a:r>
              <a:rPr lang="ru-RU" sz="2000" dirty="0" smtClean="0"/>
              <a:t>тарший преподаватель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00210" y="4961732"/>
            <a:ext cx="34249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Федоров</a:t>
            </a:r>
          </a:p>
          <a:p>
            <a:r>
              <a:rPr lang="ru-RU" sz="2000" dirty="0" smtClean="0"/>
              <a:t>Артем Андреевич</a:t>
            </a:r>
          </a:p>
          <a:p>
            <a:endParaRPr lang="ru-RU" sz="2000" dirty="0"/>
          </a:p>
          <a:p>
            <a:r>
              <a:rPr lang="ru-RU" sz="2000" dirty="0" smtClean="0"/>
              <a:t>Левицкий</a:t>
            </a:r>
          </a:p>
          <a:p>
            <a:r>
              <a:rPr lang="ru-RU" sz="2000" dirty="0" smtClean="0"/>
              <a:t>Егор Андреевич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73662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244371"/>
            <a:ext cx="10515600" cy="874233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Действия редактора тестов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122" y="1118604"/>
            <a:ext cx="9549755" cy="545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7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973" y="1556084"/>
            <a:ext cx="10517676" cy="4716379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244371"/>
            <a:ext cx="10515600" cy="874233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Действия студента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22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244371"/>
            <a:ext cx="10515600" cy="874233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Тестирование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80661" y="2372139"/>
            <a:ext cx="210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Виды тестирования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084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Скриншот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005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4371"/>
            <a:ext cx="10515600" cy="874233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Постановка </a:t>
            </a:r>
            <a:r>
              <a:rPr lang="ru-RU" dirty="0" smtClean="0">
                <a:solidFill>
                  <a:schemeClr val="tx1"/>
                </a:solidFill>
              </a:rPr>
              <a:t>задачи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ru-RU" dirty="0" smtClean="0">
                <a:solidFill>
                  <a:schemeClr val="tx1"/>
                </a:solidFill>
              </a:rPr>
              <a:t>из 1.1)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8227492" y="1329395"/>
            <a:ext cx="809837" cy="830997"/>
          </a:xfrm>
          <a:prstGeom prst="rect">
            <a:avLst/>
          </a:prstGeom>
        </p:spPr>
        <p:txBody>
          <a:bodyPr wrap="none" anchor="ctr">
            <a:spAutoFit/>
          </a:bodyPr>
          <a:lstStyle>
            <a:defPPr>
              <a:defRPr lang="en-US"/>
            </a:defPPr>
            <a:lvl1pPr algn="ctr">
              <a:defRPr sz="4800" b="1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03</a:t>
            </a:r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4977386" y="1818592"/>
            <a:ext cx="809837" cy="830997"/>
          </a:xfrm>
          <a:prstGeom prst="rect">
            <a:avLst/>
          </a:prstGeom>
        </p:spPr>
        <p:txBody>
          <a:bodyPr wrap="none" anchor="ctr">
            <a:spAutoFit/>
          </a:bodyPr>
          <a:lstStyle>
            <a:defPPr>
              <a:defRPr lang="en-US"/>
            </a:defPPr>
            <a:lvl1pPr algn="ctr">
              <a:defRPr sz="4800" b="1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02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1197571" y="2301210"/>
            <a:ext cx="809837" cy="830997"/>
          </a:xfrm>
          <a:prstGeom prst="rect">
            <a:avLst/>
          </a:prstGeom>
        </p:spPr>
        <p:txBody>
          <a:bodyPr wrap="none" anchor="ctr">
            <a:spAutoFit/>
          </a:bodyPr>
          <a:lstStyle>
            <a:defPPr>
              <a:defRPr lang="en-US"/>
            </a:defPPr>
            <a:lvl1pPr algn="ctr">
              <a:defRPr sz="4800" b="1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01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1097483" y="2887685"/>
            <a:ext cx="1261313" cy="1313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63522" y="2411222"/>
            <a:ext cx="1696233" cy="176675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105955" y="1966349"/>
            <a:ext cx="2145875" cy="223508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/>
          </p:cNvCxnSpPr>
          <p:nvPr/>
        </p:nvCxnSpPr>
        <p:spPr>
          <a:xfrm flipV="1">
            <a:off x="495755" y="4175416"/>
            <a:ext cx="11223171" cy="1654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247279" y="4083190"/>
            <a:ext cx="217548" cy="2175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349486" y="4085747"/>
            <a:ext cx="217548" cy="2175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0120350" y="4083190"/>
            <a:ext cx="217548" cy="2175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1258468" y="3060898"/>
            <a:ext cx="2752152" cy="646715"/>
            <a:chOff x="6885367" y="3427555"/>
            <a:chExt cx="2267712" cy="646715"/>
          </a:xfrm>
        </p:grpSpPr>
        <p:sp>
          <p:nvSpPr>
            <p:cNvPr id="43" name="Trapezoid 42"/>
            <p:cNvSpPr/>
            <p:nvPr/>
          </p:nvSpPr>
          <p:spPr>
            <a:xfrm flipV="1">
              <a:off x="6885367" y="3427555"/>
              <a:ext cx="2267712" cy="374904"/>
            </a:xfrm>
            <a:prstGeom prst="trapezoid">
              <a:avLst>
                <a:gd name="adj" fmla="val 9636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193749" y="3427939"/>
              <a:ext cx="164769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ru-RU" dirty="0" smtClean="0">
                  <a:solidFill>
                    <a:prstClr val="white"/>
                  </a:solidFill>
                </a:rPr>
                <a:t>Создание тестов</a:t>
              </a:r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777596" y="2623479"/>
            <a:ext cx="3009554" cy="374904"/>
            <a:chOff x="6707372" y="3427939"/>
            <a:chExt cx="2445707" cy="374904"/>
          </a:xfrm>
        </p:grpSpPr>
        <p:sp>
          <p:nvSpPr>
            <p:cNvPr id="46" name="Trapezoid 45"/>
            <p:cNvSpPr/>
            <p:nvPr/>
          </p:nvSpPr>
          <p:spPr>
            <a:xfrm flipV="1">
              <a:off x="6853422" y="3427939"/>
              <a:ext cx="2267712" cy="374904"/>
            </a:xfrm>
            <a:prstGeom prst="trapezoid">
              <a:avLst>
                <a:gd name="adj" fmla="val 9636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707372" y="3427939"/>
              <a:ext cx="244570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ru-RU" dirty="0" smtClean="0">
                  <a:solidFill>
                    <a:prstClr val="white"/>
                  </a:solidFill>
                </a:rPr>
                <a:t>    Прохождение тестов</a:t>
              </a:r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8231781" y="2100810"/>
            <a:ext cx="2986896" cy="646715"/>
            <a:chOff x="6885367" y="3427555"/>
            <a:chExt cx="2267712" cy="646715"/>
          </a:xfrm>
        </p:grpSpPr>
        <p:sp>
          <p:nvSpPr>
            <p:cNvPr id="49" name="Trapezoid 48"/>
            <p:cNvSpPr/>
            <p:nvPr/>
          </p:nvSpPr>
          <p:spPr>
            <a:xfrm flipV="1">
              <a:off x="6885367" y="3427555"/>
              <a:ext cx="2267712" cy="374904"/>
            </a:xfrm>
            <a:prstGeom prst="trapezoid">
              <a:avLst>
                <a:gd name="adj" fmla="val 96362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193749" y="3427939"/>
              <a:ext cx="164769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ru-RU" dirty="0" smtClean="0">
                  <a:solidFill>
                    <a:prstClr val="white"/>
                  </a:solidFill>
                </a:rPr>
                <a:t>Выдача результатов</a:t>
              </a: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54" name="Rectangle 53"/>
          <p:cNvSpPr/>
          <p:nvPr/>
        </p:nvSpPr>
        <p:spPr>
          <a:xfrm>
            <a:off x="434448" y="4300738"/>
            <a:ext cx="1823191" cy="369332"/>
          </a:xfrm>
          <a:prstGeom prst="rect">
            <a:avLst/>
          </a:prstGeom>
          <a:noFill/>
          <a:extLst/>
        </p:spPr>
        <p:txBody>
          <a:bodyPr wrap="none" rtlCol="0">
            <a:spAutoFit/>
          </a:bodyPr>
          <a:lstStyle/>
          <a:p>
            <a:r>
              <a:rPr lang="ru-RU" b="1" dirty="0" smtClean="0"/>
              <a:t>Создание тестов</a:t>
            </a:r>
            <a:endParaRPr lang="en-US" b="1" dirty="0"/>
          </a:p>
        </p:txBody>
      </p:sp>
      <p:sp>
        <p:nvSpPr>
          <p:cNvPr id="58" name="Rectangle 57"/>
          <p:cNvSpPr/>
          <p:nvPr/>
        </p:nvSpPr>
        <p:spPr>
          <a:xfrm>
            <a:off x="4596007" y="4303295"/>
            <a:ext cx="2262029" cy="369332"/>
          </a:xfrm>
          <a:prstGeom prst="rect">
            <a:avLst/>
          </a:prstGeom>
          <a:noFill/>
          <a:extLst/>
        </p:spPr>
        <p:txBody>
          <a:bodyPr wrap="none" rtlCol="0">
            <a:spAutoFit/>
          </a:bodyPr>
          <a:lstStyle/>
          <a:p>
            <a:r>
              <a:rPr lang="ru-RU" b="1" dirty="0" smtClean="0"/>
              <a:t>Прохождение тестов</a:t>
            </a:r>
            <a:endParaRPr lang="en-US" b="1" dirty="0"/>
          </a:p>
        </p:txBody>
      </p:sp>
      <p:sp>
        <p:nvSpPr>
          <p:cNvPr id="61" name="Rectangle 60"/>
          <p:cNvSpPr/>
          <p:nvPr/>
        </p:nvSpPr>
        <p:spPr>
          <a:xfrm>
            <a:off x="8775942" y="4300738"/>
            <a:ext cx="2199448" cy="369332"/>
          </a:xfrm>
          <a:prstGeom prst="rect">
            <a:avLst/>
          </a:prstGeom>
          <a:noFill/>
          <a:extLst/>
        </p:spPr>
        <p:txBody>
          <a:bodyPr wrap="none" rtlCol="0">
            <a:spAutoFit/>
          </a:bodyPr>
          <a:lstStyle/>
          <a:p>
            <a:r>
              <a:rPr lang="ru-RU" b="1" dirty="0" smtClean="0"/>
              <a:t>Выдача результатов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3122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4886325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Классический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467475" y="1690688"/>
            <a:ext cx="48863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Тест-сопоставление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2256630"/>
            <a:ext cx="4178988" cy="282971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256630"/>
            <a:ext cx="4178988" cy="282971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67475" y="2256632"/>
            <a:ext cx="4495800" cy="35718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7475" y="2256630"/>
            <a:ext cx="4495800" cy="3571875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244371"/>
            <a:ext cx="10515600" cy="874233"/>
          </a:xfrm>
        </p:spPr>
        <p:txBody>
          <a:bodyPr>
            <a:normAutofit/>
          </a:bodyPr>
          <a:lstStyle/>
          <a:p>
            <a:r>
              <a:rPr lang="ru-RU" dirty="0" smtClean="0"/>
              <a:t>Виды тестов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68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445318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Классические тесты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86499"/>
            <a:ext cx="3369816" cy="103804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666565" y="2586499"/>
            <a:ext cx="4687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/>
              <a:t>P</a:t>
            </a:r>
            <a:r>
              <a:rPr lang="en-US" sz="2400" i="1" baseline="-25000" dirty="0" err="1"/>
              <a:t>user</a:t>
            </a:r>
            <a:r>
              <a:rPr lang="ru-RU" dirty="0"/>
              <a:t> – общий вес вопросов, на которые </a:t>
            </a:r>
            <a:r>
              <a:rPr lang="ru-RU" dirty="0" smtClean="0"/>
              <a:t>даны все правильные ответы</a:t>
            </a:r>
          </a:p>
          <a:p>
            <a:r>
              <a:rPr lang="en-US" sz="2400" i="1" dirty="0" err="1" smtClean="0"/>
              <a:t>P</a:t>
            </a:r>
            <a:r>
              <a:rPr lang="en-US" sz="2400" i="1" baseline="-25000" dirty="0" err="1" smtClean="0"/>
              <a:t>max</a:t>
            </a:r>
            <a:r>
              <a:rPr lang="ru-RU" sz="2400" dirty="0" smtClean="0"/>
              <a:t> </a:t>
            </a:r>
            <a:r>
              <a:rPr lang="ru-RU" dirty="0"/>
              <a:t>– общий вес всех вопросов в тесте</a:t>
            </a:r>
            <a:r>
              <a:rPr lang="ru-RU" dirty="0" smtClean="0"/>
              <a:t>,</a:t>
            </a:r>
          </a:p>
          <a:p>
            <a:r>
              <a:rPr lang="en-US" sz="2400" i="1" dirty="0" err="1" smtClean="0"/>
              <a:t>T</a:t>
            </a:r>
            <a:r>
              <a:rPr lang="en-US" sz="2400" i="1" baseline="-25000" dirty="0" err="1" smtClean="0"/>
              <a:t>max</a:t>
            </a:r>
            <a:r>
              <a:rPr lang="en-US" sz="2400" baseline="-25000" dirty="0" smtClean="0"/>
              <a:t> </a:t>
            </a:r>
            <a:r>
              <a:rPr lang="ru-RU" dirty="0"/>
              <a:t>– максимальный балл за </a:t>
            </a:r>
            <a:r>
              <a:rPr lang="ru-RU" dirty="0" smtClean="0"/>
              <a:t>прохождение</a:t>
            </a:r>
            <a:endParaRPr lang="ru-RU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244371"/>
            <a:ext cx="10515600" cy="874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Подсчет результатов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71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445318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Тесты-сопоставления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2334088"/>
            <a:ext cx="4276725" cy="6096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3035403"/>
            <a:ext cx="2024749" cy="68150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411" y="3808619"/>
            <a:ext cx="1838325" cy="8191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596283" y="2334088"/>
            <a:ext cx="46872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T</a:t>
            </a:r>
            <a:r>
              <a:rPr lang="en-US" sz="2400" i="1" baseline="-25000" dirty="0"/>
              <a:t>one</a:t>
            </a:r>
            <a:r>
              <a:rPr lang="ru-RU" dirty="0"/>
              <a:t> – оценка за вопросы, на которые дано хотя бы по одному правильному ответу, </a:t>
            </a:r>
            <a:endParaRPr lang="ru-RU" dirty="0" smtClean="0"/>
          </a:p>
          <a:p>
            <a:r>
              <a:rPr lang="en-US" sz="2400" i="1" dirty="0" err="1" smtClean="0"/>
              <a:t>T</a:t>
            </a:r>
            <a:r>
              <a:rPr lang="en-US" sz="2400" i="1" baseline="-25000" dirty="0" err="1" smtClean="0"/>
              <a:t>true</a:t>
            </a:r>
            <a:r>
              <a:rPr lang="ru-RU" dirty="0" smtClean="0"/>
              <a:t> </a:t>
            </a:r>
            <a:r>
              <a:rPr lang="ru-RU" dirty="0"/>
              <a:t>– оценка за правильные ответы, </a:t>
            </a:r>
            <a:endParaRPr lang="ru-RU" dirty="0" smtClean="0"/>
          </a:p>
          <a:p>
            <a:r>
              <a:rPr lang="en-US" sz="2400" i="1" dirty="0" err="1" smtClean="0"/>
              <a:t>T</a:t>
            </a:r>
            <a:r>
              <a:rPr lang="en-US" sz="2400" i="1" baseline="-25000" dirty="0" err="1" smtClean="0"/>
              <a:t>false</a:t>
            </a:r>
            <a:r>
              <a:rPr lang="ru-RU" dirty="0" smtClean="0"/>
              <a:t> </a:t>
            </a:r>
            <a:r>
              <a:rPr lang="ru-RU" dirty="0"/>
              <a:t>– оценка за неправильные </a:t>
            </a:r>
            <a:r>
              <a:rPr lang="ru-RU" dirty="0" smtClean="0"/>
              <a:t>ответы</a:t>
            </a:r>
          </a:p>
          <a:p>
            <a:r>
              <a:rPr lang="en-US" sz="2400" i="1" dirty="0" err="1" smtClean="0"/>
              <a:t>P</a:t>
            </a:r>
            <a:r>
              <a:rPr lang="en-US" sz="2400" i="1" baseline="-25000" dirty="0" err="1" smtClean="0"/>
              <a:t>max</a:t>
            </a:r>
            <a:r>
              <a:rPr lang="ru-RU" sz="2400" dirty="0" smtClean="0"/>
              <a:t> </a:t>
            </a:r>
            <a:r>
              <a:rPr lang="ru-RU" dirty="0" smtClean="0"/>
              <a:t>– общий вес всех вопросов в тесте,</a:t>
            </a:r>
          </a:p>
          <a:p>
            <a:r>
              <a:rPr lang="en-US" sz="2400" i="1" dirty="0" err="1" smtClean="0"/>
              <a:t>T</a:t>
            </a:r>
            <a:r>
              <a:rPr lang="en-US" sz="2400" i="1" baseline="-25000" dirty="0" err="1" smtClean="0"/>
              <a:t>max</a:t>
            </a:r>
            <a:r>
              <a:rPr lang="en-US" sz="2400" baseline="-25000" dirty="0" smtClean="0"/>
              <a:t> </a:t>
            </a:r>
            <a:r>
              <a:rPr lang="ru-RU" dirty="0" smtClean="0"/>
              <a:t>– максимальный балл за прохождение</a:t>
            </a:r>
          </a:p>
          <a:p>
            <a:r>
              <a:rPr lang="en-US" sz="2400" i="1" dirty="0"/>
              <a:t>k</a:t>
            </a:r>
            <a:r>
              <a:rPr lang="ru-RU" dirty="0"/>
              <a:t> – количество баллов за единицу веса вопроса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838200" y="244371"/>
            <a:ext cx="10515600" cy="874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Подсчет результатов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57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8" descr="Картинки по запросу WE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98659"/>
            <a:ext cx="3790783" cy="251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4" descr="Картинки по запросу v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983" y="2798659"/>
            <a:ext cx="2497182" cy="132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838200" y="244371"/>
            <a:ext cx="10515600" cy="874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Выбор ???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1779" y="1616069"/>
            <a:ext cx="17636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Bitter" panose="00000500000000000000" pitchFamily="2" charset="-52"/>
              </a:rPr>
              <a:t>WEB</a:t>
            </a:r>
            <a:endParaRPr lang="en-GB" sz="5400" dirty="0">
              <a:latin typeface="Bitter" panose="00000500000000000000" pitchFamily="2" charset="-5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26165" y="1616069"/>
            <a:ext cx="38298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Bitter" panose="00000500000000000000" pitchFamily="2" charset="-52"/>
              </a:rPr>
              <a:t>WINDOWS</a:t>
            </a:r>
            <a:endParaRPr lang="en-GB" sz="5400" dirty="0">
              <a:latin typeface="Bitter" panose="00000500000000000000" pitchFamily="2" charset="-52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1504" y="2539399"/>
            <a:ext cx="2799215" cy="273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12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Picture 26" descr="Картинки по запросу vuej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456" y="4687369"/>
            <a:ext cx="2380916" cy="145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244371"/>
            <a:ext cx="10515600" cy="874233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Выбор инструментов и технологий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2" name="Picture 4" descr="Картинки по запросу MySQ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479" y="1057584"/>
            <a:ext cx="2601248" cy="1346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087924" y="1541420"/>
            <a:ext cx="1575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5400" dirty="0" smtClean="0"/>
              <a:t>БД:</a:t>
            </a:r>
            <a:endParaRPr lang="en-GB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765175" y="3126983"/>
            <a:ext cx="4825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4800" dirty="0" smtClean="0"/>
              <a:t>Серверная часть:</a:t>
            </a:r>
            <a:endParaRPr lang="en-GB" sz="4000" dirty="0"/>
          </a:p>
        </p:txBody>
      </p:sp>
      <p:pic>
        <p:nvPicPr>
          <p:cNvPr id="2054" name="Picture 6" descr="Картинки по запросу PH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581" y="2834582"/>
            <a:ext cx="2443607" cy="131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Картинки по запросу larave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9067" y="2304329"/>
            <a:ext cx="2107250" cy="210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65175" y="4892886"/>
            <a:ext cx="4825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4800" dirty="0" smtClean="0"/>
              <a:t>Клиентская часть:</a:t>
            </a:r>
            <a:endParaRPr lang="en-GB" sz="4000" dirty="0"/>
          </a:p>
        </p:txBody>
      </p:sp>
      <p:sp>
        <p:nvSpPr>
          <p:cNvPr id="4" name="AutoShape 10" descr="Картинки по запросу html css 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16" descr="Картинки по запросу html css j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18" descr="Картинки по запросу html css j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72" name="Picture 24" descr="Картинки по запросу html css j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581" y="4584982"/>
            <a:ext cx="2657947" cy="155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26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117" y="1527005"/>
            <a:ext cx="7643765" cy="4858637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244371"/>
            <a:ext cx="10515600" cy="874233"/>
          </a:xfrm>
        </p:spPr>
        <p:txBody>
          <a:bodyPr>
            <a:normAutofit/>
          </a:bodyPr>
          <a:lstStyle/>
          <a:p>
            <a:r>
              <a:rPr lang="ru-RU" dirty="0" smtClean="0"/>
              <a:t>Логическая структура программы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96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244371"/>
            <a:ext cx="10515600" cy="874233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Действия администратора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973" y="1648327"/>
            <a:ext cx="6878053" cy="42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83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667</TotalTime>
  <Words>190</Words>
  <Application>Microsoft Office PowerPoint</Application>
  <PresentationFormat>Широкоэкранный</PresentationFormat>
  <Paragraphs>59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Bitter</vt:lpstr>
      <vt:lpstr>Calibri</vt:lpstr>
      <vt:lpstr>Calibri Light</vt:lpstr>
      <vt:lpstr>Тема Office</vt:lpstr>
      <vt:lpstr>ВЫПУСКНАЯ КВАЛИФИКАЦИОННАЯ РАБОТА БАКАЛАВРСКАЯ РАБОТА</vt:lpstr>
      <vt:lpstr>Постановка задачи (из 1.1)</vt:lpstr>
      <vt:lpstr>Виды тестов</vt:lpstr>
      <vt:lpstr>Презентация PowerPoint</vt:lpstr>
      <vt:lpstr>Презентация PowerPoint</vt:lpstr>
      <vt:lpstr>Презентация PowerPoint</vt:lpstr>
      <vt:lpstr>Выбор инструментов и технологий</vt:lpstr>
      <vt:lpstr>Логическая структура программы</vt:lpstr>
      <vt:lpstr>Действия администратора</vt:lpstr>
      <vt:lpstr>Действия редактора тестов</vt:lpstr>
      <vt:lpstr>Действия студента</vt:lpstr>
      <vt:lpstr>Тестирование</vt:lpstr>
      <vt:lpstr>Скриншот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Артем Федоров</dc:creator>
  <cp:lastModifiedBy>Артем Федоров</cp:lastModifiedBy>
  <cp:revision>34</cp:revision>
  <dcterms:created xsi:type="dcterms:W3CDTF">2017-04-12T07:04:02Z</dcterms:created>
  <dcterms:modified xsi:type="dcterms:W3CDTF">2017-06-12T09:55:15Z</dcterms:modified>
</cp:coreProperties>
</file>