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1748" r:id="rId3"/>
    <p:sldId id="1805" r:id="rId4"/>
    <p:sldId id="1806" r:id="rId5"/>
    <p:sldId id="262" r:id="rId6"/>
    <p:sldId id="1754" r:id="rId7"/>
    <p:sldId id="1807" r:id="rId8"/>
    <p:sldId id="1808" r:id="rId9"/>
    <p:sldId id="1826" r:id="rId10"/>
    <p:sldId id="1827" r:id="rId11"/>
    <p:sldId id="1818" r:id="rId12"/>
    <p:sldId id="1819" r:id="rId13"/>
    <p:sldId id="1809" r:id="rId14"/>
    <p:sldId id="1801" r:id="rId15"/>
    <p:sldId id="1802" r:id="rId16"/>
    <p:sldId id="1803" r:id="rId17"/>
    <p:sldId id="1800" r:id="rId18"/>
    <p:sldId id="1804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21" autoAdjust="0"/>
    <p:restoredTop sz="96182" autoAdjust="0"/>
  </p:normalViewPr>
  <p:slideViewPr>
    <p:cSldViewPr snapToGrid="0">
      <p:cViewPr varScale="1">
        <p:scale>
          <a:sx n="77" d="100"/>
          <a:sy n="77" d="100"/>
        </p:scale>
        <p:origin x="22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10506" r="901" b="9606"/>
          <a:stretch>
            <a:fillRect/>
          </a:stretch>
        </p:blipFill>
        <p:spPr>
          <a:xfrm>
            <a:off x="0" y="-73522"/>
            <a:ext cx="12192000" cy="6931522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327899" y="3025184"/>
            <a:ext cx="4190999" cy="558799"/>
          </a:xfrm>
        </p:spPr>
        <p:txBody>
          <a:bodyPr anchor="t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7327899" y="1773937"/>
            <a:ext cx="4190999" cy="1251248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327899" y="4788492"/>
            <a:ext cx="4190999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327899" y="5084763"/>
            <a:ext cx="4190999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234998" y="23912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236114" y="32865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996" t="69219" r="996"/>
          <a:stretch>
            <a:fillRect/>
          </a:stretch>
        </p:blipFill>
        <p:spPr>
          <a:xfrm>
            <a:off x="0" y="4724400"/>
            <a:ext cx="12192000" cy="21336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/>
          <a:srcRect l="10506" r="901" b="9606"/>
          <a:stretch>
            <a:fillRect/>
          </a:stretch>
        </p:blipFill>
        <p:spPr>
          <a:xfrm flipH="1">
            <a:off x="0" y="-73522"/>
            <a:ext cx="12192000" cy="6931522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1135063"/>
            <a:ext cx="108457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3441299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3145028"/>
            <a:ext cx="108457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5.jpeg"/><Relationship Id="rId5" Type="http://schemas.openxmlformats.org/officeDocument/2006/relationships/tags" Target="../tags/tag19.xml"/><Relationship Id="rId10" Type="http://schemas.openxmlformats.org/officeDocument/2006/relationships/image" Target="../media/image4.png"/><Relationship Id="rId4" Type="http://schemas.openxmlformats.org/officeDocument/2006/relationships/tags" Target="../tags/tag18.xml"/><Relationship Id="rId9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îsļïdé"/>
          <p:cNvSpPr txBox="1"/>
          <p:nvPr/>
        </p:nvSpPr>
        <p:spPr>
          <a:xfrm>
            <a:off x="6124325" y="1522181"/>
            <a:ext cx="59743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b="1" dirty="0">
                <a:solidFill>
                  <a:schemeClr val="accent5"/>
                </a:solidFill>
                <a:latin typeface="+mj-ea"/>
                <a:ea typeface="+mj-ea"/>
              </a:rPr>
              <a:t>FN-Bert</a:t>
            </a:r>
          </a:p>
          <a:p>
            <a:endParaRPr lang="zh-CN" altLang="en-US" sz="100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graphicFrame>
        <p:nvGraphicFramePr>
          <p:cNvPr id="3" name="对象 2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412164" y="4392478"/>
            <a:ext cx="3141306" cy="1886681"/>
          </a:xfrm>
        </p:spPr>
        <p:txBody>
          <a:bodyPr/>
          <a:lstStyle/>
          <a:p>
            <a:r>
              <a:rPr lang="en-US" altLang="zh-CN" dirty="0"/>
              <a:t>Zhang Le 2030026202</a:t>
            </a:r>
          </a:p>
          <a:p>
            <a:r>
              <a:rPr lang="en-US" altLang="zh-CN" dirty="0"/>
              <a:t>Zhang </a:t>
            </a:r>
            <a:r>
              <a:rPr lang="en-US" altLang="zh-CN" dirty="0" err="1"/>
              <a:t>Siruna</a:t>
            </a:r>
            <a:r>
              <a:rPr lang="en-US" altLang="zh-CN" dirty="0"/>
              <a:t> 2030026215</a:t>
            </a:r>
          </a:p>
          <a:p>
            <a:r>
              <a:rPr lang="en-US" altLang="zh-CN" dirty="0"/>
              <a:t>Li </a:t>
            </a:r>
            <a:r>
              <a:rPr lang="en-US" altLang="zh-CN" dirty="0" err="1"/>
              <a:t>Xiaole</a:t>
            </a:r>
            <a:r>
              <a:rPr lang="en-US" altLang="zh-CN" dirty="0"/>
              <a:t> 2030026077</a:t>
            </a:r>
          </a:p>
          <a:p>
            <a:r>
              <a:rPr lang="en-US" altLang="zh-CN" dirty="0"/>
              <a:t>Deng Shenhua 2030026026</a:t>
            </a:r>
          </a:p>
          <a:p>
            <a:r>
              <a:rPr lang="en-US" altLang="zh-CN" dirty="0"/>
              <a:t>Luo </a:t>
            </a:r>
            <a:r>
              <a:rPr lang="en-US" altLang="zh-CN" dirty="0" err="1"/>
              <a:t>Hengyi</a:t>
            </a:r>
            <a:r>
              <a:rPr lang="en-US" altLang="zh-CN" dirty="0"/>
              <a:t> 2030026102</a:t>
            </a:r>
          </a:p>
        </p:txBody>
      </p:sp>
      <p:sp>
        <p:nvSpPr>
          <p:cNvPr id="13" name="iṥḻîḓe"/>
          <p:cNvSpPr txBox="1"/>
          <p:nvPr/>
        </p:nvSpPr>
        <p:spPr>
          <a:xfrm>
            <a:off x="6095999" y="1466068"/>
            <a:ext cx="54574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b="1" dirty="0">
                <a:solidFill>
                  <a:schemeClr val="bg1"/>
                </a:solidFill>
                <a:latin typeface="+mj-ea"/>
                <a:ea typeface="+mj-ea"/>
              </a:rPr>
              <a:t>FN-Bert</a:t>
            </a:r>
            <a:endParaRPr lang="zh-CN" altLang="en-US" sz="10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íŝḻïdé"/>
          <p:cNvSpPr/>
          <p:nvPr/>
        </p:nvSpPr>
        <p:spPr>
          <a:xfrm>
            <a:off x="8828054" y="906115"/>
            <a:ext cx="2309525" cy="4118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GROUP 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0747519" y="4192037"/>
            <a:ext cx="390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6786465" y="3025184"/>
            <a:ext cx="4732434" cy="92034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 few-shot Bert-based Model for</a:t>
            </a:r>
          </a:p>
          <a:p>
            <a:r>
              <a:rPr lang="en-US" altLang="zh-CN" sz="2000" dirty="0"/>
              <a:t>Chinese Nested Medical NER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Nested NER</a:t>
            </a:r>
            <a:r>
              <a:rPr lang="en-US" altLang="zh-CN">
                <a:sym typeface="+mn-ea"/>
              </a:rPr>
              <a:t>: Bert-Span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</a:t>
            </a:r>
            <a:r>
              <a:rPr lang="en-US" altLang="zh-CN" sz="100"/>
              <a:t> </a:t>
            </a:r>
            <a:r>
              <a:rPr lang="en-US" altLang="zh-CN"/>
              <a:t>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r>
              <a:rPr lang="zh-CN" altLang="en-US" sz="100"/>
              <a:t> </a:t>
            </a: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01955" y="2087245"/>
            <a:ext cx="7684770" cy="3528060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 rot="2160000">
            <a:off x="8114665" y="1682750"/>
            <a:ext cx="3935095" cy="4107815"/>
            <a:chOff x="4089010" y="2323475"/>
            <a:chExt cx="4042177" cy="4021250"/>
          </a:xfrm>
        </p:grpSpPr>
        <p:grpSp>
          <p:nvGrpSpPr>
            <p:cNvPr id="33" name="组合 32"/>
            <p:cNvGrpSpPr/>
            <p:nvPr/>
          </p:nvGrpSpPr>
          <p:grpSpPr>
            <a:xfrm>
              <a:off x="4089010" y="2323475"/>
              <a:ext cx="4042177" cy="4021250"/>
              <a:chOff x="1275143" y="2076869"/>
              <a:chExt cx="3310850" cy="3293710"/>
            </a:xfrm>
          </p:grpSpPr>
          <p:sp>
            <p:nvSpPr>
              <p:cNvPr id="34" name="任意多边形: 形状 28"/>
              <p:cNvSpPr/>
              <p:nvPr>
                <p:custDataLst>
                  <p:tags r:id="rId6"/>
                </p:custDataLst>
              </p:nvPr>
            </p:nvSpPr>
            <p:spPr>
              <a:xfrm rot="10171132" flipH="1" flipV="1">
                <a:off x="1275143" y="2311234"/>
                <a:ext cx="2288497" cy="3059345"/>
              </a:xfrm>
              <a:custGeom>
                <a:avLst/>
                <a:gdLst>
                  <a:gd name="connsiteX0" fmla="*/ 2429923 w 3635407"/>
                  <a:gd name="connsiteY0" fmla="*/ 0 h 4859941"/>
                  <a:gd name="connsiteX1" fmla="*/ 1214914 w 3635407"/>
                  <a:gd name="connsiteY1" fmla="*/ 1215009 h 4859941"/>
                  <a:gd name="connsiteX2" fmla="*/ 2305696 w 3635407"/>
                  <a:gd name="connsiteY2" fmla="*/ 2423745 h 4859941"/>
                  <a:gd name="connsiteX3" fmla="*/ 2420398 w 3635407"/>
                  <a:gd name="connsiteY3" fmla="*/ 2429537 h 4859941"/>
                  <a:gd name="connsiteX4" fmla="*/ 2420398 w 3635407"/>
                  <a:gd name="connsiteY4" fmla="*/ 2428399 h 4859941"/>
                  <a:gd name="connsiteX5" fmla="*/ 3635407 w 3635407"/>
                  <a:gd name="connsiteY5" fmla="*/ 3643408 h 4859941"/>
                  <a:gd name="connsiteX6" fmla="*/ 2544625 w 3635407"/>
                  <a:gd name="connsiteY6" fmla="*/ 4852144 h 4859941"/>
                  <a:gd name="connsiteX7" fmla="*/ 2429923 w 3635407"/>
                  <a:gd name="connsiteY7" fmla="*/ 4857936 h 4859941"/>
                  <a:gd name="connsiteX8" fmla="*/ 2429923 w 3635407"/>
                  <a:gd name="connsiteY8" fmla="*/ 4859941 h 4859941"/>
                  <a:gd name="connsiteX9" fmla="*/ 0 w 3635407"/>
                  <a:gd name="connsiteY9" fmla="*/ 2429923 h 4859941"/>
                  <a:gd name="connsiteX10" fmla="*/ 2429923 w 3635407"/>
                  <a:gd name="connsiteY10" fmla="*/ 0 h 4859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35407" h="4859941">
                    <a:moveTo>
                      <a:pt x="2429923" y="0"/>
                    </a:moveTo>
                    <a:cubicBezTo>
                      <a:pt x="1758896" y="0"/>
                      <a:pt x="1214914" y="543979"/>
                      <a:pt x="1214914" y="1215009"/>
                    </a:cubicBezTo>
                    <a:cubicBezTo>
                      <a:pt x="1214914" y="1844097"/>
                      <a:pt x="1693023" y="2361524"/>
                      <a:pt x="2305696" y="2423745"/>
                    </a:cubicBezTo>
                    <a:lnTo>
                      <a:pt x="2420398" y="2429537"/>
                    </a:lnTo>
                    <a:lnTo>
                      <a:pt x="2420398" y="2428399"/>
                    </a:lnTo>
                    <a:cubicBezTo>
                      <a:pt x="3091425" y="2428399"/>
                      <a:pt x="3635407" y="2972381"/>
                      <a:pt x="3635407" y="3643408"/>
                    </a:cubicBezTo>
                    <a:cubicBezTo>
                      <a:pt x="3635407" y="4272496"/>
                      <a:pt x="3157298" y="4789923"/>
                      <a:pt x="2544625" y="4852144"/>
                    </a:cubicBezTo>
                    <a:lnTo>
                      <a:pt x="2429923" y="4857936"/>
                    </a:lnTo>
                    <a:lnTo>
                      <a:pt x="2429923" y="4859941"/>
                    </a:lnTo>
                    <a:cubicBezTo>
                      <a:pt x="1087945" y="4859941"/>
                      <a:pt x="0" y="3771996"/>
                      <a:pt x="0" y="2429923"/>
                    </a:cubicBezTo>
                    <a:cubicBezTo>
                      <a:pt x="0" y="1087851"/>
                      <a:pt x="1087945" y="0"/>
                      <a:pt x="24299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5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任意多边形: 形状 29"/>
              <p:cNvSpPr/>
              <p:nvPr>
                <p:custDataLst>
                  <p:tags r:id="rId7"/>
                </p:custDataLst>
              </p:nvPr>
            </p:nvSpPr>
            <p:spPr>
              <a:xfrm rot="10171132">
                <a:off x="2297494" y="2076869"/>
                <a:ext cx="2288499" cy="3059346"/>
              </a:xfrm>
              <a:custGeom>
                <a:avLst/>
                <a:gdLst>
                  <a:gd name="connsiteX0" fmla="*/ 2429923 w 3635407"/>
                  <a:gd name="connsiteY0" fmla="*/ 0 h 4859941"/>
                  <a:gd name="connsiteX1" fmla="*/ 1214914 w 3635407"/>
                  <a:gd name="connsiteY1" fmla="*/ 1215009 h 4859941"/>
                  <a:gd name="connsiteX2" fmla="*/ 2305696 w 3635407"/>
                  <a:gd name="connsiteY2" fmla="*/ 2423745 h 4859941"/>
                  <a:gd name="connsiteX3" fmla="*/ 2420398 w 3635407"/>
                  <a:gd name="connsiteY3" fmla="*/ 2429537 h 4859941"/>
                  <a:gd name="connsiteX4" fmla="*/ 2420398 w 3635407"/>
                  <a:gd name="connsiteY4" fmla="*/ 2428399 h 4859941"/>
                  <a:gd name="connsiteX5" fmla="*/ 3635407 w 3635407"/>
                  <a:gd name="connsiteY5" fmla="*/ 3643408 h 4859941"/>
                  <a:gd name="connsiteX6" fmla="*/ 2544625 w 3635407"/>
                  <a:gd name="connsiteY6" fmla="*/ 4852144 h 4859941"/>
                  <a:gd name="connsiteX7" fmla="*/ 2429923 w 3635407"/>
                  <a:gd name="connsiteY7" fmla="*/ 4857936 h 4859941"/>
                  <a:gd name="connsiteX8" fmla="*/ 2429923 w 3635407"/>
                  <a:gd name="connsiteY8" fmla="*/ 4859941 h 4859941"/>
                  <a:gd name="connsiteX9" fmla="*/ 0 w 3635407"/>
                  <a:gd name="connsiteY9" fmla="*/ 2429923 h 4859941"/>
                  <a:gd name="connsiteX10" fmla="*/ 2429923 w 3635407"/>
                  <a:gd name="connsiteY10" fmla="*/ 0 h 4859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35407" h="4859941">
                    <a:moveTo>
                      <a:pt x="2429923" y="0"/>
                    </a:moveTo>
                    <a:cubicBezTo>
                      <a:pt x="1758896" y="0"/>
                      <a:pt x="1214914" y="543979"/>
                      <a:pt x="1214914" y="1215009"/>
                    </a:cubicBezTo>
                    <a:cubicBezTo>
                      <a:pt x="1214914" y="1844097"/>
                      <a:pt x="1693023" y="2361524"/>
                      <a:pt x="2305696" y="2423745"/>
                    </a:cubicBezTo>
                    <a:lnTo>
                      <a:pt x="2420398" y="2429537"/>
                    </a:lnTo>
                    <a:lnTo>
                      <a:pt x="2420398" y="2428399"/>
                    </a:lnTo>
                    <a:cubicBezTo>
                      <a:pt x="3091425" y="2428399"/>
                      <a:pt x="3635407" y="2972381"/>
                      <a:pt x="3635407" y="3643408"/>
                    </a:cubicBezTo>
                    <a:cubicBezTo>
                      <a:pt x="3635407" y="4272496"/>
                      <a:pt x="3157298" y="4789923"/>
                      <a:pt x="2544625" y="4852144"/>
                    </a:cubicBezTo>
                    <a:lnTo>
                      <a:pt x="2429923" y="4857936"/>
                    </a:lnTo>
                    <a:lnTo>
                      <a:pt x="2429923" y="4859941"/>
                    </a:lnTo>
                    <a:cubicBezTo>
                      <a:pt x="1087945" y="4859941"/>
                      <a:pt x="0" y="3771996"/>
                      <a:pt x="0" y="2429923"/>
                    </a:cubicBezTo>
                    <a:cubicBezTo>
                      <a:pt x="0" y="1087851"/>
                      <a:pt x="1087945" y="0"/>
                      <a:pt x="2429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ïṥḻîḋe"/>
            <p:cNvSpPr/>
            <p:nvPr>
              <p:custDataLst>
                <p:tags r:id="rId5"/>
              </p:custDataLst>
            </p:nvPr>
          </p:nvSpPr>
          <p:spPr>
            <a:xfrm>
              <a:off x="4940130" y="3164100"/>
              <a:ext cx="2339936" cy="234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0" name="íŝḻîḋè"/>
          <p:cNvGrpSpPr/>
          <p:nvPr/>
        </p:nvGrpSpPr>
        <p:grpSpPr>
          <a:xfrm>
            <a:off x="7814945" y="3090545"/>
            <a:ext cx="3791585" cy="1250950"/>
            <a:chOff x="660400" y="2891048"/>
            <a:chExt cx="3261262" cy="1075904"/>
          </a:xfrm>
        </p:grpSpPr>
        <p:sp>
          <p:nvSpPr>
            <p:cNvPr id="21" name="íṥlïḋe"/>
            <p:cNvSpPr/>
            <p:nvPr/>
          </p:nvSpPr>
          <p:spPr bwMode="auto">
            <a:xfrm rot="10800000">
              <a:off x="660400" y="2891048"/>
              <a:ext cx="3261262" cy="1075904"/>
            </a:xfrm>
            <a:custGeom>
              <a:avLst/>
              <a:gdLst>
                <a:gd name="connsiteX0" fmla="*/ 2086124 w 3261262"/>
                <a:gd name="connsiteY0" fmla="*/ 0 h 1234360"/>
                <a:gd name="connsiteX1" fmla="*/ 3261262 w 3261262"/>
                <a:gd name="connsiteY1" fmla="*/ 617180 h 1234360"/>
                <a:gd name="connsiteX2" fmla="*/ 2050112 w 3261262"/>
                <a:gd name="connsiteY2" fmla="*/ 1234360 h 1234360"/>
                <a:gd name="connsiteX3" fmla="*/ 2050112 w 3261262"/>
                <a:gd name="connsiteY3" fmla="*/ 925770 h 1234360"/>
                <a:gd name="connsiteX4" fmla="*/ 0 w 3261262"/>
                <a:gd name="connsiteY4" fmla="*/ 929376 h 1234360"/>
                <a:gd name="connsiteX5" fmla="*/ 0 w 3261262"/>
                <a:gd name="connsiteY5" fmla="*/ 315775 h 1234360"/>
                <a:gd name="connsiteX6" fmla="*/ 2086124 w 3261262"/>
                <a:gd name="connsiteY6" fmla="*/ 308590 h 1234360"/>
                <a:gd name="connsiteX0-1" fmla="*/ 0 w 3261262"/>
                <a:gd name="connsiteY0-2" fmla="*/ 315775 h 1234360"/>
                <a:gd name="connsiteX1-3" fmla="*/ 2086124 w 3261262"/>
                <a:gd name="connsiteY1-4" fmla="*/ 308590 h 1234360"/>
                <a:gd name="connsiteX2-5" fmla="*/ 2086124 w 3261262"/>
                <a:gd name="connsiteY2-6" fmla="*/ 0 h 1234360"/>
                <a:gd name="connsiteX3-7" fmla="*/ 3261262 w 3261262"/>
                <a:gd name="connsiteY3-8" fmla="*/ 617180 h 1234360"/>
                <a:gd name="connsiteX4-9" fmla="*/ 2050112 w 3261262"/>
                <a:gd name="connsiteY4-10" fmla="*/ 1234360 h 1234360"/>
                <a:gd name="connsiteX5-11" fmla="*/ 2050112 w 3261262"/>
                <a:gd name="connsiteY5-12" fmla="*/ 925770 h 1234360"/>
                <a:gd name="connsiteX6-13" fmla="*/ 0 w 3261262"/>
                <a:gd name="connsiteY6-14" fmla="*/ 929376 h 1234360"/>
                <a:gd name="connsiteX7" fmla="*/ 91440 w 3261262"/>
                <a:gd name="connsiteY7" fmla="*/ 407215 h 1234360"/>
                <a:gd name="connsiteX0-15" fmla="*/ 0 w 3261262"/>
                <a:gd name="connsiteY0-16" fmla="*/ 315775 h 1234360"/>
                <a:gd name="connsiteX1-17" fmla="*/ 2086124 w 3261262"/>
                <a:gd name="connsiteY1-18" fmla="*/ 308590 h 1234360"/>
                <a:gd name="connsiteX2-19" fmla="*/ 2086124 w 3261262"/>
                <a:gd name="connsiteY2-20" fmla="*/ 0 h 1234360"/>
                <a:gd name="connsiteX3-21" fmla="*/ 3261262 w 3261262"/>
                <a:gd name="connsiteY3-22" fmla="*/ 617180 h 1234360"/>
                <a:gd name="connsiteX4-23" fmla="*/ 2050112 w 3261262"/>
                <a:gd name="connsiteY4-24" fmla="*/ 1234360 h 1234360"/>
                <a:gd name="connsiteX5-25" fmla="*/ 2050112 w 3261262"/>
                <a:gd name="connsiteY5-26" fmla="*/ 925770 h 1234360"/>
                <a:gd name="connsiteX6-27" fmla="*/ 0 w 3261262"/>
                <a:gd name="connsiteY6-28" fmla="*/ 929376 h 12343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261262" h="1234360">
                  <a:moveTo>
                    <a:pt x="0" y="315775"/>
                  </a:moveTo>
                  <a:lnTo>
                    <a:pt x="2086124" y="308590"/>
                  </a:lnTo>
                  <a:lnTo>
                    <a:pt x="2086124" y="0"/>
                  </a:lnTo>
                  <a:lnTo>
                    <a:pt x="3261262" y="617180"/>
                  </a:lnTo>
                  <a:lnTo>
                    <a:pt x="2050112" y="1234360"/>
                  </a:lnTo>
                  <a:lnTo>
                    <a:pt x="2050112" y="925770"/>
                  </a:lnTo>
                  <a:lnTo>
                    <a:pt x="0" y="929376"/>
                  </a:lnTo>
                </a:path>
              </a:pathLst>
            </a:custGeom>
            <a:noFill/>
            <a:ln w="15875" cap="flat" cmpd="sng">
              <a:solidFill>
                <a:schemeClr val="accent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îṣľïḑé"/>
            <p:cNvSpPr txBox="1"/>
            <p:nvPr/>
          </p:nvSpPr>
          <p:spPr bwMode="auto">
            <a:xfrm>
              <a:off x="1998843" y="3157884"/>
              <a:ext cx="1374760" cy="532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9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i="1"/>
                <a:t>Mathematical derivation</a:t>
              </a:r>
            </a:p>
          </p:txBody>
        </p:sp>
      </p:grpSp>
      <p:sp>
        <p:nvSpPr>
          <p:cNvPr id="25" name="ïṧḻiḑe"/>
          <p:cNvSpPr/>
          <p:nvPr>
            <p:custDataLst>
              <p:tags r:id="rId3"/>
            </p:custDataLst>
          </p:nvPr>
        </p:nvSpPr>
        <p:spPr>
          <a:xfrm>
            <a:off x="407670" y="1760220"/>
            <a:ext cx="7679055" cy="1574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5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0" name="ïṧḻiḑe"/>
          <p:cNvSpPr/>
          <p:nvPr>
            <p:custDataLst>
              <p:tags r:id="rId4"/>
            </p:custDataLst>
          </p:nvPr>
        </p:nvSpPr>
        <p:spPr>
          <a:xfrm>
            <a:off x="407670" y="5615305"/>
            <a:ext cx="7679055" cy="157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5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en-US" altLang="zh-CN" sz="20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Universal Information Extraction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r>
              <a:rPr lang="zh-CN" altLang="en-US" sz="100"/>
              <a:t> </a:t>
            </a:r>
          </a:p>
        </p:txBody>
      </p:sp>
      <p:pic>
        <p:nvPicPr>
          <p:cNvPr id="12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96315" y="2150110"/>
            <a:ext cx="9823450" cy="301752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Self-Training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r>
              <a:rPr lang="zh-CN" altLang="en-US" sz="100"/>
              <a:t> </a:t>
            </a:r>
          </a:p>
        </p:txBody>
      </p:sp>
      <p:pic>
        <p:nvPicPr>
          <p:cNvPr id="5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01470" y="2473325"/>
            <a:ext cx="7242810" cy="268351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Experiment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308504" y="3131639"/>
            <a:ext cx="5419185" cy="1015623"/>
          </a:xfrm>
        </p:spPr>
        <p:txBody>
          <a:bodyPr/>
          <a:lstStyle/>
          <a:p>
            <a:pPr lvl="0"/>
            <a:r>
              <a:rPr lang="en-US" altLang="zh-CN" sz="2000" dirty="0"/>
              <a:t>Implementation </a:t>
            </a:r>
            <a:r>
              <a:rPr lang="en-US" altLang="zh-CN" sz="2000" b="1" dirty="0"/>
              <a:t>· </a:t>
            </a:r>
            <a:r>
              <a:rPr lang="en-US" altLang="zh-CN" sz="2000" dirty="0"/>
              <a:t>Experimental Results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47983" y="268223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r>
              <a:rPr lang="zh-CN" altLang="en-US" sz="100"/>
              <a:t> 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401437"/>
            <a:ext cx="6511213" cy="4248254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7662042" y="2967335"/>
            <a:ext cx="3326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The label is char-level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Using char-level Bert </a:t>
            </a:r>
            <a:r>
              <a:rPr kumimoji="1" lang="en-US" altLang="zh-CN" dirty="0" err="1"/>
              <a:t>tokonizer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r>
              <a:rPr lang="zh-CN" altLang="en-US" sz="100"/>
              <a:t> </a:t>
            </a:r>
          </a:p>
        </p:txBody>
      </p:sp>
      <p:pic>
        <p:nvPicPr>
          <p:cNvPr id="39" name="图片 38" descr="图表, 条形图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2125752"/>
            <a:ext cx="5623088" cy="2606496"/>
          </a:xfrm>
          <a:prstGeom prst="rect">
            <a:avLst/>
          </a:prstGeom>
        </p:spPr>
      </p:pic>
      <p:pic>
        <p:nvPicPr>
          <p:cNvPr id="40" name="图片 39" descr="图示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235" y="2281968"/>
            <a:ext cx="4118096" cy="229406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27889" y="4934607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Distribution of the dataset.</a:t>
            </a:r>
            <a:endParaRPr lang="zh-CN" altLang="zh-CN" sz="18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39311" y="4934607"/>
            <a:ext cx="2787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An example of nested entity</a:t>
            </a:r>
            <a:endParaRPr lang="zh-CN" altLang="zh-CN" sz="18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Preprocessing</a:t>
            </a:r>
            <a:endParaRPr lang="zh-CN" altLang="en-US" dirty="0"/>
          </a:p>
        </p:txBody>
      </p:sp>
      <p:grpSp>
        <p:nvGrpSpPr>
          <p:cNvPr id="6" name="25960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2011853" y="4150299"/>
            <a:ext cx="8166703" cy="2350993"/>
            <a:chOff x="660400" y="3157071"/>
            <a:chExt cx="8166703" cy="2350993"/>
          </a:xfrm>
        </p:grpSpPr>
        <p:cxnSp>
          <p:nvCxnSpPr>
            <p:cNvPr id="8" name="直接连接符 6"/>
            <p:cNvCxnSpPr/>
            <p:nvPr/>
          </p:nvCxnSpPr>
          <p:spPr>
            <a:xfrm>
              <a:off x="660400" y="3452906"/>
              <a:ext cx="8166703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iṩḻíḓè"/>
            <p:cNvGrpSpPr/>
            <p:nvPr/>
          </p:nvGrpSpPr>
          <p:grpSpPr>
            <a:xfrm>
              <a:off x="660400" y="3157071"/>
              <a:ext cx="2339542" cy="2350993"/>
              <a:chOff x="660400" y="3157071"/>
              <a:chExt cx="2339542" cy="2350993"/>
            </a:xfrm>
          </p:grpSpPr>
          <p:sp>
            <p:nvSpPr>
              <p:cNvPr id="25" name="îṣ1ïḓè"/>
              <p:cNvSpPr/>
              <p:nvPr/>
            </p:nvSpPr>
            <p:spPr>
              <a:xfrm>
                <a:off x="1242983" y="3157071"/>
                <a:ext cx="1174376" cy="591670"/>
              </a:xfrm>
              <a:prstGeom prst="rect">
                <a:avLst/>
              </a:prstGeom>
              <a:solidFill>
                <a:schemeClr val="accent1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r>
                  <a:rPr lang="en-US" altLang="zh-CN" sz="2000" dirty="0">
                    <a:solidFill>
                      <a:schemeClr val="bg1"/>
                    </a:solidFill>
                  </a:rPr>
                  <a:t>tokenize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iṡļîḓê"/>
              <p:cNvSpPr/>
              <p:nvPr/>
            </p:nvSpPr>
            <p:spPr bwMode="auto">
              <a:xfrm>
                <a:off x="660400" y="4044576"/>
                <a:ext cx="2339542" cy="14634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400" dirty="0"/>
                  <a:t>Using char-level </a:t>
                </a:r>
                <a:r>
                  <a:rPr lang="en-US" altLang="zh-CN" sz="1400" dirty="0" err="1"/>
                  <a:t>tokenizor</a:t>
                </a:r>
                <a:endParaRPr lang="en-US" altLang="zh-CN" sz="1400" dirty="0"/>
              </a:p>
            </p:txBody>
          </p:sp>
        </p:grpSp>
        <p:grpSp>
          <p:nvGrpSpPr>
            <p:cNvPr id="10" name="íśļîḋè"/>
            <p:cNvGrpSpPr/>
            <p:nvPr/>
          </p:nvGrpSpPr>
          <p:grpSpPr>
            <a:xfrm>
              <a:off x="3500053" y="3157071"/>
              <a:ext cx="2339542" cy="2350993"/>
              <a:chOff x="3500053" y="3157071"/>
              <a:chExt cx="2339542" cy="2350993"/>
            </a:xfrm>
          </p:grpSpPr>
          <p:sp>
            <p:nvSpPr>
              <p:cNvPr id="21" name="îṧľïḓè"/>
              <p:cNvSpPr/>
              <p:nvPr/>
            </p:nvSpPr>
            <p:spPr>
              <a:xfrm>
                <a:off x="4082636" y="3157071"/>
                <a:ext cx="1174376" cy="591670"/>
              </a:xfrm>
              <a:prstGeom prst="rect">
                <a:avLst/>
              </a:prstGeom>
              <a:solidFill>
                <a:schemeClr val="accent2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r>
                  <a:rPr lang="en-US" altLang="zh-CN" sz="2000" dirty="0">
                    <a:solidFill>
                      <a:schemeClr val="bg1"/>
                    </a:solidFill>
                  </a:rPr>
                  <a:t>indexing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îsļïďe"/>
              <p:cNvSpPr/>
              <p:nvPr/>
            </p:nvSpPr>
            <p:spPr bwMode="auto">
              <a:xfrm>
                <a:off x="3500053" y="4044576"/>
                <a:ext cx="2339542" cy="14634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400" dirty="0"/>
                  <a:t>Define the</a:t>
                </a:r>
                <a:r>
                  <a:rPr lang="zh-CN" altLang="en-US" sz="1400" dirty="0"/>
                  <a:t> </a:t>
                </a:r>
                <a:r>
                  <a:rPr lang="en-US" altLang="zh-CN" sz="1400" dirty="0" err="1"/>
                  <a:t>finegrained</a:t>
                </a:r>
                <a:r>
                  <a:rPr lang="en-US" altLang="zh-CN" sz="1400" dirty="0"/>
                  <a:t> </a:t>
                </a:r>
                <a:r>
                  <a:rPr lang="en-US" altLang="zh-CN" sz="1400" dirty="0" err="1"/>
                  <a:t>entitiy</a:t>
                </a:r>
                <a:r>
                  <a:rPr lang="en-US" altLang="zh-CN" sz="1400" dirty="0"/>
                  <a:t> position index </a:t>
                </a:r>
              </a:p>
            </p:txBody>
          </p:sp>
        </p:grpSp>
        <p:grpSp>
          <p:nvGrpSpPr>
            <p:cNvPr id="11" name="îṥļidè"/>
            <p:cNvGrpSpPr/>
            <p:nvPr/>
          </p:nvGrpSpPr>
          <p:grpSpPr>
            <a:xfrm>
              <a:off x="6339706" y="3157071"/>
              <a:ext cx="2339542" cy="2350993"/>
              <a:chOff x="6339706" y="3157071"/>
              <a:chExt cx="2339542" cy="2350993"/>
            </a:xfrm>
          </p:grpSpPr>
          <p:sp>
            <p:nvSpPr>
              <p:cNvPr id="17" name="î$ḻiďê"/>
              <p:cNvSpPr/>
              <p:nvPr/>
            </p:nvSpPr>
            <p:spPr>
              <a:xfrm>
                <a:off x="6922289" y="3157071"/>
                <a:ext cx="1174376" cy="591670"/>
              </a:xfrm>
              <a:prstGeom prst="rect">
                <a:avLst/>
              </a:prstGeom>
              <a:solidFill>
                <a:schemeClr val="accent1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r>
                  <a:rPr lang="en-US" altLang="zh-CN" sz="2000" dirty="0">
                    <a:solidFill>
                      <a:schemeClr val="bg1"/>
                    </a:solidFill>
                  </a:rPr>
                  <a:t>UIE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îś1iḑé"/>
              <p:cNvSpPr/>
              <p:nvPr/>
            </p:nvSpPr>
            <p:spPr bwMode="auto">
              <a:xfrm>
                <a:off x="6339706" y="4044576"/>
                <a:ext cx="2339542" cy="14634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400" dirty="0"/>
                  <a:t>Using UIE to make prediction on unlabeled example and use them as training data</a:t>
                </a:r>
              </a:p>
            </p:txBody>
          </p:sp>
        </p:grp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466" y="1620369"/>
            <a:ext cx="3174075" cy="197045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5541206" y="26055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糖尿病人</a:t>
            </a: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5738648" y="2333297"/>
            <a:ext cx="0" cy="27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565227" y="201940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</a:t>
            </a:r>
            <a:r>
              <a:rPr kumimoji="1" lang="en-US" altLang="zh-CN" dirty="0">
                <a:sym typeface="Wingdings" panose="05000000000000000000" pitchFamily="2" charset="2"/>
              </a:rPr>
              <a:t>:0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284076" y="200222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E:3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970811" y="319726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I:1,2</a:t>
            </a:r>
            <a:endParaRPr kumimoji="1" lang="zh-CN" altLang="en-US" dirty="0"/>
          </a:p>
        </p:txBody>
      </p:sp>
      <p:cxnSp>
        <p:nvCxnSpPr>
          <p:cNvPr id="44" name="直线箭头连接符 43"/>
          <p:cNvCxnSpPr/>
          <p:nvPr/>
        </p:nvCxnSpPr>
        <p:spPr>
          <a:xfrm>
            <a:off x="6453353" y="2333297"/>
            <a:ext cx="0" cy="27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左大括号 44"/>
          <p:cNvSpPr/>
          <p:nvPr/>
        </p:nvSpPr>
        <p:spPr>
          <a:xfrm rot="16200000">
            <a:off x="6041172" y="2931909"/>
            <a:ext cx="108065" cy="332584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492" y="2293987"/>
            <a:ext cx="3746500" cy="1079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r>
              <a:rPr lang="zh-CN" altLang="en-US" sz="100"/>
              <a:t> </a:t>
            </a: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877375" y="1442164"/>
          <a:ext cx="9996725" cy="4155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76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00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Methods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Precision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Recall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F1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Speed</a:t>
                      </a:r>
                    </a:p>
                    <a:p>
                      <a:pPr 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s/20 epochs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Bert-base-CRF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0.8193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0.8283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0.8237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4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Roberta-large- CRF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0.7822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0.8727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0.8249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17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82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Roberta-large- CRF-Auto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0.8136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0.8492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0.8310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17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04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UER-large-CRF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0.8065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0.8677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0.8360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17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04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UER-large-CRF-Auto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0.8248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0.8643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0.8440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17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51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UER-large-CRF-Auto-UIE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0.8726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0.8769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0.8747</a:t>
                      </a:r>
                      <a:endParaRPr lang="zh-CN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17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151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UER-large-Span-Auto-UIE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0.8124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0.8482</a:t>
                      </a:r>
                      <a:endParaRPr lang="zh-CN" sz="24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0.8299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zh-CN" sz="2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60612" y="1277471"/>
            <a:ext cx="112148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UER model is the best backbone model for preprocessing.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CRF layer can solve NER task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Auto-training + LLM can makes precision and recall balance and therefore improve F1 score up to </a:t>
            </a:r>
            <a:r>
              <a:rPr kumimoji="1" lang="en-US" altLang="zh-CN" b="1" dirty="0"/>
              <a:t>5%</a:t>
            </a:r>
            <a:r>
              <a:rPr kumimoji="1" lang="en-US" altLang="zh-C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Span pointer network can speed up running time up to </a:t>
            </a:r>
            <a:r>
              <a:rPr kumimoji="1" lang="en-US" altLang="zh-CN" b="1" dirty="0"/>
              <a:t>35%</a:t>
            </a:r>
            <a:r>
              <a:rPr kumimoji="1" lang="en-US" altLang="zh-CN" dirty="0"/>
              <a:t>  and solve nested entity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r>
              <a:rPr kumimoji="1" lang="en-US" altLang="zh-CN" dirty="0"/>
              <a:t>Future work:</a:t>
            </a:r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Find better </a:t>
            </a:r>
            <a:r>
              <a:rPr kumimoji="1" lang="en-US" altLang="zh-CN" b="1" dirty="0"/>
              <a:t>prompt method </a:t>
            </a:r>
            <a:r>
              <a:rPr kumimoji="1" lang="en-US" altLang="zh-CN" dirty="0"/>
              <a:t>and predict on large scale data to get better and larger pseudo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Find method to the </a:t>
            </a:r>
            <a:r>
              <a:rPr kumimoji="1" lang="en-US" altLang="zh-CN" b="1" dirty="0"/>
              <a:t>model ensemble </a:t>
            </a:r>
            <a:r>
              <a:rPr kumimoji="1" lang="en-US" altLang="zh-CN" dirty="0"/>
              <a:t>to make the span pointer model perform better not only on nested entities but also on flat entities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1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2" name="93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2089016" y="2032441"/>
            <a:ext cx="10803673" cy="3304929"/>
            <a:chOff x="658996" y="1986086"/>
            <a:chExt cx="10803673" cy="3304929"/>
          </a:xfrm>
        </p:grpSpPr>
        <p:sp>
          <p:nvSpPr>
            <p:cNvPr id="3" name="íšľíḍé"/>
            <p:cNvSpPr/>
            <p:nvPr/>
          </p:nvSpPr>
          <p:spPr bwMode="auto">
            <a:xfrm>
              <a:off x="719138" y="2937831"/>
              <a:ext cx="2150745" cy="1836204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19050">
              <a:solidFill>
                <a:schemeClr val="bg1"/>
              </a:solidFill>
              <a:rou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" name="ïṣ1iḍé"/>
            <p:cNvSpPr/>
            <p:nvPr/>
          </p:nvSpPr>
          <p:spPr bwMode="auto">
            <a:xfrm>
              <a:off x="2869883" y="2937831"/>
              <a:ext cx="2150745" cy="183620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  <a:rou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6" name="ïṥḷíďè"/>
            <p:cNvSpPr/>
            <p:nvPr/>
          </p:nvSpPr>
          <p:spPr bwMode="auto">
            <a:xfrm>
              <a:off x="5020628" y="2937831"/>
              <a:ext cx="2150745" cy="183620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" name="îŝḷîḑè"/>
            <p:cNvSpPr/>
            <p:nvPr/>
          </p:nvSpPr>
          <p:spPr bwMode="auto">
            <a:xfrm>
              <a:off x="7171373" y="2937831"/>
              <a:ext cx="2150745" cy="183620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bg1"/>
              </a:solidFill>
              <a:rou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" name="iślïḓé"/>
            <p:cNvSpPr/>
            <p:nvPr/>
          </p:nvSpPr>
          <p:spPr>
            <a:xfrm>
              <a:off x="935761" y="4890905"/>
              <a:ext cx="172354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ysClr val="windowText" lastClr="000000"/>
                  </a:solidFill>
                </a:rPr>
                <a:t>Introduction</a:t>
              </a:r>
              <a:endParaRPr lang="zh-CN" altLang="en-US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îṥ1ïḍè"/>
            <p:cNvSpPr/>
            <p:nvPr/>
          </p:nvSpPr>
          <p:spPr>
            <a:xfrm>
              <a:off x="3083480" y="4890905"/>
              <a:ext cx="172354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ysClr val="windowText" lastClr="000000"/>
                  </a:solidFill>
                </a:rPr>
                <a:t>Model</a:t>
              </a:r>
              <a:endParaRPr lang="zh-CN" altLang="en-US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iṩļíḋé"/>
            <p:cNvSpPr/>
            <p:nvPr/>
          </p:nvSpPr>
          <p:spPr>
            <a:xfrm>
              <a:off x="5284371" y="4890905"/>
              <a:ext cx="172354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ysClr val="windowText" lastClr="000000"/>
                  </a:solidFill>
                </a:rPr>
                <a:t>Experiment</a:t>
              </a:r>
              <a:endParaRPr lang="zh-CN" altLang="en-US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iṥḷïḍè"/>
            <p:cNvSpPr/>
            <p:nvPr/>
          </p:nvSpPr>
          <p:spPr>
            <a:xfrm>
              <a:off x="7432090" y="4890905"/>
              <a:ext cx="172354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ysClr val="windowText" lastClr="000000"/>
                  </a:solidFill>
                </a:rPr>
                <a:t>Conclusion</a:t>
              </a:r>
              <a:endParaRPr lang="zh-CN" altLang="en-US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íšḷide"/>
            <p:cNvSpPr/>
            <p:nvPr/>
          </p:nvSpPr>
          <p:spPr bwMode="auto">
            <a:xfrm>
              <a:off x="1563618" y="3895370"/>
              <a:ext cx="474374" cy="482620"/>
            </a:xfrm>
            <a:custGeom>
              <a:avLst/>
              <a:gdLst>
                <a:gd name="T0" fmla="*/ 1387 w 2543"/>
                <a:gd name="T1" fmla="*/ 1042 h 2591"/>
                <a:gd name="T2" fmla="*/ 1406 w 2543"/>
                <a:gd name="T3" fmla="*/ 962 h 2591"/>
                <a:gd name="T4" fmla="*/ 1484 w 2543"/>
                <a:gd name="T5" fmla="*/ 978 h 2591"/>
                <a:gd name="T6" fmla="*/ 2367 w 2543"/>
                <a:gd name="T7" fmla="*/ 2324 h 2591"/>
                <a:gd name="T8" fmla="*/ 2315 w 2543"/>
                <a:gd name="T9" fmla="*/ 2378 h 2591"/>
                <a:gd name="T10" fmla="*/ 2236 w 2543"/>
                <a:gd name="T11" fmla="*/ 2361 h 2591"/>
                <a:gd name="T12" fmla="*/ 2543 w 2543"/>
                <a:gd name="T13" fmla="*/ 262 h 2591"/>
                <a:gd name="T14" fmla="*/ 2409 w 2543"/>
                <a:gd name="T15" fmla="*/ 329 h 2591"/>
                <a:gd name="T16" fmla="*/ 2370 w 2543"/>
                <a:gd name="T17" fmla="*/ 2058 h 2591"/>
                <a:gd name="T18" fmla="*/ 1935 w 2543"/>
                <a:gd name="T19" fmla="*/ 1301 h 2591"/>
                <a:gd name="T20" fmla="*/ 1935 w 2543"/>
                <a:gd name="T21" fmla="*/ 1168 h 2591"/>
                <a:gd name="T22" fmla="*/ 1595 w 2543"/>
                <a:gd name="T23" fmla="*/ 904 h 2591"/>
                <a:gd name="T24" fmla="*/ 1333 w 2543"/>
                <a:gd name="T25" fmla="*/ 851 h 2591"/>
                <a:gd name="T26" fmla="*/ 1275 w 2543"/>
                <a:gd name="T27" fmla="*/ 1114 h 2591"/>
                <a:gd name="T28" fmla="*/ 584 w 2543"/>
                <a:gd name="T29" fmla="*/ 1168 h 2591"/>
                <a:gd name="T30" fmla="*/ 584 w 2543"/>
                <a:gd name="T31" fmla="*/ 1301 h 2591"/>
                <a:gd name="T32" fmla="*/ 1887 w 2543"/>
                <a:gd name="T33" fmla="*/ 2064 h 2591"/>
                <a:gd name="T34" fmla="*/ 1338 w 2543"/>
                <a:gd name="T35" fmla="*/ 2216 h 2591"/>
                <a:gd name="T36" fmla="*/ 1271 w 2543"/>
                <a:gd name="T37" fmla="*/ 2591 h 2591"/>
                <a:gd name="T38" fmla="*/ 1205 w 2543"/>
                <a:gd name="T39" fmla="*/ 2216 h 2591"/>
                <a:gd name="T40" fmla="*/ 200 w 2543"/>
                <a:gd name="T41" fmla="*/ 2064 h 2591"/>
                <a:gd name="T42" fmla="*/ 134 w 2543"/>
                <a:gd name="T43" fmla="*/ 329 h 2591"/>
                <a:gd name="T44" fmla="*/ 0 w 2543"/>
                <a:gd name="T45" fmla="*/ 262 h 2591"/>
                <a:gd name="T46" fmla="*/ 67 w 2543"/>
                <a:gd name="T47" fmla="*/ 0 h 2591"/>
                <a:gd name="T48" fmla="*/ 2543 w 2543"/>
                <a:gd name="T49" fmla="*/ 67 h 2591"/>
                <a:gd name="T50" fmla="*/ 1271 w 2543"/>
                <a:gd name="T51" fmla="*/ 2458 h 2591"/>
                <a:gd name="T52" fmla="*/ 1271 w 2543"/>
                <a:gd name="T53" fmla="*/ 2338 h 2591"/>
                <a:gd name="T54" fmla="*/ 2002 w 2543"/>
                <a:gd name="T55" fmla="*/ 692 h 2591"/>
                <a:gd name="T56" fmla="*/ 584 w 2543"/>
                <a:gd name="T57" fmla="*/ 625 h 2591"/>
                <a:gd name="T58" fmla="*/ 584 w 2543"/>
                <a:gd name="T59" fmla="*/ 758 h 2591"/>
                <a:gd name="T60" fmla="*/ 2002 w 2543"/>
                <a:gd name="T61" fmla="*/ 692 h 2591"/>
                <a:gd name="T62" fmla="*/ 134 w 2543"/>
                <a:gd name="T63" fmla="*/ 133 h 2591"/>
                <a:gd name="T64" fmla="*/ 200 w 2543"/>
                <a:gd name="T65" fmla="*/ 196 h 2591"/>
                <a:gd name="T66" fmla="*/ 2409 w 2543"/>
                <a:gd name="T67" fmla="*/ 196 h 2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43" h="2591">
                  <a:moveTo>
                    <a:pt x="2236" y="2361"/>
                  </a:moveTo>
                  <a:lnTo>
                    <a:pt x="1387" y="1042"/>
                  </a:lnTo>
                  <a:cubicBezTo>
                    <a:pt x="1370" y="1016"/>
                    <a:pt x="1378" y="981"/>
                    <a:pt x="1404" y="964"/>
                  </a:cubicBezTo>
                  <a:lnTo>
                    <a:pt x="1406" y="962"/>
                  </a:lnTo>
                  <a:cubicBezTo>
                    <a:pt x="1415" y="956"/>
                    <a:pt x="1426" y="953"/>
                    <a:pt x="1437" y="953"/>
                  </a:cubicBezTo>
                  <a:cubicBezTo>
                    <a:pt x="1456" y="953"/>
                    <a:pt x="1474" y="963"/>
                    <a:pt x="1484" y="978"/>
                  </a:cubicBezTo>
                  <a:lnTo>
                    <a:pt x="2359" y="2281"/>
                  </a:lnTo>
                  <a:cubicBezTo>
                    <a:pt x="2367" y="2293"/>
                    <a:pt x="2370" y="2309"/>
                    <a:pt x="2367" y="2324"/>
                  </a:cubicBezTo>
                  <a:cubicBezTo>
                    <a:pt x="2364" y="2339"/>
                    <a:pt x="2355" y="2351"/>
                    <a:pt x="2343" y="2360"/>
                  </a:cubicBezTo>
                  <a:lnTo>
                    <a:pt x="2315" y="2378"/>
                  </a:lnTo>
                  <a:cubicBezTo>
                    <a:pt x="2306" y="2384"/>
                    <a:pt x="2295" y="2387"/>
                    <a:pt x="2284" y="2387"/>
                  </a:cubicBezTo>
                  <a:cubicBezTo>
                    <a:pt x="2265" y="2387"/>
                    <a:pt x="2247" y="2378"/>
                    <a:pt x="2236" y="2361"/>
                  </a:cubicBezTo>
                  <a:close/>
                  <a:moveTo>
                    <a:pt x="2543" y="67"/>
                  </a:moveTo>
                  <a:lnTo>
                    <a:pt x="2543" y="262"/>
                  </a:lnTo>
                  <a:cubicBezTo>
                    <a:pt x="2543" y="299"/>
                    <a:pt x="2513" y="329"/>
                    <a:pt x="2476" y="329"/>
                  </a:cubicBezTo>
                  <a:lnTo>
                    <a:pt x="2409" y="329"/>
                  </a:lnTo>
                  <a:lnTo>
                    <a:pt x="2409" y="1998"/>
                  </a:lnTo>
                  <a:cubicBezTo>
                    <a:pt x="2409" y="2025"/>
                    <a:pt x="2393" y="2048"/>
                    <a:pt x="2370" y="2058"/>
                  </a:cubicBezTo>
                  <a:lnTo>
                    <a:pt x="1862" y="1301"/>
                  </a:lnTo>
                  <a:lnTo>
                    <a:pt x="1935" y="1301"/>
                  </a:lnTo>
                  <a:cubicBezTo>
                    <a:pt x="1972" y="1301"/>
                    <a:pt x="2002" y="1271"/>
                    <a:pt x="2002" y="1234"/>
                  </a:cubicBezTo>
                  <a:cubicBezTo>
                    <a:pt x="2002" y="1198"/>
                    <a:pt x="1972" y="1168"/>
                    <a:pt x="1935" y="1168"/>
                  </a:cubicBezTo>
                  <a:lnTo>
                    <a:pt x="1772" y="1168"/>
                  </a:lnTo>
                  <a:lnTo>
                    <a:pt x="1595" y="904"/>
                  </a:lnTo>
                  <a:cubicBezTo>
                    <a:pt x="1560" y="851"/>
                    <a:pt x="1501" y="820"/>
                    <a:pt x="1437" y="820"/>
                  </a:cubicBezTo>
                  <a:cubicBezTo>
                    <a:pt x="1400" y="820"/>
                    <a:pt x="1364" y="831"/>
                    <a:pt x="1333" y="851"/>
                  </a:cubicBezTo>
                  <a:lnTo>
                    <a:pt x="1331" y="852"/>
                  </a:lnTo>
                  <a:cubicBezTo>
                    <a:pt x="1244" y="909"/>
                    <a:pt x="1219" y="1027"/>
                    <a:pt x="1275" y="1114"/>
                  </a:cubicBezTo>
                  <a:lnTo>
                    <a:pt x="1310" y="1168"/>
                  </a:lnTo>
                  <a:lnTo>
                    <a:pt x="584" y="1168"/>
                  </a:lnTo>
                  <a:cubicBezTo>
                    <a:pt x="547" y="1168"/>
                    <a:pt x="517" y="1198"/>
                    <a:pt x="517" y="1234"/>
                  </a:cubicBezTo>
                  <a:cubicBezTo>
                    <a:pt x="517" y="1271"/>
                    <a:pt x="547" y="1301"/>
                    <a:pt x="584" y="1301"/>
                  </a:cubicBezTo>
                  <a:lnTo>
                    <a:pt x="1395" y="1301"/>
                  </a:lnTo>
                  <a:lnTo>
                    <a:pt x="1887" y="2064"/>
                  </a:lnTo>
                  <a:lnTo>
                    <a:pt x="1338" y="2064"/>
                  </a:lnTo>
                  <a:lnTo>
                    <a:pt x="1338" y="2216"/>
                  </a:lnTo>
                  <a:cubicBezTo>
                    <a:pt x="1412" y="2244"/>
                    <a:pt x="1465" y="2314"/>
                    <a:pt x="1465" y="2398"/>
                  </a:cubicBezTo>
                  <a:cubicBezTo>
                    <a:pt x="1465" y="2504"/>
                    <a:pt x="1378" y="2591"/>
                    <a:pt x="1271" y="2591"/>
                  </a:cubicBezTo>
                  <a:cubicBezTo>
                    <a:pt x="1165" y="2591"/>
                    <a:pt x="1078" y="2504"/>
                    <a:pt x="1078" y="2398"/>
                  </a:cubicBezTo>
                  <a:cubicBezTo>
                    <a:pt x="1078" y="2314"/>
                    <a:pt x="1131" y="2244"/>
                    <a:pt x="1205" y="2216"/>
                  </a:cubicBezTo>
                  <a:lnTo>
                    <a:pt x="1205" y="2064"/>
                  </a:lnTo>
                  <a:lnTo>
                    <a:pt x="200" y="2064"/>
                  </a:lnTo>
                  <a:cubicBezTo>
                    <a:pt x="164" y="2064"/>
                    <a:pt x="134" y="2034"/>
                    <a:pt x="134" y="1998"/>
                  </a:cubicBezTo>
                  <a:lnTo>
                    <a:pt x="134" y="329"/>
                  </a:lnTo>
                  <a:lnTo>
                    <a:pt x="67" y="329"/>
                  </a:lnTo>
                  <a:cubicBezTo>
                    <a:pt x="30" y="329"/>
                    <a:pt x="0" y="299"/>
                    <a:pt x="0" y="262"/>
                  </a:cubicBezTo>
                  <a:lnTo>
                    <a:pt x="0" y="67"/>
                  </a:lnTo>
                  <a:cubicBezTo>
                    <a:pt x="0" y="30"/>
                    <a:pt x="30" y="0"/>
                    <a:pt x="67" y="0"/>
                  </a:cubicBezTo>
                  <a:lnTo>
                    <a:pt x="2476" y="0"/>
                  </a:lnTo>
                  <a:cubicBezTo>
                    <a:pt x="2513" y="0"/>
                    <a:pt x="2543" y="30"/>
                    <a:pt x="2543" y="67"/>
                  </a:cubicBezTo>
                  <a:close/>
                  <a:moveTo>
                    <a:pt x="1211" y="2398"/>
                  </a:moveTo>
                  <a:cubicBezTo>
                    <a:pt x="1211" y="2431"/>
                    <a:pt x="1238" y="2458"/>
                    <a:pt x="1271" y="2458"/>
                  </a:cubicBezTo>
                  <a:cubicBezTo>
                    <a:pt x="1305" y="2458"/>
                    <a:pt x="1331" y="2431"/>
                    <a:pt x="1331" y="2398"/>
                  </a:cubicBezTo>
                  <a:cubicBezTo>
                    <a:pt x="1331" y="2364"/>
                    <a:pt x="1305" y="2338"/>
                    <a:pt x="1271" y="2338"/>
                  </a:cubicBezTo>
                  <a:cubicBezTo>
                    <a:pt x="1238" y="2338"/>
                    <a:pt x="1211" y="2364"/>
                    <a:pt x="1211" y="2398"/>
                  </a:cubicBezTo>
                  <a:close/>
                  <a:moveTo>
                    <a:pt x="2002" y="692"/>
                  </a:moveTo>
                  <a:cubicBezTo>
                    <a:pt x="2002" y="655"/>
                    <a:pt x="1972" y="625"/>
                    <a:pt x="1935" y="625"/>
                  </a:cubicBezTo>
                  <a:lnTo>
                    <a:pt x="584" y="625"/>
                  </a:lnTo>
                  <a:cubicBezTo>
                    <a:pt x="547" y="625"/>
                    <a:pt x="517" y="655"/>
                    <a:pt x="517" y="692"/>
                  </a:cubicBezTo>
                  <a:cubicBezTo>
                    <a:pt x="517" y="729"/>
                    <a:pt x="547" y="758"/>
                    <a:pt x="584" y="758"/>
                  </a:cubicBezTo>
                  <a:lnTo>
                    <a:pt x="1935" y="758"/>
                  </a:lnTo>
                  <a:cubicBezTo>
                    <a:pt x="1972" y="758"/>
                    <a:pt x="2002" y="729"/>
                    <a:pt x="2002" y="692"/>
                  </a:cubicBezTo>
                  <a:close/>
                  <a:moveTo>
                    <a:pt x="2409" y="133"/>
                  </a:moveTo>
                  <a:lnTo>
                    <a:pt x="134" y="133"/>
                  </a:lnTo>
                  <a:lnTo>
                    <a:pt x="134" y="196"/>
                  </a:lnTo>
                  <a:lnTo>
                    <a:pt x="200" y="196"/>
                  </a:lnTo>
                  <a:lnTo>
                    <a:pt x="2343" y="196"/>
                  </a:lnTo>
                  <a:lnTo>
                    <a:pt x="2409" y="196"/>
                  </a:lnTo>
                  <a:lnTo>
                    <a:pt x="2409" y="133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" name="íşḻíḓè"/>
            <p:cNvSpPr/>
            <p:nvPr/>
          </p:nvSpPr>
          <p:spPr bwMode="auto">
            <a:xfrm>
              <a:off x="3695023" y="3902290"/>
              <a:ext cx="482620" cy="468779"/>
            </a:xfrm>
            <a:custGeom>
              <a:avLst/>
              <a:gdLst>
                <a:gd name="T0" fmla="*/ 5612 w 13291"/>
                <a:gd name="T1" fmla="*/ 5837 h 12911"/>
                <a:gd name="T2" fmla="*/ 631 w 13291"/>
                <a:gd name="T3" fmla="*/ 3347 h 12911"/>
                <a:gd name="T4" fmla="*/ 233 w 13291"/>
                <a:gd name="T5" fmla="*/ 3347 h 12911"/>
                <a:gd name="T6" fmla="*/ 17 w 13291"/>
                <a:gd name="T7" fmla="*/ 3754 h 12911"/>
                <a:gd name="T8" fmla="*/ 17 w 13291"/>
                <a:gd name="T9" fmla="*/ 9273 h 12911"/>
                <a:gd name="T10" fmla="*/ 216 w 13291"/>
                <a:gd name="T11" fmla="*/ 9622 h 12911"/>
                <a:gd name="T12" fmla="*/ 5197 w 13291"/>
                <a:gd name="T13" fmla="*/ 12735 h 12911"/>
                <a:gd name="T14" fmla="*/ 5413 w 13291"/>
                <a:gd name="T15" fmla="*/ 12801 h 12911"/>
                <a:gd name="T16" fmla="*/ 5828 w 13291"/>
                <a:gd name="T17" fmla="*/ 12386 h 12911"/>
                <a:gd name="T18" fmla="*/ 5828 w 13291"/>
                <a:gd name="T19" fmla="*/ 6210 h 12911"/>
                <a:gd name="T20" fmla="*/ 5612 w 13291"/>
                <a:gd name="T21" fmla="*/ 5837 h 12911"/>
                <a:gd name="T22" fmla="*/ 4997 w 13291"/>
                <a:gd name="T23" fmla="*/ 11647 h 12911"/>
                <a:gd name="T24" fmla="*/ 847 w 13291"/>
                <a:gd name="T25" fmla="*/ 9041 h 12911"/>
                <a:gd name="T26" fmla="*/ 847 w 13291"/>
                <a:gd name="T27" fmla="*/ 4426 h 12911"/>
                <a:gd name="T28" fmla="*/ 4997 w 13291"/>
                <a:gd name="T29" fmla="*/ 6468 h 12911"/>
                <a:gd name="T30" fmla="*/ 4997 w 13291"/>
                <a:gd name="T31" fmla="*/ 11647 h 12911"/>
                <a:gd name="T32" fmla="*/ 13107 w 13291"/>
                <a:gd name="T33" fmla="*/ 3289 h 12911"/>
                <a:gd name="T34" fmla="*/ 12709 w 13291"/>
                <a:gd name="T35" fmla="*/ 3289 h 12911"/>
                <a:gd name="T36" fmla="*/ 6898 w 13291"/>
                <a:gd name="T37" fmla="*/ 5837 h 12911"/>
                <a:gd name="T38" fmla="*/ 6649 w 13291"/>
                <a:gd name="T39" fmla="*/ 6219 h 12911"/>
                <a:gd name="T40" fmla="*/ 6649 w 13291"/>
                <a:gd name="T41" fmla="*/ 12394 h 12911"/>
                <a:gd name="T42" fmla="*/ 7272 w 13291"/>
                <a:gd name="T43" fmla="*/ 12751 h 12911"/>
                <a:gd name="T44" fmla="*/ 13082 w 13291"/>
                <a:gd name="T45" fmla="*/ 9431 h 12911"/>
                <a:gd name="T46" fmla="*/ 13290 w 13291"/>
                <a:gd name="T47" fmla="*/ 9074 h 12911"/>
                <a:gd name="T48" fmla="*/ 13290 w 13291"/>
                <a:gd name="T49" fmla="*/ 3637 h 12911"/>
                <a:gd name="T50" fmla="*/ 13107 w 13291"/>
                <a:gd name="T51" fmla="*/ 3289 h 12911"/>
                <a:gd name="T52" fmla="*/ 12468 w 13291"/>
                <a:gd name="T53" fmla="*/ 8809 h 12911"/>
                <a:gd name="T54" fmla="*/ 7488 w 13291"/>
                <a:gd name="T55" fmla="*/ 11647 h 12911"/>
                <a:gd name="T56" fmla="*/ 7488 w 13291"/>
                <a:gd name="T57" fmla="*/ 6484 h 12911"/>
                <a:gd name="T58" fmla="*/ 12468 w 13291"/>
                <a:gd name="T59" fmla="*/ 4276 h 12911"/>
                <a:gd name="T60" fmla="*/ 12468 w 13291"/>
                <a:gd name="T61" fmla="*/ 8809 h 12911"/>
                <a:gd name="T62" fmla="*/ 12427 w 13291"/>
                <a:gd name="T63" fmla="*/ 2226 h 12911"/>
                <a:gd name="T64" fmla="*/ 12144 w 13291"/>
                <a:gd name="T65" fmla="*/ 1853 h 12911"/>
                <a:gd name="T66" fmla="*/ 6907 w 13291"/>
                <a:gd name="T67" fmla="*/ 27 h 12911"/>
                <a:gd name="T68" fmla="*/ 6658 w 13291"/>
                <a:gd name="T69" fmla="*/ 27 h 12911"/>
                <a:gd name="T70" fmla="*/ 1063 w 13291"/>
                <a:gd name="T71" fmla="*/ 1969 h 12911"/>
                <a:gd name="T72" fmla="*/ 784 w 13291"/>
                <a:gd name="T73" fmla="*/ 2334 h 12911"/>
                <a:gd name="T74" fmla="*/ 1013 w 13291"/>
                <a:gd name="T75" fmla="*/ 2733 h 12911"/>
                <a:gd name="T76" fmla="*/ 5994 w 13291"/>
                <a:gd name="T77" fmla="*/ 5223 h 12911"/>
                <a:gd name="T78" fmla="*/ 6176 w 13291"/>
                <a:gd name="T79" fmla="*/ 5264 h 12911"/>
                <a:gd name="T80" fmla="*/ 6342 w 13291"/>
                <a:gd name="T81" fmla="*/ 5264 h 12911"/>
                <a:gd name="T82" fmla="*/ 12153 w 13291"/>
                <a:gd name="T83" fmla="*/ 2691 h 12911"/>
                <a:gd name="T84" fmla="*/ 12427 w 13291"/>
                <a:gd name="T85" fmla="*/ 2226 h 12911"/>
                <a:gd name="T86" fmla="*/ 6201 w 13291"/>
                <a:gd name="T87" fmla="*/ 4368 h 12911"/>
                <a:gd name="T88" fmla="*/ 2275 w 13291"/>
                <a:gd name="T89" fmla="*/ 2434 h 12911"/>
                <a:gd name="T90" fmla="*/ 6766 w 13291"/>
                <a:gd name="T91" fmla="*/ 857 h 12911"/>
                <a:gd name="T92" fmla="*/ 10874 w 13291"/>
                <a:gd name="T93" fmla="*/ 2268 h 12911"/>
                <a:gd name="T94" fmla="*/ 6201 w 13291"/>
                <a:gd name="T95" fmla="*/ 4368 h 12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291" h="12911">
                  <a:moveTo>
                    <a:pt x="5612" y="5837"/>
                  </a:moveTo>
                  <a:lnTo>
                    <a:pt x="631" y="3347"/>
                  </a:lnTo>
                  <a:cubicBezTo>
                    <a:pt x="507" y="3279"/>
                    <a:pt x="357" y="3279"/>
                    <a:pt x="233" y="3347"/>
                  </a:cubicBezTo>
                  <a:cubicBezTo>
                    <a:pt x="85" y="3426"/>
                    <a:pt x="0" y="3587"/>
                    <a:pt x="17" y="3754"/>
                  </a:cubicBezTo>
                  <a:lnTo>
                    <a:pt x="17" y="9273"/>
                  </a:lnTo>
                  <a:cubicBezTo>
                    <a:pt x="19" y="9416"/>
                    <a:pt x="94" y="9548"/>
                    <a:pt x="216" y="9622"/>
                  </a:cubicBezTo>
                  <a:lnTo>
                    <a:pt x="5197" y="12735"/>
                  </a:lnTo>
                  <a:cubicBezTo>
                    <a:pt x="5261" y="12776"/>
                    <a:pt x="5336" y="12799"/>
                    <a:pt x="5413" y="12801"/>
                  </a:cubicBezTo>
                  <a:cubicBezTo>
                    <a:pt x="5642" y="12801"/>
                    <a:pt x="5828" y="12615"/>
                    <a:pt x="5828" y="12386"/>
                  </a:cubicBezTo>
                  <a:lnTo>
                    <a:pt x="5828" y="6210"/>
                  </a:lnTo>
                  <a:cubicBezTo>
                    <a:pt x="5831" y="6055"/>
                    <a:pt x="5748" y="5911"/>
                    <a:pt x="5612" y="5837"/>
                  </a:cubicBezTo>
                  <a:close/>
                  <a:moveTo>
                    <a:pt x="4997" y="11647"/>
                  </a:moveTo>
                  <a:lnTo>
                    <a:pt x="847" y="9041"/>
                  </a:lnTo>
                  <a:lnTo>
                    <a:pt x="847" y="4426"/>
                  </a:lnTo>
                  <a:lnTo>
                    <a:pt x="4997" y="6468"/>
                  </a:lnTo>
                  <a:lnTo>
                    <a:pt x="4997" y="11647"/>
                  </a:lnTo>
                  <a:close/>
                  <a:moveTo>
                    <a:pt x="13107" y="3289"/>
                  </a:moveTo>
                  <a:cubicBezTo>
                    <a:pt x="12983" y="3221"/>
                    <a:pt x="12833" y="3221"/>
                    <a:pt x="12709" y="3289"/>
                  </a:cubicBezTo>
                  <a:lnTo>
                    <a:pt x="6898" y="5837"/>
                  </a:lnTo>
                  <a:cubicBezTo>
                    <a:pt x="6747" y="5903"/>
                    <a:pt x="6649" y="6053"/>
                    <a:pt x="6649" y="6219"/>
                  </a:cubicBezTo>
                  <a:lnTo>
                    <a:pt x="6649" y="12394"/>
                  </a:lnTo>
                  <a:cubicBezTo>
                    <a:pt x="6651" y="12713"/>
                    <a:pt x="6996" y="12911"/>
                    <a:pt x="7272" y="12751"/>
                  </a:cubicBezTo>
                  <a:lnTo>
                    <a:pt x="13082" y="9431"/>
                  </a:lnTo>
                  <a:cubicBezTo>
                    <a:pt x="13210" y="9357"/>
                    <a:pt x="13289" y="9222"/>
                    <a:pt x="13290" y="9074"/>
                  </a:cubicBezTo>
                  <a:lnTo>
                    <a:pt x="13290" y="3637"/>
                  </a:lnTo>
                  <a:cubicBezTo>
                    <a:pt x="13291" y="3498"/>
                    <a:pt x="13223" y="3367"/>
                    <a:pt x="13107" y="3289"/>
                  </a:cubicBezTo>
                  <a:close/>
                  <a:moveTo>
                    <a:pt x="12468" y="8809"/>
                  </a:moveTo>
                  <a:lnTo>
                    <a:pt x="7488" y="11647"/>
                  </a:lnTo>
                  <a:lnTo>
                    <a:pt x="7488" y="6484"/>
                  </a:lnTo>
                  <a:lnTo>
                    <a:pt x="12468" y="4276"/>
                  </a:lnTo>
                  <a:lnTo>
                    <a:pt x="12468" y="8809"/>
                  </a:lnTo>
                  <a:close/>
                  <a:moveTo>
                    <a:pt x="12427" y="2226"/>
                  </a:moveTo>
                  <a:cubicBezTo>
                    <a:pt x="12418" y="2055"/>
                    <a:pt x="12306" y="1907"/>
                    <a:pt x="12144" y="1853"/>
                  </a:cubicBezTo>
                  <a:lnTo>
                    <a:pt x="6907" y="27"/>
                  </a:lnTo>
                  <a:cubicBezTo>
                    <a:pt x="6826" y="0"/>
                    <a:pt x="6739" y="0"/>
                    <a:pt x="6658" y="27"/>
                  </a:cubicBezTo>
                  <a:lnTo>
                    <a:pt x="1063" y="1969"/>
                  </a:lnTo>
                  <a:cubicBezTo>
                    <a:pt x="905" y="2023"/>
                    <a:pt x="795" y="2167"/>
                    <a:pt x="784" y="2334"/>
                  </a:cubicBezTo>
                  <a:cubicBezTo>
                    <a:pt x="773" y="2501"/>
                    <a:pt x="864" y="2658"/>
                    <a:pt x="1013" y="2733"/>
                  </a:cubicBezTo>
                  <a:lnTo>
                    <a:pt x="5994" y="5223"/>
                  </a:lnTo>
                  <a:cubicBezTo>
                    <a:pt x="6050" y="5250"/>
                    <a:pt x="6113" y="5264"/>
                    <a:pt x="6176" y="5264"/>
                  </a:cubicBezTo>
                  <a:cubicBezTo>
                    <a:pt x="6231" y="5275"/>
                    <a:pt x="6287" y="5275"/>
                    <a:pt x="6342" y="5264"/>
                  </a:cubicBezTo>
                  <a:lnTo>
                    <a:pt x="12153" y="2691"/>
                  </a:lnTo>
                  <a:cubicBezTo>
                    <a:pt x="12346" y="2625"/>
                    <a:pt x="12462" y="2427"/>
                    <a:pt x="12427" y="2226"/>
                  </a:cubicBezTo>
                  <a:close/>
                  <a:moveTo>
                    <a:pt x="6201" y="4368"/>
                  </a:moveTo>
                  <a:lnTo>
                    <a:pt x="2275" y="2434"/>
                  </a:lnTo>
                  <a:lnTo>
                    <a:pt x="6766" y="857"/>
                  </a:lnTo>
                  <a:lnTo>
                    <a:pt x="10874" y="2268"/>
                  </a:lnTo>
                  <a:lnTo>
                    <a:pt x="6201" y="4368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" name="iṧlíḍe"/>
            <p:cNvSpPr/>
            <p:nvPr/>
          </p:nvSpPr>
          <p:spPr bwMode="auto">
            <a:xfrm>
              <a:off x="5852619" y="3855838"/>
              <a:ext cx="482620" cy="481942"/>
            </a:xfrm>
            <a:custGeom>
              <a:avLst/>
              <a:gdLst>
                <a:gd name="connsiteX0" fmla="*/ 202805 w 607614"/>
                <a:gd name="connsiteY0" fmla="*/ 455066 h 606761"/>
                <a:gd name="connsiteX1" fmla="*/ 192173 w 607614"/>
                <a:gd name="connsiteY1" fmla="*/ 464926 h 606761"/>
                <a:gd name="connsiteX2" fmla="*/ 202805 w 607614"/>
                <a:gd name="connsiteY2" fmla="*/ 475543 h 606761"/>
                <a:gd name="connsiteX3" fmla="*/ 404809 w 607614"/>
                <a:gd name="connsiteY3" fmla="*/ 475543 h 606761"/>
                <a:gd name="connsiteX4" fmla="*/ 415441 w 607614"/>
                <a:gd name="connsiteY4" fmla="*/ 464926 h 606761"/>
                <a:gd name="connsiteX5" fmla="*/ 404809 w 607614"/>
                <a:gd name="connsiteY5" fmla="*/ 455066 h 606761"/>
                <a:gd name="connsiteX6" fmla="*/ 202805 w 607614"/>
                <a:gd name="connsiteY6" fmla="*/ 404253 h 606761"/>
                <a:gd name="connsiteX7" fmla="*/ 192173 w 607614"/>
                <a:gd name="connsiteY7" fmla="*/ 414870 h 606761"/>
                <a:gd name="connsiteX8" fmla="*/ 202805 w 607614"/>
                <a:gd name="connsiteY8" fmla="*/ 424730 h 606761"/>
                <a:gd name="connsiteX9" fmla="*/ 404809 w 607614"/>
                <a:gd name="connsiteY9" fmla="*/ 424730 h 606761"/>
                <a:gd name="connsiteX10" fmla="*/ 415441 w 607614"/>
                <a:gd name="connsiteY10" fmla="*/ 414870 h 606761"/>
                <a:gd name="connsiteX11" fmla="*/ 404809 w 607614"/>
                <a:gd name="connsiteY11" fmla="*/ 404253 h 606761"/>
                <a:gd name="connsiteX12" fmla="*/ 202805 w 607614"/>
                <a:gd name="connsiteY12" fmla="*/ 354197 h 606761"/>
                <a:gd name="connsiteX13" fmla="*/ 192173 w 607614"/>
                <a:gd name="connsiteY13" fmla="*/ 364057 h 606761"/>
                <a:gd name="connsiteX14" fmla="*/ 202805 w 607614"/>
                <a:gd name="connsiteY14" fmla="*/ 373916 h 606761"/>
                <a:gd name="connsiteX15" fmla="*/ 404809 w 607614"/>
                <a:gd name="connsiteY15" fmla="*/ 373916 h 606761"/>
                <a:gd name="connsiteX16" fmla="*/ 415441 w 607614"/>
                <a:gd name="connsiteY16" fmla="*/ 364057 h 606761"/>
                <a:gd name="connsiteX17" fmla="*/ 404809 w 607614"/>
                <a:gd name="connsiteY17" fmla="*/ 354197 h 606761"/>
                <a:gd name="connsiteX18" fmla="*/ 454171 w 607614"/>
                <a:gd name="connsiteY18" fmla="*/ 316277 h 606761"/>
                <a:gd name="connsiteX19" fmla="*/ 454171 w 607614"/>
                <a:gd name="connsiteY19" fmla="*/ 330687 h 606761"/>
                <a:gd name="connsiteX20" fmla="*/ 487585 w 607614"/>
                <a:gd name="connsiteY20" fmla="*/ 364057 h 606761"/>
                <a:gd name="connsiteX21" fmla="*/ 454171 w 607614"/>
                <a:gd name="connsiteY21" fmla="*/ 397427 h 606761"/>
                <a:gd name="connsiteX22" fmla="*/ 454171 w 607614"/>
                <a:gd name="connsiteY22" fmla="*/ 411837 h 606761"/>
                <a:gd name="connsiteX23" fmla="*/ 461765 w 607614"/>
                <a:gd name="connsiteY23" fmla="*/ 414870 h 606761"/>
                <a:gd name="connsiteX24" fmla="*/ 468600 w 607614"/>
                <a:gd name="connsiteY24" fmla="*/ 411837 h 606761"/>
                <a:gd name="connsiteX25" fmla="*/ 516443 w 607614"/>
                <a:gd name="connsiteY25" fmla="*/ 364057 h 606761"/>
                <a:gd name="connsiteX26" fmla="*/ 468600 w 607614"/>
                <a:gd name="connsiteY26" fmla="*/ 316277 h 606761"/>
                <a:gd name="connsiteX27" fmla="*/ 454171 w 607614"/>
                <a:gd name="connsiteY27" fmla="*/ 316277 h 606761"/>
                <a:gd name="connsiteX28" fmla="*/ 139014 w 607614"/>
                <a:gd name="connsiteY28" fmla="*/ 316277 h 606761"/>
                <a:gd name="connsiteX29" fmla="*/ 91171 w 607614"/>
                <a:gd name="connsiteY29" fmla="*/ 364057 h 606761"/>
                <a:gd name="connsiteX30" fmla="*/ 139014 w 607614"/>
                <a:gd name="connsiteY30" fmla="*/ 411837 h 606761"/>
                <a:gd name="connsiteX31" fmla="*/ 145849 w 607614"/>
                <a:gd name="connsiteY31" fmla="*/ 414870 h 606761"/>
                <a:gd name="connsiteX32" fmla="*/ 153443 w 607614"/>
                <a:gd name="connsiteY32" fmla="*/ 411837 h 606761"/>
                <a:gd name="connsiteX33" fmla="*/ 153443 w 607614"/>
                <a:gd name="connsiteY33" fmla="*/ 397427 h 606761"/>
                <a:gd name="connsiteX34" fmla="*/ 120029 w 607614"/>
                <a:gd name="connsiteY34" fmla="*/ 364057 h 606761"/>
                <a:gd name="connsiteX35" fmla="*/ 153443 w 607614"/>
                <a:gd name="connsiteY35" fmla="*/ 330687 h 606761"/>
                <a:gd name="connsiteX36" fmla="*/ 153443 w 607614"/>
                <a:gd name="connsiteY36" fmla="*/ 316277 h 606761"/>
                <a:gd name="connsiteX37" fmla="*/ 139014 w 607614"/>
                <a:gd name="connsiteY37" fmla="*/ 316277 h 606761"/>
                <a:gd name="connsiteX38" fmla="*/ 202805 w 607614"/>
                <a:gd name="connsiteY38" fmla="*/ 303384 h 606761"/>
                <a:gd name="connsiteX39" fmla="*/ 192173 w 607614"/>
                <a:gd name="connsiteY39" fmla="*/ 313243 h 606761"/>
                <a:gd name="connsiteX40" fmla="*/ 202805 w 607614"/>
                <a:gd name="connsiteY40" fmla="*/ 323861 h 606761"/>
                <a:gd name="connsiteX41" fmla="*/ 404809 w 607614"/>
                <a:gd name="connsiteY41" fmla="*/ 323861 h 606761"/>
                <a:gd name="connsiteX42" fmla="*/ 415441 w 607614"/>
                <a:gd name="connsiteY42" fmla="*/ 313243 h 606761"/>
                <a:gd name="connsiteX43" fmla="*/ 404809 w 607614"/>
                <a:gd name="connsiteY43" fmla="*/ 303384 h 606761"/>
                <a:gd name="connsiteX44" fmla="*/ 252927 w 607614"/>
                <a:gd name="connsiteY44" fmla="*/ 252570 h 606761"/>
                <a:gd name="connsiteX45" fmla="*/ 243054 w 607614"/>
                <a:gd name="connsiteY45" fmla="*/ 263188 h 606761"/>
                <a:gd name="connsiteX46" fmla="*/ 252927 w 607614"/>
                <a:gd name="connsiteY46" fmla="*/ 273047 h 606761"/>
                <a:gd name="connsiteX47" fmla="*/ 354688 w 607614"/>
                <a:gd name="connsiteY47" fmla="*/ 273047 h 606761"/>
                <a:gd name="connsiteX48" fmla="*/ 364560 w 607614"/>
                <a:gd name="connsiteY48" fmla="*/ 263188 h 606761"/>
                <a:gd name="connsiteX49" fmla="*/ 354688 w 607614"/>
                <a:gd name="connsiteY49" fmla="*/ 252570 h 606761"/>
                <a:gd name="connsiteX50" fmla="*/ 70667 w 607614"/>
                <a:gd name="connsiteY50" fmla="*/ 191897 h 606761"/>
                <a:gd name="connsiteX51" fmla="*/ 536947 w 607614"/>
                <a:gd name="connsiteY51" fmla="*/ 191897 h 606761"/>
                <a:gd name="connsiteX52" fmla="*/ 536947 w 607614"/>
                <a:gd name="connsiteY52" fmla="*/ 536216 h 606761"/>
                <a:gd name="connsiteX53" fmla="*/ 70667 w 607614"/>
                <a:gd name="connsiteY53" fmla="*/ 536216 h 606761"/>
                <a:gd name="connsiteX54" fmla="*/ 50887 w 607614"/>
                <a:gd name="connsiteY54" fmla="*/ 172168 h 606761"/>
                <a:gd name="connsiteX55" fmla="*/ 50887 w 607614"/>
                <a:gd name="connsiteY55" fmla="*/ 555945 h 606761"/>
                <a:gd name="connsiteX56" fmla="*/ 556727 w 607614"/>
                <a:gd name="connsiteY56" fmla="*/ 555945 h 606761"/>
                <a:gd name="connsiteX57" fmla="*/ 556727 w 607614"/>
                <a:gd name="connsiteY57" fmla="*/ 172168 h 606761"/>
                <a:gd name="connsiteX58" fmla="*/ 252986 w 607614"/>
                <a:gd name="connsiteY58" fmla="*/ 50814 h 606761"/>
                <a:gd name="connsiteX59" fmla="*/ 233239 w 607614"/>
                <a:gd name="connsiteY59" fmla="*/ 70531 h 606761"/>
                <a:gd name="connsiteX60" fmla="*/ 252986 w 607614"/>
                <a:gd name="connsiteY60" fmla="*/ 91007 h 606761"/>
                <a:gd name="connsiteX61" fmla="*/ 273493 w 607614"/>
                <a:gd name="connsiteY61" fmla="*/ 70531 h 606761"/>
                <a:gd name="connsiteX62" fmla="*/ 252986 w 607614"/>
                <a:gd name="connsiteY62" fmla="*/ 50814 h 606761"/>
                <a:gd name="connsiteX63" fmla="*/ 161728 w 607614"/>
                <a:gd name="connsiteY63" fmla="*/ 50814 h 606761"/>
                <a:gd name="connsiteX64" fmla="*/ 141981 w 607614"/>
                <a:gd name="connsiteY64" fmla="*/ 70531 h 606761"/>
                <a:gd name="connsiteX65" fmla="*/ 161728 w 607614"/>
                <a:gd name="connsiteY65" fmla="*/ 91007 h 606761"/>
                <a:gd name="connsiteX66" fmla="*/ 182235 w 607614"/>
                <a:gd name="connsiteY66" fmla="*/ 70531 h 606761"/>
                <a:gd name="connsiteX67" fmla="*/ 161728 w 607614"/>
                <a:gd name="connsiteY67" fmla="*/ 50814 h 606761"/>
                <a:gd name="connsiteX68" fmla="*/ 70591 w 607614"/>
                <a:gd name="connsiteY68" fmla="*/ 50814 h 606761"/>
                <a:gd name="connsiteX69" fmla="*/ 50844 w 607614"/>
                <a:gd name="connsiteY69" fmla="*/ 70531 h 606761"/>
                <a:gd name="connsiteX70" fmla="*/ 70591 w 607614"/>
                <a:gd name="connsiteY70" fmla="*/ 91007 h 606761"/>
                <a:gd name="connsiteX71" fmla="*/ 91099 w 607614"/>
                <a:gd name="connsiteY71" fmla="*/ 70531 h 606761"/>
                <a:gd name="connsiteX72" fmla="*/ 70591 w 607614"/>
                <a:gd name="connsiteY72" fmla="*/ 50814 h 606761"/>
                <a:gd name="connsiteX73" fmla="*/ 252986 w 607614"/>
                <a:gd name="connsiteY73" fmla="*/ 30338 h 606761"/>
                <a:gd name="connsiteX74" fmla="*/ 293999 w 607614"/>
                <a:gd name="connsiteY74" fmla="*/ 70531 h 606761"/>
                <a:gd name="connsiteX75" fmla="*/ 252986 w 607614"/>
                <a:gd name="connsiteY75" fmla="*/ 111483 h 606761"/>
                <a:gd name="connsiteX76" fmla="*/ 212732 w 607614"/>
                <a:gd name="connsiteY76" fmla="*/ 70531 h 606761"/>
                <a:gd name="connsiteX77" fmla="*/ 252986 w 607614"/>
                <a:gd name="connsiteY77" fmla="*/ 30338 h 606761"/>
                <a:gd name="connsiteX78" fmla="*/ 161728 w 607614"/>
                <a:gd name="connsiteY78" fmla="*/ 30338 h 606761"/>
                <a:gd name="connsiteX79" fmla="*/ 202741 w 607614"/>
                <a:gd name="connsiteY79" fmla="*/ 70531 h 606761"/>
                <a:gd name="connsiteX80" fmla="*/ 161728 w 607614"/>
                <a:gd name="connsiteY80" fmla="*/ 111483 h 606761"/>
                <a:gd name="connsiteX81" fmla="*/ 121474 w 607614"/>
                <a:gd name="connsiteY81" fmla="*/ 70531 h 606761"/>
                <a:gd name="connsiteX82" fmla="*/ 161728 w 607614"/>
                <a:gd name="connsiteY82" fmla="*/ 30338 h 606761"/>
                <a:gd name="connsiteX83" fmla="*/ 70591 w 607614"/>
                <a:gd name="connsiteY83" fmla="*/ 30338 h 606761"/>
                <a:gd name="connsiteX84" fmla="*/ 111605 w 607614"/>
                <a:gd name="connsiteY84" fmla="*/ 70531 h 606761"/>
                <a:gd name="connsiteX85" fmla="*/ 70591 w 607614"/>
                <a:gd name="connsiteY85" fmla="*/ 111483 h 606761"/>
                <a:gd name="connsiteX86" fmla="*/ 30338 w 607614"/>
                <a:gd name="connsiteY86" fmla="*/ 70531 h 606761"/>
                <a:gd name="connsiteX87" fmla="*/ 70591 w 607614"/>
                <a:gd name="connsiteY87" fmla="*/ 30338 h 606761"/>
                <a:gd name="connsiteX88" fmla="*/ 20507 w 607614"/>
                <a:gd name="connsiteY88" fmla="*/ 20478 h 606761"/>
                <a:gd name="connsiteX89" fmla="*/ 20507 w 607614"/>
                <a:gd name="connsiteY89" fmla="*/ 121352 h 606761"/>
                <a:gd name="connsiteX90" fmla="*/ 587107 w 607614"/>
                <a:gd name="connsiteY90" fmla="*/ 121352 h 606761"/>
                <a:gd name="connsiteX91" fmla="*/ 587107 w 607614"/>
                <a:gd name="connsiteY91" fmla="*/ 20478 h 606761"/>
                <a:gd name="connsiteX92" fmla="*/ 0 w 607614"/>
                <a:gd name="connsiteY92" fmla="*/ 0 h 606761"/>
                <a:gd name="connsiteX93" fmla="*/ 607614 w 607614"/>
                <a:gd name="connsiteY93" fmla="*/ 0 h 606761"/>
                <a:gd name="connsiteX94" fmla="*/ 607614 w 607614"/>
                <a:gd name="connsiteY94" fmla="*/ 121352 h 606761"/>
                <a:gd name="connsiteX95" fmla="*/ 607614 w 607614"/>
                <a:gd name="connsiteY95" fmla="*/ 141830 h 606761"/>
                <a:gd name="connsiteX96" fmla="*/ 607614 w 607614"/>
                <a:gd name="connsiteY96" fmla="*/ 606761 h 606761"/>
                <a:gd name="connsiteX97" fmla="*/ 0 w 607614"/>
                <a:gd name="connsiteY97" fmla="*/ 606761 h 606761"/>
                <a:gd name="connsiteX98" fmla="*/ 0 w 607614"/>
                <a:gd name="connsiteY98" fmla="*/ 141830 h 606761"/>
                <a:gd name="connsiteX99" fmla="*/ 0 w 607614"/>
                <a:gd name="connsiteY99" fmla="*/ 121352 h 606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07614" h="606761">
                  <a:moveTo>
                    <a:pt x="202805" y="455066"/>
                  </a:moveTo>
                  <a:cubicBezTo>
                    <a:pt x="196730" y="455066"/>
                    <a:pt x="192173" y="459617"/>
                    <a:pt x="192173" y="464926"/>
                  </a:cubicBezTo>
                  <a:cubicBezTo>
                    <a:pt x="192173" y="470993"/>
                    <a:pt x="196730" y="475543"/>
                    <a:pt x="202805" y="475543"/>
                  </a:cubicBezTo>
                  <a:lnTo>
                    <a:pt x="404809" y="475543"/>
                  </a:lnTo>
                  <a:cubicBezTo>
                    <a:pt x="410885" y="475543"/>
                    <a:pt x="415441" y="470993"/>
                    <a:pt x="415441" y="464926"/>
                  </a:cubicBezTo>
                  <a:cubicBezTo>
                    <a:pt x="415441" y="459617"/>
                    <a:pt x="410885" y="455066"/>
                    <a:pt x="404809" y="455066"/>
                  </a:cubicBezTo>
                  <a:close/>
                  <a:moveTo>
                    <a:pt x="202805" y="404253"/>
                  </a:moveTo>
                  <a:cubicBezTo>
                    <a:pt x="196730" y="404253"/>
                    <a:pt x="192173" y="408803"/>
                    <a:pt x="192173" y="414870"/>
                  </a:cubicBezTo>
                  <a:cubicBezTo>
                    <a:pt x="192173" y="420179"/>
                    <a:pt x="196730" y="424730"/>
                    <a:pt x="202805" y="424730"/>
                  </a:cubicBezTo>
                  <a:lnTo>
                    <a:pt x="404809" y="424730"/>
                  </a:lnTo>
                  <a:cubicBezTo>
                    <a:pt x="410885" y="424730"/>
                    <a:pt x="415441" y="420179"/>
                    <a:pt x="415441" y="414870"/>
                  </a:cubicBezTo>
                  <a:cubicBezTo>
                    <a:pt x="415441" y="408803"/>
                    <a:pt x="410885" y="404253"/>
                    <a:pt x="404809" y="404253"/>
                  </a:cubicBezTo>
                  <a:close/>
                  <a:moveTo>
                    <a:pt x="202805" y="354197"/>
                  </a:moveTo>
                  <a:cubicBezTo>
                    <a:pt x="196730" y="354197"/>
                    <a:pt x="192173" y="358748"/>
                    <a:pt x="192173" y="364057"/>
                  </a:cubicBezTo>
                  <a:cubicBezTo>
                    <a:pt x="192173" y="369366"/>
                    <a:pt x="196730" y="373916"/>
                    <a:pt x="202805" y="373916"/>
                  </a:cubicBezTo>
                  <a:lnTo>
                    <a:pt x="404809" y="373916"/>
                  </a:lnTo>
                  <a:cubicBezTo>
                    <a:pt x="410885" y="373916"/>
                    <a:pt x="415441" y="369366"/>
                    <a:pt x="415441" y="364057"/>
                  </a:cubicBezTo>
                  <a:cubicBezTo>
                    <a:pt x="415441" y="358748"/>
                    <a:pt x="410885" y="354197"/>
                    <a:pt x="404809" y="354197"/>
                  </a:cubicBezTo>
                  <a:close/>
                  <a:moveTo>
                    <a:pt x="454171" y="316277"/>
                  </a:moveTo>
                  <a:cubicBezTo>
                    <a:pt x="450374" y="320069"/>
                    <a:pt x="450374" y="326895"/>
                    <a:pt x="454171" y="330687"/>
                  </a:cubicBezTo>
                  <a:lnTo>
                    <a:pt x="487585" y="364057"/>
                  </a:lnTo>
                  <a:lnTo>
                    <a:pt x="454171" y="397427"/>
                  </a:lnTo>
                  <a:cubicBezTo>
                    <a:pt x="450374" y="401219"/>
                    <a:pt x="450374" y="408045"/>
                    <a:pt x="454171" y="411837"/>
                  </a:cubicBezTo>
                  <a:cubicBezTo>
                    <a:pt x="456449" y="413354"/>
                    <a:pt x="458728" y="414870"/>
                    <a:pt x="461765" y="414870"/>
                  </a:cubicBezTo>
                  <a:cubicBezTo>
                    <a:pt x="464044" y="414870"/>
                    <a:pt x="467081" y="413354"/>
                    <a:pt x="468600" y="411837"/>
                  </a:cubicBezTo>
                  <a:lnTo>
                    <a:pt x="516443" y="364057"/>
                  </a:lnTo>
                  <a:lnTo>
                    <a:pt x="468600" y="316277"/>
                  </a:lnTo>
                  <a:cubicBezTo>
                    <a:pt x="464803" y="312485"/>
                    <a:pt x="458728" y="312485"/>
                    <a:pt x="454171" y="316277"/>
                  </a:cubicBezTo>
                  <a:close/>
                  <a:moveTo>
                    <a:pt x="139014" y="316277"/>
                  </a:moveTo>
                  <a:lnTo>
                    <a:pt x="91171" y="364057"/>
                  </a:lnTo>
                  <a:lnTo>
                    <a:pt x="139014" y="411837"/>
                  </a:lnTo>
                  <a:cubicBezTo>
                    <a:pt x="140533" y="413354"/>
                    <a:pt x="143571" y="414870"/>
                    <a:pt x="145849" y="414870"/>
                  </a:cubicBezTo>
                  <a:cubicBezTo>
                    <a:pt x="148887" y="414870"/>
                    <a:pt x="151165" y="413354"/>
                    <a:pt x="153443" y="411837"/>
                  </a:cubicBezTo>
                  <a:cubicBezTo>
                    <a:pt x="157240" y="408045"/>
                    <a:pt x="157240" y="401219"/>
                    <a:pt x="153443" y="397427"/>
                  </a:cubicBezTo>
                  <a:lnTo>
                    <a:pt x="120029" y="364057"/>
                  </a:lnTo>
                  <a:lnTo>
                    <a:pt x="153443" y="330687"/>
                  </a:lnTo>
                  <a:cubicBezTo>
                    <a:pt x="157240" y="326895"/>
                    <a:pt x="157240" y="320069"/>
                    <a:pt x="153443" y="316277"/>
                  </a:cubicBezTo>
                  <a:cubicBezTo>
                    <a:pt x="148887" y="312485"/>
                    <a:pt x="142812" y="312485"/>
                    <a:pt x="139014" y="316277"/>
                  </a:cubicBezTo>
                  <a:close/>
                  <a:moveTo>
                    <a:pt x="202805" y="303384"/>
                  </a:moveTo>
                  <a:cubicBezTo>
                    <a:pt x="196730" y="303384"/>
                    <a:pt x="192173" y="307934"/>
                    <a:pt x="192173" y="313243"/>
                  </a:cubicBezTo>
                  <a:cubicBezTo>
                    <a:pt x="192173" y="319310"/>
                    <a:pt x="196730" y="323861"/>
                    <a:pt x="202805" y="323861"/>
                  </a:cubicBezTo>
                  <a:lnTo>
                    <a:pt x="404809" y="323861"/>
                  </a:lnTo>
                  <a:cubicBezTo>
                    <a:pt x="410885" y="323861"/>
                    <a:pt x="415441" y="319310"/>
                    <a:pt x="415441" y="313243"/>
                  </a:cubicBezTo>
                  <a:cubicBezTo>
                    <a:pt x="415441" y="307934"/>
                    <a:pt x="410885" y="303384"/>
                    <a:pt x="404809" y="303384"/>
                  </a:cubicBezTo>
                  <a:close/>
                  <a:moveTo>
                    <a:pt x="252927" y="252570"/>
                  </a:moveTo>
                  <a:cubicBezTo>
                    <a:pt x="247611" y="252570"/>
                    <a:pt x="243054" y="257121"/>
                    <a:pt x="243054" y="263188"/>
                  </a:cubicBezTo>
                  <a:cubicBezTo>
                    <a:pt x="243054" y="268497"/>
                    <a:pt x="247611" y="273047"/>
                    <a:pt x="252927" y="273047"/>
                  </a:cubicBezTo>
                  <a:lnTo>
                    <a:pt x="354688" y="273047"/>
                  </a:lnTo>
                  <a:cubicBezTo>
                    <a:pt x="360004" y="273047"/>
                    <a:pt x="364560" y="268497"/>
                    <a:pt x="364560" y="263188"/>
                  </a:cubicBezTo>
                  <a:cubicBezTo>
                    <a:pt x="364560" y="257121"/>
                    <a:pt x="360004" y="252570"/>
                    <a:pt x="354688" y="252570"/>
                  </a:cubicBezTo>
                  <a:close/>
                  <a:moveTo>
                    <a:pt x="70667" y="191897"/>
                  </a:moveTo>
                  <a:lnTo>
                    <a:pt x="536947" y="191897"/>
                  </a:lnTo>
                  <a:lnTo>
                    <a:pt x="536947" y="536216"/>
                  </a:lnTo>
                  <a:lnTo>
                    <a:pt x="70667" y="536216"/>
                  </a:lnTo>
                  <a:close/>
                  <a:moveTo>
                    <a:pt x="50887" y="172168"/>
                  </a:moveTo>
                  <a:lnTo>
                    <a:pt x="50887" y="555945"/>
                  </a:lnTo>
                  <a:lnTo>
                    <a:pt x="556727" y="555945"/>
                  </a:lnTo>
                  <a:lnTo>
                    <a:pt x="556727" y="172168"/>
                  </a:lnTo>
                  <a:close/>
                  <a:moveTo>
                    <a:pt x="252986" y="50814"/>
                  </a:moveTo>
                  <a:cubicBezTo>
                    <a:pt x="242353" y="50814"/>
                    <a:pt x="233239" y="59914"/>
                    <a:pt x="233239" y="70531"/>
                  </a:cubicBezTo>
                  <a:cubicBezTo>
                    <a:pt x="233239" y="81907"/>
                    <a:pt x="242353" y="91007"/>
                    <a:pt x="252986" y="91007"/>
                  </a:cubicBezTo>
                  <a:cubicBezTo>
                    <a:pt x="264379" y="91007"/>
                    <a:pt x="273493" y="81907"/>
                    <a:pt x="273493" y="70531"/>
                  </a:cubicBezTo>
                  <a:cubicBezTo>
                    <a:pt x="273493" y="59914"/>
                    <a:pt x="264379" y="50814"/>
                    <a:pt x="252986" y="50814"/>
                  </a:cubicBezTo>
                  <a:close/>
                  <a:moveTo>
                    <a:pt x="161728" y="50814"/>
                  </a:moveTo>
                  <a:cubicBezTo>
                    <a:pt x="151095" y="50814"/>
                    <a:pt x="141981" y="59914"/>
                    <a:pt x="141981" y="70531"/>
                  </a:cubicBezTo>
                  <a:cubicBezTo>
                    <a:pt x="141981" y="81907"/>
                    <a:pt x="151095" y="91007"/>
                    <a:pt x="161728" y="91007"/>
                  </a:cubicBezTo>
                  <a:cubicBezTo>
                    <a:pt x="173121" y="91007"/>
                    <a:pt x="182235" y="81907"/>
                    <a:pt x="182235" y="70531"/>
                  </a:cubicBezTo>
                  <a:cubicBezTo>
                    <a:pt x="182235" y="59914"/>
                    <a:pt x="173121" y="50814"/>
                    <a:pt x="161728" y="50814"/>
                  </a:cubicBezTo>
                  <a:close/>
                  <a:moveTo>
                    <a:pt x="70591" y="50814"/>
                  </a:moveTo>
                  <a:cubicBezTo>
                    <a:pt x="59958" y="50814"/>
                    <a:pt x="50844" y="59914"/>
                    <a:pt x="50844" y="70531"/>
                  </a:cubicBezTo>
                  <a:cubicBezTo>
                    <a:pt x="50844" y="81907"/>
                    <a:pt x="59958" y="91007"/>
                    <a:pt x="70591" y="91007"/>
                  </a:cubicBezTo>
                  <a:cubicBezTo>
                    <a:pt x="81985" y="91007"/>
                    <a:pt x="91099" y="81907"/>
                    <a:pt x="91099" y="70531"/>
                  </a:cubicBezTo>
                  <a:cubicBezTo>
                    <a:pt x="91099" y="59914"/>
                    <a:pt x="81985" y="50814"/>
                    <a:pt x="70591" y="50814"/>
                  </a:cubicBezTo>
                  <a:close/>
                  <a:moveTo>
                    <a:pt x="252986" y="30338"/>
                  </a:moveTo>
                  <a:cubicBezTo>
                    <a:pt x="275771" y="30338"/>
                    <a:pt x="293999" y="48538"/>
                    <a:pt x="293999" y="70531"/>
                  </a:cubicBezTo>
                  <a:cubicBezTo>
                    <a:pt x="293999" y="93282"/>
                    <a:pt x="275771" y="111483"/>
                    <a:pt x="252986" y="111483"/>
                  </a:cubicBezTo>
                  <a:cubicBezTo>
                    <a:pt x="230960" y="111483"/>
                    <a:pt x="212732" y="93282"/>
                    <a:pt x="212732" y="70531"/>
                  </a:cubicBezTo>
                  <a:cubicBezTo>
                    <a:pt x="212732" y="48538"/>
                    <a:pt x="230960" y="30338"/>
                    <a:pt x="252986" y="30338"/>
                  </a:cubicBezTo>
                  <a:close/>
                  <a:moveTo>
                    <a:pt x="161728" y="30338"/>
                  </a:moveTo>
                  <a:cubicBezTo>
                    <a:pt x="184513" y="30338"/>
                    <a:pt x="202741" y="48538"/>
                    <a:pt x="202741" y="70531"/>
                  </a:cubicBezTo>
                  <a:cubicBezTo>
                    <a:pt x="202741" y="93282"/>
                    <a:pt x="184513" y="111483"/>
                    <a:pt x="161728" y="111483"/>
                  </a:cubicBezTo>
                  <a:cubicBezTo>
                    <a:pt x="139702" y="111483"/>
                    <a:pt x="121474" y="93282"/>
                    <a:pt x="121474" y="70531"/>
                  </a:cubicBezTo>
                  <a:cubicBezTo>
                    <a:pt x="121474" y="48538"/>
                    <a:pt x="139702" y="30338"/>
                    <a:pt x="161728" y="30338"/>
                  </a:cubicBezTo>
                  <a:close/>
                  <a:moveTo>
                    <a:pt x="70591" y="30338"/>
                  </a:moveTo>
                  <a:cubicBezTo>
                    <a:pt x="93377" y="30338"/>
                    <a:pt x="111605" y="48538"/>
                    <a:pt x="111605" y="70531"/>
                  </a:cubicBezTo>
                  <a:cubicBezTo>
                    <a:pt x="111605" y="93282"/>
                    <a:pt x="93377" y="111483"/>
                    <a:pt x="70591" y="111483"/>
                  </a:cubicBezTo>
                  <a:cubicBezTo>
                    <a:pt x="48566" y="111483"/>
                    <a:pt x="30338" y="93282"/>
                    <a:pt x="30338" y="70531"/>
                  </a:cubicBezTo>
                  <a:cubicBezTo>
                    <a:pt x="30338" y="48538"/>
                    <a:pt x="48566" y="30338"/>
                    <a:pt x="70591" y="30338"/>
                  </a:cubicBezTo>
                  <a:close/>
                  <a:moveTo>
                    <a:pt x="20507" y="20478"/>
                  </a:moveTo>
                  <a:lnTo>
                    <a:pt x="20507" y="121352"/>
                  </a:lnTo>
                  <a:lnTo>
                    <a:pt x="587107" y="121352"/>
                  </a:lnTo>
                  <a:lnTo>
                    <a:pt x="587107" y="20478"/>
                  </a:lnTo>
                  <a:close/>
                  <a:moveTo>
                    <a:pt x="0" y="0"/>
                  </a:moveTo>
                  <a:lnTo>
                    <a:pt x="607614" y="0"/>
                  </a:lnTo>
                  <a:lnTo>
                    <a:pt x="607614" y="121352"/>
                  </a:lnTo>
                  <a:lnTo>
                    <a:pt x="607614" y="141830"/>
                  </a:lnTo>
                  <a:lnTo>
                    <a:pt x="607614" y="606761"/>
                  </a:lnTo>
                  <a:lnTo>
                    <a:pt x="0" y="606761"/>
                  </a:lnTo>
                  <a:lnTo>
                    <a:pt x="0" y="141830"/>
                  </a:lnTo>
                  <a:lnTo>
                    <a:pt x="0" y="12135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" name="ïṣḷîďè"/>
            <p:cNvSpPr/>
            <p:nvPr/>
          </p:nvSpPr>
          <p:spPr>
            <a:xfrm>
              <a:off x="8063877" y="3855500"/>
              <a:ext cx="482620" cy="482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1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" name="iśḻîḍé"/>
            <p:cNvSpPr/>
            <p:nvPr/>
          </p:nvSpPr>
          <p:spPr bwMode="auto">
            <a:xfrm>
              <a:off x="10147258" y="3855500"/>
              <a:ext cx="482620" cy="482620"/>
            </a:xfrm>
            <a:custGeom>
              <a:avLst/>
              <a:gdLst>
                <a:gd name="connsiteX0" fmla="*/ 69646 w 508000"/>
                <a:gd name="connsiteY0" fmla="*/ 394096 h 478080"/>
                <a:gd name="connsiteX1" fmla="*/ 438355 w 508000"/>
                <a:gd name="connsiteY1" fmla="*/ 394096 h 478080"/>
                <a:gd name="connsiteX2" fmla="*/ 438355 w 508000"/>
                <a:gd name="connsiteY2" fmla="*/ 422773 h 478080"/>
                <a:gd name="connsiteX3" fmla="*/ 473178 w 508000"/>
                <a:gd name="connsiteY3" fmla="*/ 422773 h 478080"/>
                <a:gd name="connsiteX4" fmla="*/ 473178 w 508000"/>
                <a:gd name="connsiteY4" fmla="*/ 447354 h 478080"/>
                <a:gd name="connsiteX5" fmla="*/ 497758 w 508000"/>
                <a:gd name="connsiteY5" fmla="*/ 447354 h 478080"/>
                <a:gd name="connsiteX6" fmla="*/ 497758 w 508000"/>
                <a:gd name="connsiteY6" fmla="*/ 478080 h 478080"/>
                <a:gd name="connsiteX7" fmla="*/ 14339 w 508000"/>
                <a:gd name="connsiteY7" fmla="*/ 478080 h 478080"/>
                <a:gd name="connsiteX8" fmla="*/ 14339 w 508000"/>
                <a:gd name="connsiteY8" fmla="*/ 447354 h 478080"/>
                <a:gd name="connsiteX9" fmla="*/ 38920 w 508000"/>
                <a:gd name="connsiteY9" fmla="*/ 447354 h 478080"/>
                <a:gd name="connsiteX10" fmla="*/ 38920 w 508000"/>
                <a:gd name="connsiteY10" fmla="*/ 422773 h 478080"/>
                <a:gd name="connsiteX11" fmla="*/ 69646 w 508000"/>
                <a:gd name="connsiteY11" fmla="*/ 422773 h 478080"/>
                <a:gd name="connsiteX12" fmla="*/ 362031 w 508000"/>
                <a:gd name="connsiteY12" fmla="*/ 193354 h 478080"/>
                <a:gd name="connsiteX13" fmla="*/ 436842 w 508000"/>
                <a:gd name="connsiteY13" fmla="*/ 193354 h 478080"/>
                <a:gd name="connsiteX14" fmla="*/ 456791 w 508000"/>
                <a:gd name="connsiteY14" fmla="*/ 213383 h 478080"/>
                <a:gd name="connsiteX15" fmla="*/ 456791 w 508000"/>
                <a:gd name="connsiteY15" fmla="*/ 233411 h 478080"/>
                <a:gd name="connsiteX16" fmla="*/ 436842 w 508000"/>
                <a:gd name="connsiteY16" fmla="*/ 233411 h 478080"/>
                <a:gd name="connsiteX17" fmla="*/ 436842 w 508000"/>
                <a:gd name="connsiteY17" fmla="*/ 373612 h 478080"/>
                <a:gd name="connsiteX18" fmla="*/ 362031 w 508000"/>
                <a:gd name="connsiteY18" fmla="*/ 373612 h 478080"/>
                <a:gd name="connsiteX19" fmla="*/ 362031 w 508000"/>
                <a:gd name="connsiteY19" fmla="*/ 233411 h 478080"/>
                <a:gd name="connsiteX20" fmla="*/ 342081 w 508000"/>
                <a:gd name="connsiteY20" fmla="*/ 233411 h 478080"/>
                <a:gd name="connsiteX21" fmla="*/ 342081 w 508000"/>
                <a:gd name="connsiteY21" fmla="*/ 213383 h 478080"/>
                <a:gd name="connsiteX22" fmla="*/ 362031 w 508000"/>
                <a:gd name="connsiteY22" fmla="*/ 193354 h 478080"/>
                <a:gd name="connsiteX23" fmla="*/ 218644 w 508000"/>
                <a:gd name="connsiteY23" fmla="*/ 193354 h 478080"/>
                <a:gd name="connsiteX24" fmla="*/ 293455 w 508000"/>
                <a:gd name="connsiteY24" fmla="*/ 193354 h 478080"/>
                <a:gd name="connsiteX25" fmla="*/ 313404 w 508000"/>
                <a:gd name="connsiteY25" fmla="*/ 213383 h 478080"/>
                <a:gd name="connsiteX26" fmla="*/ 313404 w 508000"/>
                <a:gd name="connsiteY26" fmla="*/ 233411 h 478080"/>
                <a:gd name="connsiteX27" fmla="*/ 293455 w 508000"/>
                <a:gd name="connsiteY27" fmla="*/ 233411 h 478080"/>
                <a:gd name="connsiteX28" fmla="*/ 293455 w 508000"/>
                <a:gd name="connsiteY28" fmla="*/ 373612 h 478080"/>
                <a:gd name="connsiteX29" fmla="*/ 213656 w 508000"/>
                <a:gd name="connsiteY29" fmla="*/ 373612 h 478080"/>
                <a:gd name="connsiteX30" fmla="*/ 213656 w 508000"/>
                <a:gd name="connsiteY30" fmla="*/ 233411 h 478080"/>
                <a:gd name="connsiteX31" fmla="*/ 198694 w 508000"/>
                <a:gd name="connsiteY31" fmla="*/ 233411 h 478080"/>
                <a:gd name="connsiteX32" fmla="*/ 198694 w 508000"/>
                <a:gd name="connsiteY32" fmla="*/ 213383 h 478080"/>
                <a:gd name="connsiteX33" fmla="*/ 218644 w 508000"/>
                <a:gd name="connsiteY33" fmla="*/ 193354 h 478080"/>
                <a:gd name="connsiteX34" fmla="*/ 73208 w 508000"/>
                <a:gd name="connsiteY34" fmla="*/ 193354 h 478080"/>
                <a:gd name="connsiteX35" fmla="*/ 148019 w 508000"/>
                <a:gd name="connsiteY35" fmla="*/ 193354 h 478080"/>
                <a:gd name="connsiteX36" fmla="*/ 167968 w 508000"/>
                <a:gd name="connsiteY36" fmla="*/ 213383 h 478080"/>
                <a:gd name="connsiteX37" fmla="*/ 167968 w 508000"/>
                <a:gd name="connsiteY37" fmla="*/ 233411 h 478080"/>
                <a:gd name="connsiteX38" fmla="*/ 148019 w 508000"/>
                <a:gd name="connsiteY38" fmla="*/ 233411 h 478080"/>
                <a:gd name="connsiteX39" fmla="*/ 148019 w 508000"/>
                <a:gd name="connsiteY39" fmla="*/ 373612 h 478080"/>
                <a:gd name="connsiteX40" fmla="*/ 73208 w 508000"/>
                <a:gd name="connsiteY40" fmla="*/ 373612 h 478080"/>
                <a:gd name="connsiteX41" fmla="*/ 73208 w 508000"/>
                <a:gd name="connsiteY41" fmla="*/ 233411 h 478080"/>
                <a:gd name="connsiteX42" fmla="*/ 53258 w 508000"/>
                <a:gd name="connsiteY42" fmla="*/ 233411 h 478080"/>
                <a:gd name="connsiteX43" fmla="*/ 53258 w 508000"/>
                <a:gd name="connsiteY43" fmla="*/ 213383 h 478080"/>
                <a:gd name="connsiteX44" fmla="*/ 73208 w 508000"/>
                <a:gd name="connsiteY44" fmla="*/ 193354 h 478080"/>
                <a:gd name="connsiteX45" fmla="*/ 234079 w 508000"/>
                <a:gd name="connsiteY45" fmla="*/ 68402 h 478080"/>
                <a:gd name="connsiteX46" fmla="*/ 169334 w 508000"/>
                <a:gd name="connsiteY46" fmla="*/ 108199 h 478080"/>
                <a:gd name="connsiteX47" fmla="*/ 169334 w 508000"/>
                <a:gd name="connsiteY47" fmla="*/ 113174 h 478080"/>
                <a:gd name="connsiteX48" fmla="*/ 174314 w 508000"/>
                <a:gd name="connsiteY48" fmla="*/ 113174 h 478080"/>
                <a:gd name="connsiteX49" fmla="*/ 333687 w 508000"/>
                <a:gd name="connsiteY49" fmla="*/ 113174 h 478080"/>
                <a:gd name="connsiteX50" fmla="*/ 338667 w 508000"/>
                <a:gd name="connsiteY50" fmla="*/ 113174 h 478080"/>
                <a:gd name="connsiteX51" fmla="*/ 338667 w 508000"/>
                <a:gd name="connsiteY51" fmla="*/ 108199 h 478080"/>
                <a:gd name="connsiteX52" fmla="*/ 273922 w 508000"/>
                <a:gd name="connsiteY52" fmla="*/ 68402 h 478080"/>
                <a:gd name="connsiteX53" fmla="*/ 234079 w 508000"/>
                <a:gd name="connsiteY53" fmla="*/ 68402 h 478080"/>
                <a:gd name="connsiteX54" fmla="*/ 234079 w 508000"/>
                <a:gd name="connsiteY54" fmla="*/ 3732 h 478080"/>
                <a:gd name="connsiteX55" fmla="*/ 273922 w 508000"/>
                <a:gd name="connsiteY55" fmla="*/ 3732 h 478080"/>
                <a:gd name="connsiteX56" fmla="*/ 488079 w 508000"/>
                <a:gd name="connsiteY56" fmla="*/ 123123 h 478080"/>
                <a:gd name="connsiteX57" fmla="*/ 508000 w 508000"/>
                <a:gd name="connsiteY57" fmla="*/ 157946 h 478080"/>
                <a:gd name="connsiteX58" fmla="*/ 508000 w 508000"/>
                <a:gd name="connsiteY58" fmla="*/ 172870 h 478080"/>
                <a:gd name="connsiteX59" fmla="*/ 0 w 508000"/>
                <a:gd name="connsiteY59" fmla="*/ 172870 h 478080"/>
                <a:gd name="connsiteX60" fmla="*/ 0 w 508000"/>
                <a:gd name="connsiteY60" fmla="*/ 157946 h 478080"/>
                <a:gd name="connsiteX61" fmla="*/ 19922 w 508000"/>
                <a:gd name="connsiteY61" fmla="*/ 123123 h 478080"/>
                <a:gd name="connsiteX62" fmla="*/ 234079 w 508000"/>
                <a:gd name="connsiteY62" fmla="*/ 3732 h 47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08000" h="478080">
                  <a:moveTo>
                    <a:pt x="69646" y="394096"/>
                  </a:moveTo>
                  <a:lnTo>
                    <a:pt x="438355" y="394096"/>
                  </a:lnTo>
                  <a:lnTo>
                    <a:pt x="438355" y="422773"/>
                  </a:lnTo>
                  <a:lnTo>
                    <a:pt x="473178" y="422773"/>
                  </a:lnTo>
                  <a:lnTo>
                    <a:pt x="473178" y="447354"/>
                  </a:lnTo>
                  <a:lnTo>
                    <a:pt x="497758" y="447354"/>
                  </a:lnTo>
                  <a:lnTo>
                    <a:pt x="497758" y="478080"/>
                  </a:lnTo>
                  <a:lnTo>
                    <a:pt x="14339" y="478080"/>
                  </a:lnTo>
                  <a:lnTo>
                    <a:pt x="14339" y="447354"/>
                  </a:lnTo>
                  <a:lnTo>
                    <a:pt x="38920" y="447354"/>
                  </a:lnTo>
                  <a:lnTo>
                    <a:pt x="38920" y="422773"/>
                  </a:lnTo>
                  <a:lnTo>
                    <a:pt x="69646" y="422773"/>
                  </a:lnTo>
                  <a:close/>
                  <a:moveTo>
                    <a:pt x="362031" y="193354"/>
                  </a:moveTo>
                  <a:cubicBezTo>
                    <a:pt x="362031" y="193354"/>
                    <a:pt x="362031" y="193354"/>
                    <a:pt x="436842" y="193354"/>
                  </a:cubicBezTo>
                  <a:cubicBezTo>
                    <a:pt x="446816" y="193354"/>
                    <a:pt x="456791" y="203368"/>
                    <a:pt x="456791" y="213383"/>
                  </a:cubicBezTo>
                  <a:cubicBezTo>
                    <a:pt x="456791" y="213383"/>
                    <a:pt x="456791" y="213383"/>
                    <a:pt x="456791" y="233411"/>
                  </a:cubicBezTo>
                  <a:cubicBezTo>
                    <a:pt x="456791" y="233411"/>
                    <a:pt x="456791" y="233411"/>
                    <a:pt x="436842" y="233411"/>
                  </a:cubicBezTo>
                  <a:cubicBezTo>
                    <a:pt x="436842" y="233411"/>
                    <a:pt x="436842" y="233411"/>
                    <a:pt x="436842" y="373612"/>
                  </a:cubicBezTo>
                  <a:lnTo>
                    <a:pt x="362031" y="373612"/>
                  </a:lnTo>
                  <a:cubicBezTo>
                    <a:pt x="362031" y="373612"/>
                    <a:pt x="362031" y="373612"/>
                    <a:pt x="362031" y="233411"/>
                  </a:cubicBezTo>
                  <a:cubicBezTo>
                    <a:pt x="362031" y="233411"/>
                    <a:pt x="362031" y="233411"/>
                    <a:pt x="342081" y="233411"/>
                  </a:cubicBezTo>
                  <a:cubicBezTo>
                    <a:pt x="342081" y="233411"/>
                    <a:pt x="342081" y="233411"/>
                    <a:pt x="342081" y="213383"/>
                  </a:cubicBezTo>
                  <a:cubicBezTo>
                    <a:pt x="342081" y="203368"/>
                    <a:pt x="352056" y="193354"/>
                    <a:pt x="362031" y="193354"/>
                  </a:cubicBezTo>
                  <a:close/>
                  <a:moveTo>
                    <a:pt x="218644" y="193354"/>
                  </a:moveTo>
                  <a:cubicBezTo>
                    <a:pt x="218644" y="193354"/>
                    <a:pt x="218644" y="193354"/>
                    <a:pt x="293455" y="193354"/>
                  </a:cubicBezTo>
                  <a:cubicBezTo>
                    <a:pt x="303429" y="193354"/>
                    <a:pt x="313404" y="203368"/>
                    <a:pt x="313404" y="213383"/>
                  </a:cubicBezTo>
                  <a:cubicBezTo>
                    <a:pt x="313404" y="213383"/>
                    <a:pt x="313404" y="213383"/>
                    <a:pt x="313404" y="233411"/>
                  </a:cubicBezTo>
                  <a:cubicBezTo>
                    <a:pt x="313404" y="233411"/>
                    <a:pt x="313404" y="233411"/>
                    <a:pt x="293455" y="233411"/>
                  </a:cubicBezTo>
                  <a:cubicBezTo>
                    <a:pt x="293455" y="233411"/>
                    <a:pt x="293455" y="233411"/>
                    <a:pt x="293455" y="373612"/>
                  </a:cubicBezTo>
                  <a:lnTo>
                    <a:pt x="213656" y="373612"/>
                  </a:lnTo>
                  <a:cubicBezTo>
                    <a:pt x="213656" y="373612"/>
                    <a:pt x="213656" y="373612"/>
                    <a:pt x="213656" y="233411"/>
                  </a:cubicBezTo>
                  <a:cubicBezTo>
                    <a:pt x="213656" y="233411"/>
                    <a:pt x="213656" y="233411"/>
                    <a:pt x="198694" y="233411"/>
                  </a:cubicBezTo>
                  <a:cubicBezTo>
                    <a:pt x="198694" y="233411"/>
                    <a:pt x="198694" y="233411"/>
                    <a:pt x="198694" y="213383"/>
                  </a:cubicBezTo>
                  <a:cubicBezTo>
                    <a:pt x="198694" y="203368"/>
                    <a:pt x="208669" y="193354"/>
                    <a:pt x="218644" y="193354"/>
                  </a:cubicBezTo>
                  <a:close/>
                  <a:moveTo>
                    <a:pt x="73208" y="193354"/>
                  </a:moveTo>
                  <a:cubicBezTo>
                    <a:pt x="73208" y="193354"/>
                    <a:pt x="73208" y="193354"/>
                    <a:pt x="148019" y="193354"/>
                  </a:cubicBezTo>
                  <a:cubicBezTo>
                    <a:pt x="157993" y="193354"/>
                    <a:pt x="167968" y="203368"/>
                    <a:pt x="167968" y="213383"/>
                  </a:cubicBezTo>
                  <a:cubicBezTo>
                    <a:pt x="167968" y="213383"/>
                    <a:pt x="167968" y="213383"/>
                    <a:pt x="167968" y="233411"/>
                  </a:cubicBezTo>
                  <a:cubicBezTo>
                    <a:pt x="167968" y="233411"/>
                    <a:pt x="167968" y="233411"/>
                    <a:pt x="148019" y="233411"/>
                  </a:cubicBezTo>
                  <a:cubicBezTo>
                    <a:pt x="148019" y="233411"/>
                    <a:pt x="148019" y="233411"/>
                    <a:pt x="148019" y="373612"/>
                  </a:cubicBezTo>
                  <a:lnTo>
                    <a:pt x="73208" y="373612"/>
                  </a:lnTo>
                  <a:cubicBezTo>
                    <a:pt x="73208" y="373612"/>
                    <a:pt x="73208" y="373612"/>
                    <a:pt x="73208" y="233411"/>
                  </a:cubicBezTo>
                  <a:cubicBezTo>
                    <a:pt x="73208" y="233411"/>
                    <a:pt x="73208" y="233411"/>
                    <a:pt x="53258" y="233411"/>
                  </a:cubicBezTo>
                  <a:cubicBezTo>
                    <a:pt x="53258" y="233411"/>
                    <a:pt x="53258" y="233411"/>
                    <a:pt x="53258" y="213383"/>
                  </a:cubicBezTo>
                  <a:cubicBezTo>
                    <a:pt x="53258" y="203368"/>
                    <a:pt x="63233" y="193354"/>
                    <a:pt x="73208" y="193354"/>
                  </a:cubicBezTo>
                  <a:close/>
                  <a:moveTo>
                    <a:pt x="234079" y="68402"/>
                  </a:moveTo>
                  <a:cubicBezTo>
                    <a:pt x="234079" y="68402"/>
                    <a:pt x="234079" y="68402"/>
                    <a:pt x="169334" y="108199"/>
                  </a:cubicBezTo>
                  <a:cubicBezTo>
                    <a:pt x="169334" y="108199"/>
                    <a:pt x="169334" y="108199"/>
                    <a:pt x="169334" y="113174"/>
                  </a:cubicBezTo>
                  <a:cubicBezTo>
                    <a:pt x="169334" y="113174"/>
                    <a:pt x="169334" y="113174"/>
                    <a:pt x="174314" y="113174"/>
                  </a:cubicBezTo>
                  <a:lnTo>
                    <a:pt x="333687" y="113174"/>
                  </a:lnTo>
                  <a:cubicBezTo>
                    <a:pt x="338667" y="113174"/>
                    <a:pt x="338667" y="113174"/>
                    <a:pt x="338667" y="113174"/>
                  </a:cubicBezTo>
                  <a:cubicBezTo>
                    <a:pt x="338667" y="108199"/>
                    <a:pt x="338667" y="108199"/>
                    <a:pt x="338667" y="108199"/>
                  </a:cubicBezTo>
                  <a:cubicBezTo>
                    <a:pt x="338667" y="108199"/>
                    <a:pt x="338667" y="108199"/>
                    <a:pt x="273922" y="68402"/>
                  </a:cubicBezTo>
                  <a:cubicBezTo>
                    <a:pt x="258981" y="63428"/>
                    <a:pt x="249020" y="63428"/>
                    <a:pt x="234079" y="68402"/>
                  </a:cubicBezTo>
                  <a:close/>
                  <a:moveTo>
                    <a:pt x="234079" y="3732"/>
                  </a:moveTo>
                  <a:cubicBezTo>
                    <a:pt x="249020" y="-1243"/>
                    <a:pt x="258981" y="-1243"/>
                    <a:pt x="273922" y="3732"/>
                  </a:cubicBezTo>
                  <a:lnTo>
                    <a:pt x="488079" y="123123"/>
                  </a:lnTo>
                  <a:cubicBezTo>
                    <a:pt x="498039" y="128098"/>
                    <a:pt x="508000" y="143022"/>
                    <a:pt x="508000" y="157946"/>
                  </a:cubicBezTo>
                  <a:cubicBezTo>
                    <a:pt x="508000" y="157946"/>
                    <a:pt x="508000" y="157946"/>
                    <a:pt x="508000" y="172870"/>
                  </a:cubicBezTo>
                  <a:cubicBezTo>
                    <a:pt x="508000" y="172870"/>
                    <a:pt x="508000" y="172870"/>
                    <a:pt x="0" y="172870"/>
                  </a:cubicBezTo>
                  <a:cubicBezTo>
                    <a:pt x="0" y="172870"/>
                    <a:pt x="0" y="172870"/>
                    <a:pt x="0" y="157946"/>
                  </a:cubicBezTo>
                  <a:cubicBezTo>
                    <a:pt x="0" y="143022"/>
                    <a:pt x="9961" y="128098"/>
                    <a:pt x="19922" y="123123"/>
                  </a:cubicBezTo>
                  <a:cubicBezTo>
                    <a:pt x="19922" y="123123"/>
                    <a:pt x="19922" y="123123"/>
                    <a:pt x="234079" y="3732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" name="íŝ1ïḑé"/>
            <p:cNvSpPr/>
            <p:nvPr/>
          </p:nvSpPr>
          <p:spPr>
            <a:xfrm>
              <a:off x="1513826" y="3153855"/>
              <a:ext cx="561372" cy="584775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20" name="îşľídè"/>
            <p:cNvSpPr/>
            <p:nvPr/>
          </p:nvSpPr>
          <p:spPr>
            <a:xfrm>
              <a:off x="3616357" y="3153855"/>
              <a:ext cx="611065" cy="584775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21" name="îṧḷíḑé"/>
            <p:cNvSpPr/>
            <p:nvPr/>
          </p:nvSpPr>
          <p:spPr>
            <a:xfrm>
              <a:off x="5778407" y="3153855"/>
              <a:ext cx="622286" cy="584775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22" name="i$ľidé"/>
            <p:cNvSpPr/>
            <p:nvPr/>
          </p:nvSpPr>
          <p:spPr>
            <a:xfrm>
              <a:off x="8003693" y="3153855"/>
              <a:ext cx="609462" cy="584775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23" name="îṣḻíďê"/>
            <p:cNvSpPr/>
            <p:nvPr/>
          </p:nvSpPr>
          <p:spPr>
            <a:xfrm>
              <a:off x="10066481" y="3153855"/>
              <a:ext cx="623889" cy="584775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grpSp>
          <p:nvGrpSpPr>
            <p:cNvPr id="24" name="íṡlîḓé"/>
            <p:cNvGrpSpPr/>
            <p:nvPr/>
          </p:nvGrpSpPr>
          <p:grpSpPr>
            <a:xfrm>
              <a:off x="658996" y="1986086"/>
              <a:ext cx="10803673" cy="545502"/>
              <a:chOff x="658996" y="1181111"/>
              <a:chExt cx="10803673" cy="545502"/>
            </a:xfrm>
          </p:grpSpPr>
          <p:sp>
            <p:nvSpPr>
              <p:cNvPr id="25" name="íṣļiďe"/>
              <p:cNvSpPr/>
              <p:nvPr/>
            </p:nvSpPr>
            <p:spPr>
              <a:xfrm>
                <a:off x="658996" y="1181111"/>
                <a:ext cx="2541404" cy="545502"/>
              </a:xfrm>
              <a:prstGeom prst="rect">
                <a:avLst/>
              </a:prstGeom>
            </p:spPr>
            <p:txBody>
              <a:bodyPr wrap="square" lIns="91440" tIns="45720" rIns="91440" bIns="45720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4400" b="1">
                    <a:solidFill>
                      <a:sysClr val="windowText" lastClr="000000"/>
                    </a:solidFill>
                  </a:rPr>
                  <a:t>CONTENT</a:t>
                </a:r>
                <a:endParaRPr lang="en-US" altLang="zh-CN" sz="4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3200400" y="1406093"/>
                <a:ext cx="8262269" cy="0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Introduction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308504" y="3131639"/>
            <a:ext cx="5419185" cy="1015623"/>
          </a:xfrm>
        </p:spPr>
        <p:txBody>
          <a:bodyPr/>
          <a:lstStyle/>
          <a:p>
            <a:pPr lvl="0"/>
            <a:r>
              <a:rPr lang="en-US" altLang="zh-CN" sz="2000" dirty="0"/>
              <a:t>Core Part </a:t>
            </a:r>
            <a:r>
              <a:rPr lang="en-US" altLang="zh-CN" sz="2000" b="1" dirty="0"/>
              <a:t>· </a:t>
            </a:r>
            <a:r>
              <a:rPr lang="en-US" altLang="zh-CN" sz="2000" dirty="0"/>
              <a:t>Aim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47983" y="268223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Brief Introduction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0" y="2305824"/>
            <a:ext cx="12192000" cy="2657515"/>
            <a:chOff x="0" y="2100240"/>
            <a:chExt cx="12192000" cy="2657515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2100240"/>
              <a:ext cx="12192000" cy="2657515"/>
              <a:chOff x="0" y="2100240"/>
              <a:chExt cx="12192000" cy="2657515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6685628" y="2100240"/>
                <a:ext cx="5506372" cy="2657513"/>
              </a:xfrm>
              <a:prstGeom prst="rect">
                <a:avLst/>
              </a:prstGeom>
              <a:solidFill>
                <a:srgbClr val="FFBB00">
                  <a:alpha val="40000"/>
                </a:srgbClr>
              </a:solidFill>
              <a:ln>
                <a:solidFill>
                  <a:srgbClr val="E5E5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0" y="2100242"/>
                <a:ext cx="5061736" cy="2657513"/>
              </a:xfrm>
              <a:prstGeom prst="rect">
                <a:avLst/>
              </a:prstGeom>
              <a:solidFill>
                <a:srgbClr val="011128">
                  <a:alpha val="9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8" name="íŝḻiḍè"/>
              <p:cNvGrpSpPr/>
              <p:nvPr/>
            </p:nvGrpSpPr>
            <p:grpSpPr>
              <a:xfrm>
                <a:off x="3705617" y="2100240"/>
                <a:ext cx="4502804" cy="2657515"/>
                <a:chOff x="4377032" y="2163487"/>
                <a:chExt cx="4302762" cy="2531024"/>
              </a:xfrm>
            </p:grpSpPr>
            <p:sp>
              <p:nvSpPr>
                <p:cNvPr id="29" name="íṧļiḋê"/>
                <p:cNvSpPr/>
                <p:nvPr/>
              </p:nvSpPr>
              <p:spPr>
                <a:xfrm>
                  <a:off x="6148770" y="2163489"/>
                  <a:ext cx="2531024" cy="2531022"/>
                </a:xfrm>
                <a:prstGeom prst="ellipse">
                  <a:avLst/>
                </a:prstGeom>
                <a:solidFill>
                  <a:srgbClr val="FFBB00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non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3765"/>
                  <a:endParaRPr lang="zh-CN" altLang="en-US" sz="24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0" name="i$1îḍê"/>
                <p:cNvGrpSpPr/>
                <p:nvPr/>
              </p:nvGrpSpPr>
              <p:grpSpPr>
                <a:xfrm>
                  <a:off x="4377032" y="2163487"/>
                  <a:ext cx="2531024" cy="2531022"/>
                  <a:chOff x="3952294" y="2163487"/>
                  <a:chExt cx="2531024" cy="2531022"/>
                </a:xfrm>
              </p:grpSpPr>
              <p:sp>
                <p:nvSpPr>
                  <p:cNvPr id="32" name="î$ḷîdê"/>
                  <p:cNvSpPr/>
                  <p:nvPr/>
                </p:nvSpPr>
                <p:spPr>
                  <a:xfrm>
                    <a:off x="3952294" y="2163487"/>
                    <a:ext cx="2531024" cy="2531022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ctr" anchorCtr="0" forceAA="0" compatLnSpc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3765"/>
                    <a:endParaRPr lang="zh-CN" altLang="en-US" sz="24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3" name="ïš1ïďé"/>
                  <p:cNvSpPr/>
                  <p:nvPr/>
                </p:nvSpPr>
                <p:spPr>
                  <a:xfrm>
                    <a:off x="4958509" y="3216899"/>
                    <a:ext cx="517008" cy="424196"/>
                  </a:xfrm>
                  <a:custGeom>
                    <a:avLst/>
                    <a:gdLst>
                      <a:gd name="T0" fmla="*/ 7807 w 10862"/>
                      <a:gd name="T1" fmla="*/ 0 h 8911"/>
                      <a:gd name="T2" fmla="*/ 5431 w 10862"/>
                      <a:gd name="T3" fmla="*/ 1591 h 8911"/>
                      <a:gd name="T4" fmla="*/ 3055 w 10862"/>
                      <a:gd name="T5" fmla="*/ 0 h 8911"/>
                      <a:gd name="T6" fmla="*/ 0 w 10862"/>
                      <a:gd name="T7" fmla="*/ 2948 h 8911"/>
                      <a:gd name="T8" fmla="*/ 885 w 10862"/>
                      <a:gd name="T9" fmla="*/ 5144 h 8911"/>
                      <a:gd name="T10" fmla="*/ 5038 w 10862"/>
                      <a:gd name="T11" fmla="*/ 8790 h 8911"/>
                      <a:gd name="T12" fmla="*/ 5431 w 10862"/>
                      <a:gd name="T13" fmla="*/ 8911 h 8911"/>
                      <a:gd name="T14" fmla="*/ 5823 w 10862"/>
                      <a:gd name="T15" fmla="*/ 8790 h 8911"/>
                      <a:gd name="T16" fmla="*/ 9976 w 10862"/>
                      <a:gd name="T17" fmla="*/ 5144 h 8911"/>
                      <a:gd name="T18" fmla="*/ 10862 w 10862"/>
                      <a:gd name="T19" fmla="*/ 2948 h 8911"/>
                      <a:gd name="T20" fmla="*/ 7807 w 10862"/>
                      <a:gd name="T21" fmla="*/ 0 h 8911"/>
                      <a:gd name="T22" fmla="*/ 7807 w 10862"/>
                      <a:gd name="T23" fmla="*/ 0 h 89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862" h="8911">
                        <a:moveTo>
                          <a:pt x="7807" y="0"/>
                        </a:moveTo>
                        <a:cubicBezTo>
                          <a:pt x="6872" y="0"/>
                          <a:pt x="6003" y="909"/>
                          <a:pt x="5431" y="1591"/>
                        </a:cubicBezTo>
                        <a:cubicBezTo>
                          <a:pt x="4859" y="909"/>
                          <a:pt x="3991" y="0"/>
                          <a:pt x="3055" y="0"/>
                        </a:cubicBezTo>
                        <a:cubicBezTo>
                          <a:pt x="1371" y="0"/>
                          <a:pt x="0" y="1323"/>
                          <a:pt x="0" y="2948"/>
                        </a:cubicBezTo>
                        <a:cubicBezTo>
                          <a:pt x="0" y="3917"/>
                          <a:pt x="491" y="4598"/>
                          <a:pt x="885" y="5144"/>
                        </a:cubicBezTo>
                        <a:cubicBezTo>
                          <a:pt x="2032" y="6732"/>
                          <a:pt x="4916" y="8707"/>
                          <a:pt x="5038" y="8790"/>
                        </a:cubicBezTo>
                        <a:cubicBezTo>
                          <a:pt x="5156" y="8871"/>
                          <a:pt x="5294" y="8911"/>
                          <a:pt x="5431" y="8911"/>
                        </a:cubicBezTo>
                        <a:cubicBezTo>
                          <a:pt x="5568" y="8911"/>
                          <a:pt x="5706" y="8871"/>
                          <a:pt x="5823" y="8790"/>
                        </a:cubicBezTo>
                        <a:cubicBezTo>
                          <a:pt x="5946" y="8707"/>
                          <a:pt x="8830" y="6732"/>
                          <a:pt x="9976" y="5144"/>
                        </a:cubicBezTo>
                        <a:cubicBezTo>
                          <a:pt x="10371" y="4598"/>
                          <a:pt x="10862" y="3917"/>
                          <a:pt x="10862" y="2948"/>
                        </a:cubicBezTo>
                        <a:cubicBezTo>
                          <a:pt x="10862" y="1323"/>
                          <a:pt x="9492" y="0"/>
                          <a:pt x="7807" y="0"/>
                        </a:cubicBezTo>
                        <a:close/>
                        <a:moveTo>
                          <a:pt x="7807" y="0"/>
                        </a:move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rnd">
                    <a:noFill/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/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1" name="îṡḻïḍé"/>
                <p:cNvSpPr/>
                <p:nvPr/>
              </p:nvSpPr>
              <p:spPr>
                <a:xfrm>
                  <a:off x="7155778" y="3170886"/>
                  <a:ext cx="517008" cy="516226"/>
                </a:xfrm>
                <a:custGeom>
                  <a:avLst/>
                  <a:gdLst>
                    <a:gd name="T0" fmla="*/ 6827 w 6827"/>
                    <a:gd name="T1" fmla="*/ 878 h 6827"/>
                    <a:gd name="T2" fmla="*/ 5803 w 6827"/>
                    <a:gd name="T3" fmla="*/ 1024 h 6827"/>
                    <a:gd name="T4" fmla="*/ 5949 w 6827"/>
                    <a:gd name="T5" fmla="*/ 0 h 6827"/>
                    <a:gd name="T6" fmla="*/ 5170 w 6827"/>
                    <a:gd name="T7" fmla="*/ 779 h 6827"/>
                    <a:gd name="T8" fmla="*/ 3310 w 6827"/>
                    <a:gd name="T9" fmla="*/ 207 h 6827"/>
                    <a:gd name="T10" fmla="*/ 0 w 6827"/>
                    <a:gd name="T11" fmla="*/ 3517 h 6827"/>
                    <a:gd name="T12" fmla="*/ 3310 w 6827"/>
                    <a:gd name="T13" fmla="*/ 6827 h 6827"/>
                    <a:gd name="T14" fmla="*/ 6620 w 6827"/>
                    <a:gd name="T15" fmla="*/ 3517 h 6827"/>
                    <a:gd name="T16" fmla="*/ 6048 w 6827"/>
                    <a:gd name="T17" fmla="*/ 1657 h 6827"/>
                    <a:gd name="T18" fmla="*/ 6827 w 6827"/>
                    <a:gd name="T19" fmla="*/ 878 h 6827"/>
                    <a:gd name="T20" fmla="*/ 3310 w 6827"/>
                    <a:gd name="T21" fmla="*/ 5999 h 6827"/>
                    <a:gd name="T22" fmla="*/ 827 w 6827"/>
                    <a:gd name="T23" fmla="*/ 3517 h 6827"/>
                    <a:gd name="T24" fmla="*/ 3310 w 6827"/>
                    <a:gd name="T25" fmla="*/ 1034 h 6827"/>
                    <a:gd name="T26" fmla="*/ 4832 w 6827"/>
                    <a:gd name="T27" fmla="*/ 1556 h 6827"/>
                    <a:gd name="T28" fmla="*/ 4240 w 6827"/>
                    <a:gd name="T29" fmla="*/ 2148 h 6827"/>
                    <a:gd name="T30" fmla="*/ 3310 w 6827"/>
                    <a:gd name="T31" fmla="*/ 1862 h 6827"/>
                    <a:gd name="T32" fmla="*/ 1655 w 6827"/>
                    <a:gd name="T33" fmla="*/ 3517 h 6827"/>
                    <a:gd name="T34" fmla="*/ 3310 w 6827"/>
                    <a:gd name="T35" fmla="*/ 5172 h 6827"/>
                    <a:gd name="T36" fmla="*/ 4965 w 6827"/>
                    <a:gd name="T37" fmla="*/ 3517 h 6827"/>
                    <a:gd name="T38" fmla="*/ 4679 w 6827"/>
                    <a:gd name="T39" fmla="*/ 2587 h 6827"/>
                    <a:gd name="T40" fmla="*/ 5271 w 6827"/>
                    <a:gd name="T41" fmla="*/ 1995 h 6827"/>
                    <a:gd name="T42" fmla="*/ 5792 w 6827"/>
                    <a:gd name="T43" fmla="*/ 3517 h 6827"/>
                    <a:gd name="T44" fmla="*/ 3310 w 6827"/>
                    <a:gd name="T45" fmla="*/ 5999 h 6827"/>
                    <a:gd name="T46" fmla="*/ 3170 w 6827"/>
                    <a:gd name="T47" fmla="*/ 3657 h 6827"/>
                    <a:gd name="T48" fmla="*/ 3609 w 6827"/>
                    <a:gd name="T49" fmla="*/ 3657 h 6827"/>
                    <a:gd name="T50" fmla="*/ 4072 w 6827"/>
                    <a:gd name="T51" fmla="*/ 3194 h 6827"/>
                    <a:gd name="T52" fmla="*/ 4137 w 6827"/>
                    <a:gd name="T53" fmla="*/ 3517 h 6827"/>
                    <a:gd name="T54" fmla="*/ 3310 w 6827"/>
                    <a:gd name="T55" fmla="*/ 4344 h 6827"/>
                    <a:gd name="T56" fmla="*/ 2482 w 6827"/>
                    <a:gd name="T57" fmla="*/ 3517 h 6827"/>
                    <a:gd name="T58" fmla="*/ 3310 w 6827"/>
                    <a:gd name="T59" fmla="*/ 2689 h 6827"/>
                    <a:gd name="T60" fmla="*/ 3633 w 6827"/>
                    <a:gd name="T61" fmla="*/ 2755 h 6827"/>
                    <a:gd name="T62" fmla="*/ 3170 w 6827"/>
                    <a:gd name="T63" fmla="*/ 3218 h 6827"/>
                    <a:gd name="T64" fmla="*/ 3170 w 6827"/>
                    <a:gd name="T65" fmla="*/ 3657 h 68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827" h="6827">
                      <a:moveTo>
                        <a:pt x="6827" y="878"/>
                      </a:moveTo>
                      <a:lnTo>
                        <a:pt x="5803" y="1024"/>
                      </a:lnTo>
                      <a:lnTo>
                        <a:pt x="5949" y="0"/>
                      </a:lnTo>
                      <a:lnTo>
                        <a:pt x="5170" y="779"/>
                      </a:lnTo>
                      <a:cubicBezTo>
                        <a:pt x="4640" y="418"/>
                        <a:pt x="4000" y="207"/>
                        <a:pt x="3310" y="207"/>
                      </a:cubicBezTo>
                      <a:cubicBezTo>
                        <a:pt x="1482" y="207"/>
                        <a:pt x="0" y="1689"/>
                        <a:pt x="0" y="3517"/>
                      </a:cubicBezTo>
                      <a:cubicBezTo>
                        <a:pt x="0" y="5345"/>
                        <a:pt x="1482" y="6827"/>
                        <a:pt x="3310" y="6827"/>
                      </a:cubicBezTo>
                      <a:cubicBezTo>
                        <a:pt x="5138" y="6827"/>
                        <a:pt x="6620" y="5345"/>
                        <a:pt x="6620" y="3517"/>
                      </a:cubicBezTo>
                      <a:cubicBezTo>
                        <a:pt x="6620" y="2827"/>
                        <a:pt x="6409" y="2187"/>
                        <a:pt x="6048" y="1657"/>
                      </a:cubicBezTo>
                      <a:lnTo>
                        <a:pt x="6827" y="878"/>
                      </a:lnTo>
                      <a:close/>
                      <a:moveTo>
                        <a:pt x="3310" y="5999"/>
                      </a:moveTo>
                      <a:cubicBezTo>
                        <a:pt x="1939" y="5999"/>
                        <a:pt x="827" y="4888"/>
                        <a:pt x="827" y="3517"/>
                      </a:cubicBezTo>
                      <a:cubicBezTo>
                        <a:pt x="827" y="2146"/>
                        <a:pt x="1939" y="1034"/>
                        <a:pt x="3310" y="1034"/>
                      </a:cubicBezTo>
                      <a:cubicBezTo>
                        <a:pt x="3884" y="1034"/>
                        <a:pt x="4412" y="1229"/>
                        <a:pt x="4832" y="1556"/>
                      </a:cubicBezTo>
                      <a:lnTo>
                        <a:pt x="4240" y="2148"/>
                      </a:lnTo>
                      <a:cubicBezTo>
                        <a:pt x="3975" y="1967"/>
                        <a:pt x="3655" y="1862"/>
                        <a:pt x="3310" y="1862"/>
                      </a:cubicBezTo>
                      <a:cubicBezTo>
                        <a:pt x="2396" y="1862"/>
                        <a:pt x="1655" y="2603"/>
                        <a:pt x="1655" y="3517"/>
                      </a:cubicBezTo>
                      <a:cubicBezTo>
                        <a:pt x="1655" y="4431"/>
                        <a:pt x="2396" y="5172"/>
                        <a:pt x="3310" y="5172"/>
                      </a:cubicBezTo>
                      <a:cubicBezTo>
                        <a:pt x="4224" y="5172"/>
                        <a:pt x="4965" y="4431"/>
                        <a:pt x="4965" y="3517"/>
                      </a:cubicBezTo>
                      <a:cubicBezTo>
                        <a:pt x="4965" y="3172"/>
                        <a:pt x="4859" y="2852"/>
                        <a:pt x="4679" y="2587"/>
                      </a:cubicBezTo>
                      <a:lnTo>
                        <a:pt x="5271" y="1995"/>
                      </a:lnTo>
                      <a:cubicBezTo>
                        <a:pt x="5598" y="2415"/>
                        <a:pt x="5792" y="2943"/>
                        <a:pt x="5792" y="3517"/>
                      </a:cubicBezTo>
                      <a:cubicBezTo>
                        <a:pt x="5792" y="4888"/>
                        <a:pt x="4681" y="5999"/>
                        <a:pt x="3310" y="5999"/>
                      </a:cubicBezTo>
                      <a:close/>
                      <a:moveTo>
                        <a:pt x="3170" y="3657"/>
                      </a:moveTo>
                      <a:cubicBezTo>
                        <a:pt x="3291" y="3778"/>
                        <a:pt x="3487" y="3778"/>
                        <a:pt x="3609" y="3657"/>
                      </a:cubicBezTo>
                      <a:lnTo>
                        <a:pt x="4072" y="3194"/>
                      </a:lnTo>
                      <a:cubicBezTo>
                        <a:pt x="4114" y="3293"/>
                        <a:pt x="4137" y="3402"/>
                        <a:pt x="4137" y="3517"/>
                      </a:cubicBezTo>
                      <a:cubicBezTo>
                        <a:pt x="4137" y="3974"/>
                        <a:pt x="3767" y="4344"/>
                        <a:pt x="3310" y="4344"/>
                      </a:cubicBezTo>
                      <a:cubicBezTo>
                        <a:pt x="2853" y="4344"/>
                        <a:pt x="2482" y="3974"/>
                        <a:pt x="2482" y="3517"/>
                      </a:cubicBezTo>
                      <a:cubicBezTo>
                        <a:pt x="2482" y="3060"/>
                        <a:pt x="2853" y="2689"/>
                        <a:pt x="3310" y="2689"/>
                      </a:cubicBezTo>
                      <a:cubicBezTo>
                        <a:pt x="3425" y="2689"/>
                        <a:pt x="3534" y="2713"/>
                        <a:pt x="3633" y="2755"/>
                      </a:cubicBezTo>
                      <a:lnTo>
                        <a:pt x="3170" y="3218"/>
                      </a:lnTo>
                      <a:cubicBezTo>
                        <a:pt x="3049" y="3339"/>
                        <a:pt x="3049" y="3536"/>
                        <a:pt x="3170" y="365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1" name="iṥḷïḍê"/>
            <p:cNvGrpSpPr/>
            <p:nvPr/>
          </p:nvGrpSpPr>
          <p:grpSpPr>
            <a:xfrm>
              <a:off x="429707" y="2314794"/>
              <a:ext cx="3110252" cy="2098901"/>
              <a:chOff x="1184203" y="2681024"/>
              <a:chExt cx="2571711" cy="1675775"/>
            </a:xfrm>
          </p:grpSpPr>
          <p:sp>
            <p:nvSpPr>
              <p:cNvPr id="15" name="iśḷîḑè"/>
              <p:cNvSpPr txBox="1"/>
              <p:nvPr/>
            </p:nvSpPr>
            <p:spPr>
              <a:xfrm>
                <a:off x="1382826" y="2681024"/>
                <a:ext cx="2171757" cy="368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</a:rPr>
                  <a:t>Core Part</a:t>
                </a:r>
              </a:p>
            </p:txBody>
          </p:sp>
          <p:sp>
            <p:nvSpPr>
              <p:cNvPr id="16" name="ïṧlíḋê"/>
              <p:cNvSpPr txBox="1"/>
              <p:nvPr/>
            </p:nvSpPr>
            <p:spPr>
              <a:xfrm>
                <a:off x="1184203" y="3140023"/>
                <a:ext cx="2571711" cy="1216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chemeClr val="bg1"/>
                    </a:solidFill>
                  </a:rPr>
                  <a:t>Name Entity Recognition (NER) through the deep learning model for Traditional Chinese Medicine (TCM) text information.</a:t>
                </a:r>
              </a:p>
            </p:txBody>
          </p:sp>
        </p:grpSp>
        <p:grpSp>
          <p:nvGrpSpPr>
            <p:cNvPr id="12" name="iṧḻïďê"/>
            <p:cNvGrpSpPr/>
            <p:nvPr/>
          </p:nvGrpSpPr>
          <p:grpSpPr>
            <a:xfrm>
              <a:off x="8334234" y="2254348"/>
              <a:ext cx="3462615" cy="2344014"/>
              <a:chOff x="1009106" y="2987357"/>
              <a:chExt cx="2766461" cy="1923352"/>
            </a:xfrm>
          </p:grpSpPr>
          <p:sp>
            <p:nvSpPr>
              <p:cNvPr id="13" name="íṥlïḓé"/>
              <p:cNvSpPr txBox="1"/>
              <p:nvPr/>
            </p:nvSpPr>
            <p:spPr>
              <a:xfrm>
                <a:off x="1306457" y="2987357"/>
                <a:ext cx="2171757" cy="399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Aim</a:t>
                </a:r>
              </a:p>
            </p:txBody>
          </p:sp>
          <p:sp>
            <p:nvSpPr>
              <p:cNvPr id="14" name="ïSḷîḑè"/>
              <p:cNvSpPr txBox="1"/>
              <p:nvPr/>
            </p:nvSpPr>
            <p:spPr>
              <a:xfrm>
                <a:off x="1009106" y="3357153"/>
                <a:ext cx="2766461" cy="1553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dirty="0"/>
                  <a:t>Improve the accuracy of TCM text information QA Chatbot in clinical diagnosis and provide more effective support for the research of Chinese medicine.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Model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308504" y="3131639"/>
            <a:ext cx="5419185" cy="1015623"/>
          </a:xfrm>
        </p:spPr>
        <p:txBody>
          <a:bodyPr/>
          <a:lstStyle/>
          <a:p>
            <a:pPr lvl="0"/>
            <a:r>
              <a:rPr lang="en-US" altLang="zh-CN" sz="2000" dirty="0"/>
              <a:t>Baseline </a:t>
            </a:r>
            <a:r>
              <a:rPr lang="en-US" altLang="zh-CN" sz="2000" b="1" dirty="0"/>
              <a:t>· </a:t>
            </a:r>
            <a:r>
              <a:rPr lang="en-US" altLang="zh-CN" sz="2000" dirty="0"/>
              <a:t>Nested NER </a:t>
            </a:r>
            <a:r>
              <a:rPr lang="en-US" altLang="zh-CN" sz="2000" b="1" dirty="0"/>
              <a:t>· </a:t>
            </a:r>
            <a:r>
              <a:rPr lang="en-US" altLang="zh-CN" sz="2000" dirty="0"/>
              <a:t>Few-shot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147983" y="268223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Baseline: Bert-CRF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74429" y="6281738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r>
              <a:rPr lang="zh-CN" altLang="en-US" sz="100"/>
              <a:t>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321147" y="1305579"/>
            <a:ext cx="12832702" cy="1281792"/>
            <a:chOff x="-2095482" y="1136650"/>
            <a:chExt cx="12832702" cy="1281792"/>
          </a:xfrm>
        </p:grpSpPr>
        <p:sp>
          <p:nvSpPr>
            <p:cNvPr id="5" name="矩形: 圆角 4"/>
            <p:cNvSpPr/>
            <p:nvPr/>
          </p:nvSpPr>
          <p:spPr>
            <a:xfrm>
              <a:off x="-2095482" y="1136650"/>
              <a:ext cx="12832702" cy="1172483"/>
            </a:xfrm>
            <a:prstGeom prst="roundRect">
              <a:avLst/>
            </a:prstGeom>
            <a:solidFill>
              <a:srgbClr val="011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25805" y="1218113"/>
              <a:ext cx="7024824" cy="12003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</a:rPr>
                <a:t>Bert: </a:t>
              </a:r>
              <a:r>
                <a:rPr lang="zh-CN" altLang="en-US" b="1" dirty="0">
                  <a:solidFill>
                    <a:srgbClr val="FFBB00"/>
                  </a:solidFill>
                </a:rPr>
                <a:t>Bidirectional Encoder </a:t>
              </a:r>
              <a:r>
                <a:rPr lang="zh-CN" altLang="en-US" b="1" dirty="0">
                  <a:solidFill>
                    <a:schemeClr val="bg1"/>
                  </a:solidFill>
                </a:rPr>
                <a:t>Representation from </a:t>
              </a:r>
              <a:r>
                <a:rPr lang="zh-CN" altLang="en-US" b="1" dirty="0">
                  <a:solidFill>
                    <a:srgbClr val="FFBB00"/>
                  </a:solidFill>
                </a:rPr>
                <a:t>Transformers</a:t>
              </a:r>
              <a:endParaRPr lang="en-US" altLang="zh-CN" b="1" dirty="0">
                <a:solidFill>
                  <a:srgbClr val="FFBB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  <a:sym typeface="+mn-ea"/>
                </a:rPr>
                <a:t>CRF: Conditional Random Field</a:t>
              </a:r>
            </a:p>
            <a:p>
              <a:pPr algn="ctr"/>
              <a:endParaRPr lang="en-US" altLang="zh-C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97742" y="2765759"/>
            <a:ext cx="10194925" cy="3722360"/>
            <a:chOff x="997741" y="2598318"/>
            <a:chExt cx="10194925" cy="3722360"/>
          </a:xfrm>
        </p:grpSpPr>
        <p:pic>
          <p:nvPicPr>
            <p:cNvPr id="47" name="图片 5" descr="How BERT leverage attention mechanism and transformer to learn word ..."/>
            <p:cNvPicPr/>
            <p:nvPr>
              <p:custDataLst>
                <p:tags r:id="rId2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741" y="3676538"/>
              <a:ext cx="10194925" cy="264414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38" name="矩形 37"/>
            <p:cNvSpPr/>
            <p:nvPr>
              <p:custDataLst>
                <p:tags r:id="rId3"/>
              </p:custDataLst>
            </p:nvPr>
          </p:nvSpPr>
          <p:spPr>
            <a:xfrm>
              <a:off x="2756779" y="3676537"/>
              <a:ext cx="763972" cy="515920"/>
            </a:xfrm>
            <a:prstGeom prst="rect">
              <a:avLst/>
            </a:prstGeom>
            <a:noFill/>
            <a:ln w="38100">
              <a:solidFill>
                <a:srgbClr val="FFB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>
              <p:custDataLst>
                <p:tags r:id="rId4"/>
              </p:custDataLst>
            </p:nvPr>
          </p:nvSpPr>
          <p:spPr>
            <a:xfrm>
              <a:off x="6382584" y="3679750"/>
              <a:ext cx="813733" cy="515920"/>
            </a:xfrm>
            <a:prstGeom prst="rect">
              <a:avLst/>
            </a:prstGeom>
            <a:noFill/>
            <a:ln w="38100">
              <a:solidFill>
                <a:srgbClr val="FFBB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788333" y="2598319"/>
              <a:ext cx="3154581" cy="825701"/>
              <a:chOff x="808653" y="2471938"/>
              <a:chExt cx="3215951" cy="847753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808653" y="2471938"/>
                <a:ext cx="3215951" cy="847753"/>
              </a:xfrm>
              <a:prstGeom prst="roundRect">
                <a:avLst/>
              </a:prstGeom>
              <a:solidFill>
                <a:srgbClr val="FF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872989" y="2573234"/>
                <a:ext cx="3000012" cy="663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Decide whether to use in the classification tasks</a:t>
                </a:r>
              </a:p>
            </p:txBody>
          </p:sp>
        </p:grpSp>
        <p:sp>
          <p:nvSpPr>
            <p:cNvPr id="45" name="右弧形箭头 44"/>
            <p:cNvSpPr/>
            <p:nvPr>
              <p:custDataLst>
                <p:tags r:id="rId5"/>
              </p:custDataLst>
            </p:nvPr>
          </p:nvSpPr>
          <p:spPr>
            <a:xfrm flipH="1" flipV="1">
              <a:off x="2300849" y="2935436"/>
              <a:ext cx="455930" cy="1078760"/>
            </a:xfrm>
            <a:prstGeom prst="curvedLeftArrow">
              <a:avLst>
                <a:gd name="adj1" fmla="val 30970"/>
                <a:gd name="adj2" fmla="val 81644"/>
                <a:gd name="adj3" fmla="val 47851"/>
              </a:avLst>
            </a:prstGeom>
            <a:solidFill>
              <a:srgbClr val="FF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789450" y="2598318"/>
              <a:ext cx="3154581" cy="825701"/>
              <a:chOff x="808653" y="2471938"/>
              <a:chExt cx="3215951" cy="847753"/>
            </a:xfrm>
          </p:grpSpPr>
          <p:sp>
            <p:nvSpPr>
              <p:cNvPr id="10" name="矩形: 圆角 9"/>
              <p:cNvSpPr/>
              <p:nvPr/>
            </p:nvSpPr>
            <p:spPr>
              <a:xfrm>
                <a:off x="808653" y="2471938"/>
                <a:ext cx="3215951" cy="847753"/>
              </a:xfrm>
              <a:prstGeom prst="roundRect">
                <a:avLst/>
              </a:prstGeom>
              <a:solidFill>
                <a:srgbClr val="FF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916621" y="2573235"/>
                <a:ext cx="3000012" cy="663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To separate two sentences</a:t>
                </a:r>
              </a:p>
            </p:txBody>
          </p:sp>
        </p:grpSp>
        <p:sp>
          <p:nvSpPr>
            <p:cNvPr id="12" name="右弧形箭头 44"/>
            <p:cNvSpPr/>
            <p:nvPr>
              <p:custDataLst>
                <p:tags r:id="rId6"/>
              </p:custDataLst>
            </p:nvPr>
          </p:nvSpPr>
          <p:spPr>
            <a:xfrm rot="1553699" flipH="1" flipV="1">
              <a:off x="6145317" y="2984348"/>
              <a:ext cx="391332" cy="727880"/>
            </a:xfrm>
            <a:prstGeom prst="curvedLeftArrow">
              <a:avLst>
                <a:gd name="adj1" fmla="val 30970"/>
                <a:gd name="adj2" fmla="val 89313"/>
                <a:gd name="adj3" fmla="val 57706"/>
              </a:avLst>
            </a:prstGeom>
            <a:solidFill>
              <a:srgbClr val="FF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ïṧḻiḑe"/>
          <p:cNvSpPr/>
          <p:nvPr/>
        </p:nvSpPr>
        <p:spPr>
          <a:xfrm>
            <a:off x="771330" y="1481611"/>
            <a:ext cx="3585120" cy="56263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5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defTabSz="914400"/>
            <a:r>
              <a:rPr lang="en-US" altLang="zh-CN" sz="2000" b="1" dirty="0">
                <a:solidFill>
                  <a:schemeClr val="tx1"/>
                </a:solidFill>
              </a:rPr>
              <a:t>Masked Language Model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905915" y="1847891"/>
            <a:ext cx="4378579" cy="4392572"/>
            <a:chOff x="4089010" y="2323475"/>
            <a:chExt cx="4042177" cy="4021250"/>
          </a:xfrm>
        </p:grpSpPr>
        <p:grpSp>
          <p:nvGrpSpPr>
            <p:cNvPr id="27" name="组合 26"/>
            <p:cNvGrpSpPr/>
            <p:nvPr/>
          </p:nvGrpSpPr>
          <p:grpSpPr>
            <a:xfrm>
              <a:off x="4089010" y="2323475"/>
              <a:ext cx="4042177" cy="4021250"/>
              <a:chOff x="1275143" y="2076869"/>
              <a:chExt cx="3310850" cy="3293710"/>
            </a:xfrm>
          </p:grpSpPr>
          <p:sp>
            <p:nvSpPr>
              <p:cNvPr id="29" name="任意多边形: 形状 28"/>
              <p:cNvSpPr/>
              <p:nvPr/>
            </p:nvSpPr>
            <p:spPr>
              <a:xfrm rot="10171132" flipH="1" flipV="1">
                <a:off x="1275143" y="2311234"/>
                <a:ext cx="2288497" cy="3059345"/>
              </a:xfrm>
              <a:custGeom>
                <a:avLst/>
                <a:gdLst>
                  <a:gd name="connsiteX0" fmla="*/ 2429923 w 3635407"/>
                  <a:gd name="connsiteY0" fmla="*/ 0 h 4859941"/>
                  <a:gd name="connsiteX1" fmla="*/ 1214914 w 3635407"/>
                  <a:gd name="connsiteY1" fmla="*/ 1215009 h 4859941"/>
                  <a:gd name="connsiteX2" fmla="*/ 2305696 w 3635407"/>
                  <a:gd name="connsiteY2" fmla="*/ 2423745 h 4859941"/>
                  <a:gd name="connsiteX3" fmla="*/ 2420398 w 3635407"/>
                  <a:gd name="connsiteY3" fmla="*/ 2429537 h 4859941"/>
                  <a:gd name="connsiteX4" fmla="*/ 2420398 w 3635407"/>
                  <a:gd name="connsiteY4" fmla="*/ 2428399 h 4859941"/>
                  <a:gd name="connsiteX5" fmla="*/ 3635407 w 3635407"/>
                  <a:gd name="connsiteY5" fmla="*/ 3643408 h 4859941"/>
                  <a:gd name="connsiteX6" fmla="*/ 2544625 w 3635407"/>
                  <a:gd name="connsiteY6" fmla="*/ 4852144 h 4859941"/>
                  <a:gd name="connsiteX7" fmla="*/ 2429923 w 3635407"/>
                  <a:gd name="connsiteY7" fmla="*/ 4857936 h 4859941"/>
                  <a:gd name="connsiteX8" fmla="*/ 2429923 w 3635407"/>
                  <a:gd name="connsiteY8" fmla="*/ 4859941 h 4859941"/>
                  <a:gd name="connsiteX9" fmla="*/ 0 w 3635407"/>
                  <a:gd name="connsiteY9" fmla="*/ 2429923 h 4859941"/>
                  <a:gd name="connsiteX10" fmla="*/ 2429923 w 3635407"/>
                  <a:gd name="connsiteY10" fmla="*/ 0 h 4859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35407" h="4859941">
                    <a:moveTo>
                      <a:pt x="2429923" y="0"/>
                    </a:moveTo>
                    <a:cubicBezTo>
                      <a:pt x="1758896" y="0"/>
                      <a:pt x="1214914" y="543979"/>
                      <a:pt x="1214914" y="1215009"/>
                    </a:cubicBezTo>
                    <a:cubicBezTo>
                      <a:pt x="1214914" y="1844097"/>
                      <a:pt x="1693023" y="2361524"/>
                      <a:pt x="2305696" y="2423745"/>
                    </a:cubicBezTo>
                    <a:lnTo>
                      <a:pt x="2420398" y="2429537"/>
                    </a:lnTo>
                    <a:lnTo>
                      <a:pt x="2420398" y="2428399"/>
                    </a:lnTo>
                    <a:cubicBezTo>
                      <a:pt x="3091425" y="2428399"/>
                      <a:pt x="3635407" y="2972381"/>
                      <a:pt x="3635407" y="3643408"/>
                    </a:cubicBezTo>
                    <a:cubicBezTo>
                      <a:pt x="3635407" y="4272496"/>
                      <a:pt x="3157298" y="4789923"/>
                      <a:pt x="2544625" y="4852144"/>
                    </a:cubicBezTo>
                    <a:lnTo>
                      <a:pt x="2429923" y="4857936"/>
                    </a:lnTo>
                    <a:lnTo>
                      <a:pt x="2429923" y="4859941"/>
                    </a:lnTo>
                    <a:cubicBezTo>
                      <a:pt x="1087945" y="4859941"/>
                      <a:pt x="0" y="3771996"/>
                      <a:pt x="0" y="2429923"/>
                    </a:cubicBezTo>
                    <a:cubicBezTo>
                      <a:pt x="0" y="1087851"/>
                      <a:pt x="1087945" y="0"/>
                      <a:pt x="24299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5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 rot="10171132">
                <a:off x="2297494" y="2076869"/>
                <a:ext cx="2288499" cy="3059346"/>
              </a:xfrm>
              <a:custGeom>
                <a:avLst/>
                <a:gdLst>
                  <a:gd name="connsiteX0" fmla="*/ 2429923 w 3635407"/>
                  <a:gd name="connsiteY0" fmla="*/ 0 h 4859941"/>
                  <a:gd name="connsiteX1" fmla="*/ 1214914 w 3635407"/>
                  <a:gd name="connsiteY1" fmla="*/ 1215009 h 4859941"/>
                  <a:gd name="connsiteX2" fmla="*/ 2305696 w 3635407"/>
                  <a:gd name="connsiteY2" fmla="*/ 2423745 h 4859941"/>
                  <a:gd name="connsiteX3" fmla="*/ 2420398 w 3635407"/>
                  <a:gd name="connsiteY3" fmla="*/ 2429537 h 4859941"/>
                  <a:gd name="connsiteX4" fmla="*/ 2420398 w 3635407"/>
                  <a:gd name="connsiteY4" fmla="*/ 2428399 h 4859941"/>
                  <a:gd name="connsiteX5" fmla="*/ 3635407 w 3635407"/>
                  <a:gd name="connsiteY5" fmla="*/ 3643408 h 4859941"/>
                  <a:gd name="connsiteX6" fmla="*/ 2544625 w 3635407"/>
                  <a:gd name="connsiteY6" fmla="*/ 4852144 h 4859941"/>
                  <a:gd name="connsiteX7" fmla="*/ 2429923 w 3635407"/>
                  <a:gd name="connsiteY7" fmla="*/ 4857936 h 4859941"/>
                  <a:gd name="connsiteX8" fmla="*/ 2429923 w 3635407"/>
                  <a:gd name="connsiteY8" fmla="*/ 4859941 h 4859941"/>
                  <a:gd name="connsiteX9" fmla="*/ 0 w 3635407"/>
                  <a:gd name="connsiteY9" fmla="*/ 2429923 h 4859941"/>
                  <a:gd name="connsiteX10" fmla="*/ 2429923 w 3635407"/>
                  <a:gd name="connsiteY10" fmla="*/ 0 h 4859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35407" h="4859941">
                    <a:moveTo>
                      <a:pt x="2429923" y="0"/>
                    </a:moveTo>
                    <a:cubicBezTo>
                      <a:pt x="1758896" y="0"/>
                      <a:pt x="1214914" y="543979"/>
                      <a:pt x="1214914" y="1215009"/>
                    </a:cubicBezTo>
                    <a:cubicBezTo>
                      <a:pt x="1214914" y="1844097"/>
                      <a:pt x="1693023" y="2361524"/>
                      <a:pt x="2305696" y="2423745"/>
                    </a:cubicBezTo>
                    <a:lnTo>
                      <a:pt x="2420398" y="2429537"/>
                    </a:lnTo>
                    <a:lnTo>
                      <a:pt x="2420398" y="2428399"/>
                    </a:lnTo>
                    <a:cubicBezTo>
                      <a:pt x="3091425" y="2428399"/>
                      <a:pt x="3635407" y="2972381"/>
                      <a:pt x="3635407" y="3643408"/>
                    </a:cubicBezTo>
                    <a:cubicBezTo>
                      <a:pt x="3635407" y="4272496"/>
                      <a:pt x="3157298" y="4789923"/>
                      <a:pt x="2544625" y="4852144"/>
                    </a:cubicBezTo>
                    <a:lnTo>
                      <a:pt x="2429923" y="4857936"/>
                    </a:lnTo>
                    <a:lnTo>
                      <a:pt x="2429923" y="4859941"/>
                    </a:lnTo>
                    <a:cubicBezTo>
                      <a:pt x="1087945" y="4859941"/>
                      <a:pt x="0" y="3771996"/>
                      <a:pt x="0" y="2429923"/>
                    </a:cubicBezTo>
                    <a:cubicBezTo>
                      <a:pt x="0" y="1087851"/>
                      <a:pt x="1087945" y="0"/>
                      <a:pt x="2429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ïṥḻîḋe"/>
            <p:cNvSpPr/>
            <p:nvPr/>
          </p:nvSpPr>
          <p:spPr>
            <a:xfrm>
              <a:off x="4940130" y="3164100"/>
              <a:ext cx="2339936" cy="234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" name="iŝḻîde"/>
          <p:cNvSpPr/>
          <p:nvPr/>
        </p:nvSpPr>
        <p:spPr>
          <a:xfrm flipH="1">
            <a:off x="7954318" y="2193730"/>
            <a:ext cx="3718233" cy="56263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 defTabSz="914400"/>
            <a:r>
              <a:rPr lang="en-US" altLang="zh-CN" sz="2000" b="1" dirty="0">
                <a:solidFill>
                  <a:srgbClr val="FFBB00"/>
                </a:solidFill>
              </a:rPr>
              <a:t>Next Sentence Prediction</a:t>
            </a:r>
          </a:p>
        </p:txBody>
      </p:sp>
      <p:sp>
        <p:nvSpPr>
          <p:cNvPr id="31" name="îṩľiďè"/>
          <p:cNvSpPr/>
          <p:nvPr/>
        </p:nvSpPr>
        <p:spPr>
          <a:xfrm>
            <a:off x="5112819" y="3305512"/>
            <a:ext cx="1964770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spAutoFit/>
          </a:bodyPr>
          <a:lstStyle/>
          <a:p>
            <a:pPr algn="ctr">
              <a:buSzPct val="25000"/>
            </a:pPr>
            <a:r>
              <a:rPr kumimoji="1" lang="en-US" altLang="zh-CN" b="1" dirty="0">
                <a:solidFill>
                  <a:schemeClr val="tx1"/>
                </a:solidFill>
              </a:rPr>
              <a:t>Due to the uniqueness of Bert, it adopts two pre-trained tasks. </a:t>
            </a:r>
          </a:p>
        </p:txBody>
      </p: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Two Pre-trained Model</a:t>
            </a:r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-126129" y="2364391"/>
            <a:ext cx="4362217" cy="4062651"/>
            <a:chOff x="-453751" y="2467688"/>
            <a:chExt cx="4362217" cy="4062651"/>
          </a:xfrm>
        </p:grpSpPr>
        <p:sp>
          <p:nvSpPr>
            <p:cNvPr id="37" name="文本框 36"/>
            <p:cNvSpPr txBox="1"/>
            <p:nvPr/>
          </p:nvSpPr>
          <p:spPr>
            <a:xfrm>
              <a:off x="-453751" y="2467688"/>
              <a:ext cx="4362217" cy="406265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2000" b="1" dirty="0"/>
                <a:t>N</a:t>
              </a:r>
              <a:r>
                <a:rPr lang="zh-CN" altLang="en-US" sz="2000" b="1" dirty="0"/>
                <a:t>ormal language model</a:t>
              </a:r>
              <a:r>
                <a:rPr lang="en-US" altLang="zh-CN" sz="2000" b="1" dirty="0"/>
                <a:t>:</a:t>
              </a:r>
            </a:p>
            <a:p>
              <a:pPr algn="ctr"/>
              <a:endParaRPr lang="en-US" altLang="zh-CN" sz="2000" b="1" dirty="0"/>
            </a:p>
            <a:p>
              <a:pPr algn="ctr"/>
              <a:r>
                <a:rPr lang="en-US" altLang="zh-CN" dirty="0"/>
                <a:t>M</a:t>
              </a:r>
              <a:r>
                <a:rPr lang="zh-CN" altLang="en-US" dirty="0"/>
                <a:t>odeled from left to right</a:t>
              </a:r>
              <a:endParaRPr lang="en-US" altLang="zh-CN" dirty="0"/>
            </a:p>
            <a:p>
              <a:pPr indent="457200" algn="ctr"/>
              <a:r>
                <a:rPr lang="en-US" altLang="zh-CN" dirty="0"/>
                <a:t>(</a:t>
              </a:r>
              <a:r>
                <a:rPr lang="zh-CN" altLang="en-US" dirty="0"/>
                <a:t>or right to left</a:t>
              </a:r>
              <a:r>
                <a:rPr lang="en-US" altLang="zh-CN" dirty="0"/>
                <a:t>)</a:t>
              </a:r>
            </a:p>
            <a:p>
              <a:pPr indent="457200" algn="ctr"/>
              <a:endParaRPr lang="zh-CN" altLang="en-US" dirty="0"/>
            </a:p>
            <a:p>
              <a:pPr indent="457200" algn="ctr"/>
              <a:r>
                <a:rPr lang="en-US" altLang="zh-CN" dirty="0"/>
                <a:t>L</a:t>
              </a:r>
              <a:r>
                <a:rPr lang="zh-CN" altLang="en-US" dirty="0"/>
                <a:t>oss function</a:t>
              </a:r>
              <a:r>
                <a:rPr lang="en-US" altLang="zh-CN" dirty="0"/>
                <a:t> is </a:t>
              </a:r>
              <a:r>
                <a:rPr lang="zh-CN" altLang="en-US" dirty="0"/>
                <a:t>intuitive</a:t>
              </a:r>
              <a:r>
                <a:rPr lang="en-US" altLang="zh-CN" dirty="0"/>
                <a:t>: </a:t>
              </a:r>
            </a:p>
            <a:p>
              <a:pPr indent="457200" algn="ctr"/>
              <a:r>
                <a:rPr lang="en-US" altLang="zh-CN" dirty="0"/>
                <a:t>P</a:t>
              </a:r>
              <a:r>
                <a:rPr lang="zh-CN" altLang="en-US" dirty="0"/>
                <a:t>redict the probability of </a:t>
              </a:r>
              <a:endParaRPr lang="en-US" altLang="zh-CN" dirty="0"/>
            </a:p>
            <a:p>
              <a:pPr indent="457200" algn="ctr"/>
              <a:r>
                <a:rPr lang="zh-CN" altLang="en-US" dirty="0"/>
                <a:t>the next word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zh-CN" altLang="en-US" sz="2000" b="1" dirty="0">
                  <a:solidFill>
                    <a:srgbClr val="FFBB00"/>
                  </a:solidFill>
                </a:rPr>
                <a:t>Bert</a:t>
              </a:r>
              <a:r>
                <a:rPr lang="en-US" altLang="zh-CN" sz="2000" b="1" dirty="0">
                  <a:solidFill>
                    <a:srgbClr val="FFBB00"/>
                  </a:solidFill>
                </a:rPr>
                <a:t>: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 </a:t>
              </a:r>
            </a:p>
            <a:p>
              <a:pPr indent="457200" algn="ctr"/>
              <a:r>
                <a:rPr lang="en-US" altLang="zh-CN" dirty="0"/>
                <a:t>C</a:t>
              </a:r>
              <a:r>
                <a:rPr lang="zh-CN" altLang="en-US" dirty="0"/>
                <a:t>ollect all the words</a:t>
              </a:r>
              <a:endParaRPr lang="en-US" altLang="zh-CN" dirty="0"/>
            </a:p>
            <a:p>
              <a:pPr indent="457200" algn="ctr"/>
              <a:r>
                <a:rPr lang="en-US" altLang="zh-CN" dirty="0">
                  <a:sym typeface="+mn-ea"/>
                </a:rPr>
                <a:t>N</a:t>
              </a:r>
              <a:r>
                <a:rPr lang="zh-CN" altLang="en-US" dirty="0">
                  <a:sym typeface="+mn-ea"/>
                </a:rPr>
                <a:t>o concept of </a:t>
              </a:r>
              <a:r>
                <a:rPr lang="zh-CN" altLang="en-US" b="1" dirty="0">
                  <a:solidFill>
                    <a:srgbClr val="FFBB00"/>
                  </a:solidFill>
                  <a:sym typeface="+mn-ea"/>
                </a:rPr>
                <a:t>next word</a:t>
              </a:r>
              <a:endParaRPr lang="en-US" altLang="zh-CN" b="1" dirty="0">
                <a:solidFill>
                  <a:srgbClr val="FFBB00"/>
                </a:solidFill>
                <a:sym typeface="+mn-ea"/>
              </a:endParaRPr>
            </a:p>
            <a:p>
              <a:pPr indent="457200" algn="ctr"/>
              <a:r>
                <a:rPr lang="en-US" altLang="zh-CN" dirty="0"/>
                <a:t>No loss function</a:t>
              </a:r>
              <a:r>
                <a:rPr lang="zh-CN" altLang="en-US" dirty="0"/>
                <a:t> </a:t>
              </a:r>
            </a:p>
            <a:p>
              <a:pPr indent="457200" algn="ctr"/>
              <a:r>
                <a:rPr lang="en-US" altLang="zh-CN" dirty="0"/>
                <a:t>∴ A</a:t>
              </a:r>
              <a:r>
                <a:rPr lang="zh-CN" altLang="en-US" dirty="0"/>
                <a:t>dopt cloze to measure its loss</a:t>
              </a:r>
            </a:p>
          </p:txBody>
        </p:sp>
        <p:sp>
          <p:nvSpPr>
            <p:cNvPr id="39" name="燕尾形箭头 33"/>
            <p:cNvSpPr/>
            <p:nvPr/>
          </p:nvSpPr>
          <p:spPr>
            <a:xfrm>
              <a:off x="186150" y="5667820"/>
              <a:ext cx="418465" cy="214630"/>
            </a:xfrm>
            <a:prstGeom prst="notchedRightArrow">
              <a:avLst/>
            </a:prstGeom>
            <a:solidFill>
              <a:srgbClr val="FF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燕尾形箭头 34"/>
            <p:cNvSpPr/>
            <p:nvPr>
              <p:custDataLst>
                <p:tags r:id="rId2"/>
              </p:custDataLst>
            </p:nvPr>
          </p:nvSpPr>
          <p:spPr>
            <a:xfrm>
              <a:off x="669924" y="5954525"/>
              <a:ext cx="418465" cy="214630"/>
            </a:xfrm>
            <a:prstGeom prst="notchedRightArrow">
              <a:avLst/>
            </a:prstGeom>
            <a:solidFill>
              <a:srgbClr val="FF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7166333" y="2837747"/>
            <a:ext cx="4937703" cy="37548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/>
              <a:t>In many</a:t>
            </a:r>
            <a:r>
              <a:rPr lang="en-US" altLang="zh-CN" sz="2000" b="1" dirty="0"/>
              <a:t> </a:t>
            </a:r>
          </a:p>
          <a:p>
            <a:pPr algn="ctr"/>
            <a:r>
              <a:rPr lang="zh-CN" altLang="en-US" sz="2000" b="1" dirty="0"/>
              <a:t>downstreamtasks</a:t>
            </a:r>
            <a:r>
              <a:rPr lang="en-US" altLang="zh-CN" sz="2000" b="1" dirty="0"/>
              <a:t>:</a:t>
            </a:r>
            <a:r>
              <a:rPr lang="en-US" altLang="zh-CN" sz="2000" dirty="0"/>
              <a:t> </a:t>
            </a:r>
          </a:p>
          <a:p>
            <a:pPr indent="457200" algn="ctr"/>
            <a:r>
              <a:rPr lang="en-US" altLang="zh-CN" dirty="0"/>
              <a:t>J</a:t>
            </a:r>
            <a:r>
              <a:rPr lang="zh-CN" altLang="en-US" dirty="0"/>
              <a:t>udge the relationship </a:t>
            </a:r>
            <a:endParaRPr lang="en-US" altLang="zh-CN" dirty="0"/>
          </a:p>
          <a:p>
            <a:pPr indent="457200" algn="ctr"/>
            <a:r>
              <a:rPr lang="zh-CN" altLang="en-US" dirty="0"/>
              <a:t>between two sentences</a:t>
            </a:r>
          </a:p>
          <a:p>
            <a:pPr algn="ctr"/>
            <a:r>
              <a:rPr lang="zh-CN" altLang="en-US" dirty="0"/>
              <a:t> </a:t>
            </a:r>
          </a:p>
          <a:p>
            <a:pPr marL="742950" lvl="1" indent="-285750" algn="ctr">
              <a:buFont typeface="Wingdings" panose="05000000000000000000" charset="0"/>
              <a:buChar char="Ø"/>
            </a:pPr>
            <a:r>
              <a:rPr lang="zh-CN" altLang="en-US" b="1" dirty="0"/>
              <a:t>QA question</a:t>
            </a:r>
            <a:endParaRPr lang="en-US" altLang="zh-CN" dirty="0"/>
          </a:p>
          <a:p>
            <a:pPr lvl="1" algn="ctr"/>
            <a:r>
              <a:rPr lang="en-US" altLang="zh-CN" dirty="0"/>
              <a:t>J</a:t>
            </a:r>
            <a:r>
              <a:rPr lang="zh-CN" altLang="en-US" dirty="0"/>
              <a:t>udg</a:t>
            </a:r>
            <a:r>
              <a:rPr lang="en-US" altLang="zh-CN" dirty="0"/>
              <a:t>e</a:t>
            </a:r>
            <a:r>
              <a:rPr lang="zh-CN" altLang="en-US" dirty="0"/>
              <a:t> whether one sentence </a:t>
            </a:r>
            <a:endParaRPr lang="en-US" altLang="zh-CN" dirty="0"/>
          </a:p>
          <a:p>
            <a:pPr lvl="1" algn="ctr"/>
            <a:r>
              <a:rPr lang="zh-CN" altLang="en-US" dirty="0"/>
              <a:t>is the answer to another sentence</a:t>
            </a:r>
            <a:endParaRPr lang="en-US" altLang="zh-CN" dirty="0"/>
          </a:p>
          <a:p>
            <a:pPr lvl="1" algn="ctr"/>
            <a:endParaRPr lang="zh-CN" altLang="en-US" dirty="0"/>
          </a:p>
          <a:p>
            <a:pPr marL="742950" lvl="1" indent="-285750" algn="ctr">
              <a:buFont typeface="Wingdings" panose="05000000000000000000" charset="0"/>
              <a:buChar char="Ø"/>
            </a:pPr>
            <a:r>
              <a:rPr lang="en-US" altLang="zh-CN" b="1" dirty="0"/>
              <a:t>Natural Language Inference</a:t>
            </a:r>
            <a:r>
              <a:rPr lang="zh-CN" altLang="en-US" b="1" dirty="0"/>
              <a:t> (</a:t>
            </a:r>
            <a:r>
              <a:rPr lang="en-US" altLang="zh-CN" b="1" dirty="0"/>
              <a:t>NIL</a:t>
            </a:r>
            <a:r>
              <a:rPr lang="zh-CN" altLang="en-US" b="1" dirty="0"/>
              <a:t>) question</a:t>
            </a:r>
            <a:endParaRPr lang="en-US" altLang="zh-CN" b="1" dirty="0"/>
          </a:p>
          <a:p>
            <a:pPr lvl="1" algn="ctr"/>
            <a:r>
              <a:rPr lang="en-US" altLang="zh-CN" dirty="0"/>
              <a:t>T</a:t>
            </a:r>
            <a:r>
              <a:rPr lang="zh-CN" altLang="en-US" dirty="0"/>
              <a:t>hree kinds of relationship judgment between two sentences</a:t>
            </a:r>
          </a:p>
        </p:txBody>
      </p:sp>
      <p:sp>
        <p:nvSpPr>
          <p:cNvPr id="49" name="iṧľïḍê"/>
          <p:cNvSpPr txBox="1"/>
          <p:nvPr/>
        </p:nvSpPr>
        <p:spPr>
          <a:xfrm>
            <a:off x="7362538" y="1253861"/>
            <a:ext cx="4058132" cy="790380"/>
          </a:xfrm>
          <a:prstGeom prst="roundRect">
            <a:avLst>
              <a:gd name="adj" fmla="val 5699"/>
            </a:avLst>
          </a:prstGeom>
          <a:noFill/>
          <a:ln>
            <a:noFill/>
          </a:ln>
        </p:spPr>
        <p:txBody>
          <a:bodyPr wrap="square" lIns="91440" tIns="45720" rIns="91440" bIns="45720" anchor="ctr">
            <a:normAutofit fontScale="8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b="1" dirty="0"/>
              <a:t>Motivation:</a:t>
            </a:r>
            <a:r>
              <a:rPr lang="en-US" altLang="zh-CN" dirty="0"/>
              <a:t> make model more suitable for sentence-level tasks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0"/>
            <a:ext cx="12372392" cy="123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165" y="-277009"/>
            <a:ext cx="10850563" cy="1028699"/>
          </a:xfrm>
        </p:spPr>
        <p:txBody>
          <a:bodyPr/>
          <a:lstStyle/>
          <a:p>
            <a:r>
              <a:rPr lang="en-US" altLang="zh-CN" dirty="0"/>
              <a:t>Fine-Tuning in NER: CRF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r>
              <a:rPr lang="zh-CN" altLang="en-US" sz="100"/>
              <a:t> </a:t>
            </a:r>
          </a:p>
        </p:txBody>
      </p:sp>
      <p:cxnSp>
        <p:nvCxnSpPr>
          <p:cNvPr id="8" name="直接连接符 7"/>
          <p:cNvCxnSpPr>
            <a:stCxn id="6" idx="3"/>
            <a:endCxn id="7" idx="1"/>
          </p:cNvCxnSpPr>
          <p:nvPr/>
        </p:nvCxnSpPr>
        <p:spPr>
          <a:xfrm>
            <a:off x="3246755" y="2952865"/>
            <a:ext cx="15113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2"/>
            </p:custDataLst>
          </p:nvPr>
        </p:nvCxnSpPr>
        <p:spPr>
          <a:xfrm flipV="1">
            <a:off x="3222625" y="1898015"/>
            <a:ext cx="1539240" cy="508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0" y="4040660"/>
            <a:ext cx="12105297" cy="482595"/>
            <a:chOff x="0" y="4229509"/>
            <a:chExt cx="12105297" cy="482595"/>
          </a:xfrm>
        </p:grpSpPr>
        <p:cxnSp>
          <p:nvCxnSpPr>
            <p:cNvPr id="3" name="îŝliḓè"/>
            <p:cNvCxnSpPr/>
            <p:nvPr/>
          </p:nvCxnSpPr>
          <p:spPr>
            <a:xfrm>
              <a:off x="0" y="4712104"/>
              <a:ext cx="3713584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ïsľîḓé"/>
            <p:cNvSpPr txBox="1"/>
            <p:nvPr/>
          </p:nvSpPr>
          <p:spPr>
            <a:xfrm>
              <a:off x="760219" y="4229509"/>
              <a:ext cx="1911101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b" anchorCtr="0">
              <a:spAutoFit/>
            </a:bodyPr>
            <a:lstStyle/>
            <a:p>
              <a:r>
                <a:rPr kumimoji="1" lang="en-US" altLang="zh-CN" sz="2400" b="1" dirty="0">
                  <a:solidFill>
                    <a:schemeClr val="accent1"/>
                  </a:solidFill>
                </a:rPr>
                <a:t>Pre-training</a:t>
              </a:r>
            </a:p>
          </p:txBody>
        </p:sp>
        <p:cxnSp>
          <p:nvCxnSpPr>
            <p:cNvPr id="9" name="íṣḷiďe"/>
            <p:cNvCxnSpPr/>
            <p:nvPr/>
          </p:nvCxnSpPr>
          <p:spPr>
            <a:xfrm>
              <a:off x="3713584" y="4707398"/>
              <a:ext cx="4242130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şļiḍê"/>
            <p:cNvSpPr txBox="1"/>
            <p:nvPr/>
          </p:nvSpPr>
          <p:spPr>
            <a:xfrm>
              <a:off x="5135840" y="4245733"/>
              <a:ext cx="1918730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b" anchorCtr="0">
              <a:spAutoFit/>
            </a:bodyPr>
            <a:lstStyle/>
            <a:p>
              <a:r>
                <a:rPr kumimoji="1" lang="en-US" altLang="zh-CN" sz="2400" b="1" dirty="0">
                  <a:solidFill>
                    <a:schemeClr val="accent1"/>
                  </a:solidFill>
                </a:rPr>
                <a:t>Fine-Tuning</a:t>
              </a:r>
            </a:p>
          </p:txBody>
        </p:sp>
        <p:cxnSp>
          <p:nvCxnSpPr>
            <p:cNvPr id="43" name="íṣḷiďe"/>
            <p:cNvCxnSpPr/>
            <p:nvPr/>
          </p:nvCxnSpPr>
          <p:spPr>
            <a:xfrm>
              <a:off x="7863167" y="4707398"/>
              <a:ext cx="4242130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: 圆角 52"/>
          <p:cNvSpPr/>
          <p:nvPr/>
        </p:nvSpPr>
        <p:spPr>
          <a:xfrm>
            <a:off x="73152" y="4828712"/>
            <a:ext cx="7650480" cy="1835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Above is the overall architecture of Bert. </a:t>
            </a:r>
          </a:p>
          <a:p>
            <a:pPr algn="ctr"/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In addition to the output layer, the same architecture is used </a:t>
            </a:r>
          </a:p>
          <a:p>
            <a:pPr algn="ctr"/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during the pre-training and fine-tuning phases. </a:t>
            </a:r>
          </a:p>
          <a:p>
            <a:pPr algn="ctr"/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The parameters of pre-trained model are used to </a:t>
            </a:r>
          </a:p>
          <a:p>
            <a:pPr algn="ctr"/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initialize the models for different downstream tasks, such as Multi-Genre Natural Language Inference and Question Answering.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0" y="512788"/>
            <a:ext cx="12137177" cy="3978931"/>
            <a:chOff x="0" y="512788"/>
            <a:chExt cx="12137177" cy="3978931"/>
          </a:xfrm>
        </p:grpSpPr>
        <p:grpSp>
          <p:nvGrpSpPr>
            <p:cNvPr id="55" name="组合 54"/>
            <p:cNvGrpSpPr/>
            <p:nvPr/>
          </p:nvGrpSpPr>
          <p:grpSpPr>
            <a:xfrm>
              <a:off x="0" y="512788"/>
              <a:ext cx="12137177" cy="3978931"/>
              <a:chOff x="3810" y="787946"/>
              <a:chExt cx="12137177" cy="3978931"/>
            </a:xfrm>
          </p:grpSpPr>
          <p:pic>
            <p:nvPicPr>
              <p:cNvPr id="101" name="图片 100"/>
              <p:cNvPicPr/>
              <p:nvPr>
                <p:custDataLst>
                  <p:tags r:id="rId3"/>
                </p:custDataLst>
              </p:nvPr>
            </p:nvPicPr>
            <p:blipFill rotWithShape="1">
              <a:blip r:embed="rId10"/>
              <a:srcRect b="11324"/>
              <a:stretch>
                <a:fillRect/>
              </a:stretch>
            </p:blipFill>
            <p:spPr>
              <a:xfrm>
                <a:off x="3810" y="1156335"/>
                <a:ext cx="8056880" cy="316684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02" name="图片 101"/>
              <p:cNvPicPr/>
              <p:nvPr>
                <p:custDataLst>
                  <p:tags r:id="rId4"/>
                </p:custDataLst>
              </p:nvPr>
            </p:nvPicPr>
            <p:blipFill>
              <a:blip r:embed="rId11"/>
              <a:srcRect r="29983"/>
              <a:stretch>
                <a:fillRect/>
              </a:stretch>
            </p:blipFill>
            <p:spPr>
              <a:xfrm>
                <a:off x="7831455" y="787946"/>
                <a:ext cx="4309532" cy="397893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" name="矩形 5"/>
              <p:cNvSpPr/>
              <p:nvPr/>
            </p:nvSpPr>
            <p:spPr>
              <a:xfrm>
                <a:off x="180975" y="2285365"/>
                <a:ext cx="3069590" cy="188531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>
                <p:custDataLst>
                  <p:tags r:id="rId5"/>
                </p:custDataLst>
              </p:nvPr>
            </p:nvSpPr>
            <p:spPr>
              <a:xfrm>
                <a:off x="4761865" y="2285365"/>
                <a:ext cx="3069590" cy="188531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176905" y="3218555"/>
                <a:ext cx="16306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</a:rPr>
                  <a:t>Same Architecture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V="1">
                <a:off x="3250565" y="3223260"/>
                <a:ext cx="1539240" cy="508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/>
              <p:cNvSpPr/>
              <p:nvPr>
                <p:custDataLst>
                  <p:tags r:id="rId6"/>
                </p:custDataLst>
              </p:nvPr>
            </p:nvSpPr>
            <p:spPr>
              <a:xfrm>
                <a:off x="180975" y="1492250"/>
                <a:ext cx="3069590" cy="65595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>
                <p:custDataLst>
                  <p:tags r:id="rId7"/>
                </p:custDataLst>
              </p:nvPr>
            </p:nvSpPr>
            <p:spPr>
              <a:xfrm>
                <a:off x="4761865" y="1599565"/>
                <a:ext cx="3069590" cy="60198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196590" y="1934148"/>
                <a:ext cx="1538605" cy="5847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sym typeface="+mn-ea"/>
                  </a:rPr>
                  <a:t>Different </a:t>
                </a:r>
              </a:p>
              <a:p>
                <a:pPr algn="ctr"/>
                <a:r>
                  <a:rPr lang="en-US" altLang="zh-CN" sz="1600" b="1" dirty="0">
                    <a:solidFill>
                      <a:srgbClr val="FF0000"/>
                    </a:solidFill>
                    <a:sym typeface="+mn-ea"/>
                  </a:rPr>
                  <a:t>Output Layer</a:t>
                </a:r>
              </a:p>
            </p:txBody>
          </p:sp>
          <p:sp>
            <p:nvSpPr>
              <p:cNvPr id="16" name="矩形 15"/>
              <p:cNvSpPr/>
              <p:nvPr>
                <p:custDataLst>
                  <p:tags r:id="rId8"/>
                </p:custDataLst>
              </p:nvPr>
            </p:nvSpPr>
            <p:spPr>
              <a:xfrm>
                <a:off x="4441825" y="1464945"/>
                <a:ext cx="356235" cy="16256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曲线连接符 16"/>
              <p:cNvCxnSpPr>
                <a:stCxn id="16" idx="0"/>
                <a:endCxn id="102" idx="0"/>
              </p:cNvCxnSpPr>
              <p:nvPr/>
            </p:nvCxnSpPr>
            <p:spPr>
              <a:xfrm rot="5400000" flipH="1" flipV="1">
                <a:off x="6964583" y="-1556693"/>
                <a:ext cx="676999" cy="5366278"/>
              </a:xfrm>
              <a:prstGeom prst="curvedConnector3">
                <a:avLst>
                  <a:gd name="adj1" fmla="val 133767"/>
                </a:avLst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直接箭头连接符 56"/>
            <p:cNvCxnSpPr/>
            <p:nvPr/>
          </p:nvCxnSpPr>
          <p:spPr>
            <a:xfrm flipV="1">
              <a:off x="3243580" y="1601287"/>
              <a:ext cx="1539240" cy="508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矩形: 圆角 59"/>
          <p:cNvSpPr/>
          <p:nvPr/>
        </p:nvSpPr>
        <p:spPr>
          <a:xfrm>
            <a:off x="8382000" y="4828712"/>
            <a:ext cx="3575050" cy="1835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For NER task, it is simple that </a:t>
            </a:r>
          </a:p>
          <a:p>
            <a:pPr algn="ctr"/>
            <a:r>
              <a:rPr lang="en-US" altLang="zh-CN" sz="1800" kern="1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we only need a single sentence and add a CRF layer on the top.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 rot="12900000">
            <a:off x="298450" y="1607820"/>
            <a:ext cx="3933825" cy="4264660"/>
            <a:chOff x="4089010" y="2323475"/>
            <a:chExt cx="4042177" cy="4021250"/>
          </a:xfrm>
        </p:grpSpPr>
        <p:grpSp>
          <p:nvGrpSpPr>
            <p:cNvPr id="33" name="组合 32"/>
            <p:cNvGrpSpPr/>
            <p:nvPr/>
          </p:nvGrpSpPr>
          <p:grpSpPr>
            <a:xfrm>
              <a:off x="4089010" y="2323475"/>
              <a:ext cx="4042177" cy="4021250"/>
              <a:chOff x="1275143" y="2076869"/>
              <a:chExt cx="3310850" cy="3293710"/>
            </a:xfrm>
          </p:grpSpPr>
          <p:sp>
            <p:nvSpPr>
              <p:cNvPr id="34" name="任意多边形: 形状 28"/>
              <p:cNvSpPr/>
              <p:nvPr>
                <p:custDataLst>
                  <p:tags r:id="rId6"/>
                </p:custDataLst>
              </p:nvPr>
            </p:nvSpPr>
            <p:spPr>
              <a:xfrm rot="10171132" flipH="1" flipV="1">
                <a:off x="1275143" y="2311234"/>
                <a:ext cx="2288497" cy="3059345"/>
              </a:xfrm>
              <a:custGeom>
                <a:avLst/>
                <a:gdLst>
                  <a:gd name="connsiteX0" fmla="*/ 2429923 w 3635407"/>
                  <a:gd name="connsiteY0" fmla="*/ 0 h 4859941"/>
                  <a:gd name="connsiteX1" fmla="*/ 1214914 w 3635407"/>
                  <a:gd name="connsiteY1" fmla="*/ 1215009 h 4859941"/>
                  <a:gd name="connsiteX2" fmla="*/ 2305696 w 3635407"/>
                  <a:gd name="connsiteY2" fmla="*/ 2423745 h 4859941"/>
                  <a:gd name="connsiteX3" fmla="*/ 2420398 w 3635407"/>
                  <a:gd name="connsiteY3" fmla="*/ 2429537 h 4859941"/>
                  <a:gd name="connsiteX4" fmla="*/ 2420398 w 3635407"/>
                  <a:gd name="connsiteY4" fmla="*/ 2428399 h 4859941"/>
                  <a:gd name="connsiteX5" fmla="*/ 3635407 w 3635407"/>
                  <a:gd name="connsiteY5" fmla="*/ 3643408 h 4859941"/>
                  <a:gd name="connsiteX6" fmla="*/ 2544625 w 3635407"/>
                  <a:gd name="connsiteY6" fmla="*/ 4852144 h 4859941"/>
                  <a:gd name="connsiteX7" fmla="*/ 2429923 w 3635407"/>
                  <a:gd name="connsiteY7" fmla="*/ 4857936 h 4859941"/>
                  <a:gd name="connsiteX8" fmla="*/ 2429923 w 3635407"/>
                  <a:gd name="connsiteY8" fmla="*/ 4859941 h 4859941"/>
                  <a:gd name="connsiteX9" fmla="*/ 0 w 3635407"/>
                  <a:gd name="connsiteY9" fmla="*/ 2429923 h 4859941"/>
                  <a:gd name="connsiteX10" fmla="*/ 2429923 w 3635407"/>
                  <a:gd name="connsiteY10" fmla="*/ 0 h 4859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35407" h="4859941">
                    <a:moveTo>
                      <a:pt x="2429923" y="0"/>
                    </a:moveTo>
                    <a:cubicBezTo>
                      <a:pt x="1758896" y="0"/>
                      <a:pt x="1214914" y="543979"/>
                      <a:pt x="1214914" y="1215009"/>
                    </a:cubicBezTo>
                    <a:cubicBezTo>
                      <a:pt x="1214914" y="1844097"/>
                      <a:pt x="1693023" y="2361524"/>
                      <a:pt x="2305696" y="2423745"/>
                    </a:cubicBezTo>
                    <a:lnTo>
                      <a:pt x="2420398" y="2429537"/>
                    </a:lnTo>
                    <a:lnTo>
                      <a:pt x="2420398" y="2428399"/>
                    </a:lnTo>
                    <a:cubicBezTo>
                      <a:pt x="3091425" y="2428399"/>
                      <a:pt x="3635407" y="2972381"/>
                      <a:pt x="3635407" y="3643408"/>
                    </a:cubicBezTo>
                    <a:cubicBezTo>
                      <a:pt x="3635407" y="4272496"/>
                      <a:pt x="3157298" y="4789923"/>
                      <a:pt x="2544625" y="4852144"/>
                    </a:cubicBezTo>
                    <a:lnTo>
                      <a:pt x="2429923" y="4857936"/>
                    </a:lnTo>
                    <a:lnTo>
                      <a:pt x="2429923" y="4859941"/>
                    </a:lnTo>
                    <a:cubicBezTo>
                      <a:pt x="1087945" y="4859941"/>
                      <a:pt x="0" y="3771996"/>
                      <a:pt x="0" y="2429923"/>
                    </a:cubicBezTo>
                    <a:cubicBezTo>
                      <a:pt x="0" y="1087851"/>
                      <a:pt x="1087945" y="0"/>
                      <a:pt x="24299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5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任意多边形: 形状 29"/>
              <p:cNvSpPr/>
              <p:nvPr>
                <p:custDataLst>
                  <p:tags r:id="rId7"/>
                </p:custDataLst>
              </p:nvPr>
            </p:nvSpPr>
            <p:spPr>
              <a:xfrm rot="10171132">
                <a:off x="2297494" y="2076869"/>
                <a:ext cx="2288499" cy="3059346"/>
              </a:xfrm>
              <a:custGeom>
                <a:avLst/>
                <a:gdLst>
                  <a:gd name="connsiteX0" fmla="*/ 2429923 w 3635407"/>
                  <a:gd name="connsiteY0" fmla="*/ 0 h 4859941"/>
                  <a:gd name="connsiteX1" fmla="*/ 1214914 w 3635407"/>
                  <a:gd name="connsiteY1" fmla="*/ 1215009 h 4859941"/>
                  <a:gd name="connsiteX2" fmla="*/ 2305696 w 3635407"/>
                  <a:gd name="connsiteY2" fmla="*/ 2423745 h 4859941"/>
                  <a:gd name="connsiteX3" fmla="*/ 2420398 w 3635407"/>
                  <a:gd name="connsiteY3" fmla="*/ 2429537 h 4859941"/>
                  <a:gd name="connsiteX4" fmla="*/ 2420398 w 3635407"/>
                  <a:gd name="connsiteY4" fmla="*/ 2428399 h 4859941"/>
                  <a:gd name="connsiteX5" fmla="*/ 3635407 w 3635407"/>
                  <a:gd name="connsiteY5" fmla="*/ 3643408 h 4859941"/>
                  <a:gd name="connsiteX6" fmla="*/ 2544625 w 3635407"/>
                  <a:gd name="connsiteY6" fmla="*/ 4852144 h 4859941"/>
                  <a:gd name="connsiteX7" fmla="*/ 2429923 w 3635407"/>
                  <a:gd name="connsiteY7" fmla="*/ 4857936 h 4859941"/>
                  <a:gd name="connsiteX8" fmla="*/ 2429923 w 3635407"/>
                  <a:gd name="connsiteY8" fmla="*/ 4859941 h 4859941"/>
                  <a:gd name="connsiteX9" fmla="*/ 0 w 3635407"/>
                  <a:gd name="connsiteY9" fmla="*/ 2429923 h 4859941"/>
                  <a:gd name="connsiteX10" fmla="*/ 2429923 w 3635407"/>
                  <a:gd name="connsiteY10" fmla="*/ 0 h 4859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35407" h="4859941">
                    <a:moveTo>
                      <a:pt x="2429923" y="0"/>
                    </a:moveTo>
                    <a:cubicBezTo>
                      <a:pt x="1758896" y="0"/>
                      <a:pt x="1214914" y="543979"/>
                      <a:pt x="1214914" y="1215009"/>
                    </a:cubicBezTo>
                    <a:cubicBezTo>
                      <a:pt x="1214914" y="1844097"/>
                      <a:pt x="1693023" y="2361524"/>
                      <a:pt x="2305696" y="2423745"/>
                    </a:cubicBezTo>
                    <a:lnTo>
                      <a:pt x="2420398" y="2429537"/>
                    </a:lnTo>
                    <a:lnTo>
                      <a:pt x="2420398" y="2428399"/>
                    </a:lnTo>
                    <a:cubicBezTo>
                      <a:pt x="3091425" y="2428399"/>
                      <a:pt x="3635407" y="2972381"/>
                      <a:pt x="3635407" y="3643408"/>
                    </a:cubicBezTo>
                    <a:cubicBezTo>
                      <a:pt x="3635407" y="4272496"/>
                      <a:pt x="3157298" y="4789923"/>
                      <a:pt x="2544625" y="4852144"/>
                    </a:cubicBezTo>
                    <a:lnTo>
                      <a:pt x="2429923" y="4857936"/>
                    </a:lnTo>
                    <a:lnTo>
                      <a:pt x="2429923" y="4859941"/>
                    </a:lnTo>
                    <a:cubicBezTo>
                      <a:pt x="1087945" y="4859941"/>
                      <a:pt x="0" y="3771996"/>
                      <a:pt x="0" y="2429923"/>
                    </a:cubicBezTo>
                    <a:cubicBezTo>
                      <a:pt x="0" y="1087851"/>
                      <a:pt x="1087945" y="0"/>
                      <a:pt x="2429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ïṥḻîḋe"/>
            <p:cNvSpPr/>
            <p:nvPr>
              <p:custDataLst>
                <p:tags r:id="rId5"/>
              </p:custDataLst>
            </p:nvPr>
          </p:nvSpPr>
          <p:spPr>
            <a:xfrm>
              <a:off x="4940130" y="3164100"/>
              <a:ext cx="2339936" cy="234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Nested NER</a:t>
            </a:r>
            <a:r>
              <a:rPr lang="en-US" altLang="zh-CN">
                <a:sym typeface="+mn-ea"/>
              </a:rPr>
              <a:t>: Bert-Span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</a:t>
            </a:r>
            <a:r>
              <a:rPr lang="en-US" altLang="zh-CN" sz="100"/>
              <a:t> </a:t>
            </a:r>
            <a:r>
              <a:rPr lang="en-US" altLang="zh-CN"/>
              <a:t>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r>
              <a:rPr lang="zh-CN" altLang="en-US" sz="100"/>
              <a:t> </a:t>
            </a:r>
          </a:p>
        </p:txBody>
      </p:sp>
      <p:grpSp>
        <p:nvGrpSpPr>
          <p:cNvPr id="5" name="25989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-28575" y="1224635"/>
            <a:ext cx="9042400" cy="3179725"/>
            <a:chOff x="0" y="1077950"/>
            <a:chExt cx="9042400" cy="3179725"/>
          </a:xfrm>
        </p:grpSpPr>
        <p:grpSp>
          <p:nvGrpSpPr>
            <p:cNvPr id="20" name="íŝḻîḋè"/>
            <p:cNvGrpSpPr/>
            <p:nvPr/>
          </p:nvGrpSpPr>
          <p:grpSpPr>
            <a:xfrm>
              <a:off x="0" y="3006725"/>
              <a:ext cx="3791858" cy="1250950"/>
              <a:chOff x="660400" y="2891048"/>
              <a:chExt cx="3261262" cy="1075904"/>
            </a:xfrm>
          </p:grpSpPr>
          <p:sp>
            <p:nvSpPr>
              <p:cNvPr id="21" name="íṥlïḋe"/>
              <p:cNvSpPr/>
              <p:nvPr/>
            </p:nvSpPr>
            <p:spPr bwMode="auto">
              <a:xfrm>
                <a:off x="660400" y="2891048"/>
                <a:ext cx="3261262" cy="1075904"/>
              </a:xfrm>
              <a:custGeom>
                <a:avLst/>
                <a:gdLst>
                  <a:gd name="connsiteX0" fmla="*/ 2086124 w 3261262"/>
                  <a:gd name="connsiteY0" fmla="*/ 0 h 1234360"/>
                  <a:gd name="connsiteX1" fmla="*/ 3261262 w 3261262"/>
                  <a:gd name="connsiteY1" fmla="*/ 617180 h 1234360"/>
                  <a:gd name="connsiteX2" fmla="*/ 2050112 w 3261262"/>
                  <a:gd name="connsiteY2" fmla="*/ 1234360 h 1234360"/>
                  <a:gd name="connsiteX3" fmla="*/ 2050112 w 3261262"/>
                  <a:gd name="connsiteY3" fmla="*/ 925770 h 1234360"/>
                  <a:gd name="connsiteX4" fmla="*/ 0 w 3261262"/>
                  <a:gd name="connsiteY4" fmla="*/ 929376 h 1234360"/>
                  <a:gd name="connsiteX5" fmla="*/ 0 w 3261262"/>
                  <a:gd name="connsiteY5" fmla="*/ 315775 h 1234360"/>
                  <a:gd name="connsiteX6" fmla="*/ 2086124 w 3261262"/>
                  <a:gd name="connsiteY6" fmla="*/ 308590 h 1234360"/>
                  <a:gd name="connsiteX0-1" fmla="*/ 0 w 3261262"/>
                  <a:gd name="connsiteY0-2" fmla="*/ 315775 h 1234360"/>
                  <a:gd name="connsiteX1-3" fmla="*/ 2086124 w 3261262"/>
                  <a:gd name="connsiteY1-4" fmla="*/ 308590 h 1234360"/>
                  <a:gd name="connsiteX2-5" fmla="*/ 2086124 w 3261262"/>
                  <a:gd name="connsiteY2-6" fmla="*/ 0 h 1234360"/>
                  <a:gd name="connsiteX3-7" fmla="*/ 3261262 w 3261262"/>
                  <a:gd name="connsiteY3-8" fmla="*/ 617180 h 1234360"/>
                  <a:gd name="connsiteX4-9" fmla="*/ 2050112 w 3261262"/>
                  <a:gd name="connsiteY4-10" fmla="*/ 1234360 h 1234360"/>
                  <a:gd name="connsiteX5-11" fmla="*/ 2050112 w 3261262"/>
                  <a:gd name="connsiteY5-12" fmla="*/ 925770 h 1234360"/>
                  <a:gd name="connsiteX6-13" fmla="*/ 0 w 3261262"/>
                  <a:gd name="connsiteY6-14" fmla="*/ 929376 h 1234360"/>
                  <a:gd name="connsiteX7" fmla="*/ 91440 w 3261262"/>
                  <a:gd name="connsiteY7" fmla="*/ 407215 h 1234360"/>
                  <a:gd name="connsiteX0-15" fmla="*/ 0 w 3261262"/>
                  <a:gd name="connsiteY0-16" fmla="*/ 315775 h 1234360"/>
                  <a:gd name="connsiteX1-17" fmla="*/ 2086124 w 3261262"/>
                  <a:gd name="connsiteY1-18" fmla="*/ 308590 h 1234360"/>
                  <a:gd name="connsiteX2-19" fmla="*/ 2086124 w 3261262"/>
                  <a:gd name="connsiteY2-20" fmla="*/ 0 h 1234360"/>
                  <a:gd name="connsiteX3-21" fmla="*/ 3261262 w 3261262"/>
                  <a:gd name="connsiteY3-22" fmla="*/ 617180 h 1234360"/>
                  <a:gd name="connsiteX4-23" fmla="*/ 2050112 w 3261262"/>
                  <a:gd name="connsiteY4-24" fmla="*/ 1234360 h 1234360"/>
                  <a:gd name="connsiteX5-25" fmla="*/ 2050112 w 3261262"/>
                  <a:gd name="connsiteY5-26" fmla="*/ 925770 h 1234360"/>
                  <a:gd name="connsiteX6-27" fmla="*/ 0 w 3261262"/>
                  <a:gd name="connsiteY6-28" fmla="*/ 929376 h 123436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3261262" h="1234360">
                    <a:moveTo>
                      <a:pt x="0" y="315775"/>
                    </a:moveTo>
                    <a:lnTo>
                      <a:pt x="2086124" y="308590"/>
                    </a:lnTo>
                    <a:lnTo>
                      <a:pt x="2086124" y="0"/>
                    </a:lnTo>
                    <a:lnTo>
                      <a:pt x="3261262" y="617180"/>
                    </a:lnTo>
                    <a:lnTo>
                      <a:pt x="2050112" y="1234360"/>
                    </a:lnTo>
                    <a:lnTo>
                      <a:pt x="2050112" y="925770"/>
                    </a:lnTo>
                    <a:lnTo>
                      <a:pt x="0" y="929376"/>
                    </a:lnTo>
                  </a:path>
                </a:pathLst>
              </a:custGeom>
              <a:noFill/>
              <a:ln w="15875" cap="flat" cmpd="sng">
                <a:solidFill>
                  <a:schemeClr val="accent1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" name="îṣľïḑé"/>
              <p:cNvSpPr txBox="1"/>
              <p:nvPr/>
            </p:nvSpPr>
            <p:spPr bwMode="auto">
              <a:xfrm>
                <a:off x="1998843" y="3157884"/>
                <a:ext cx="1374760" cy="532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i="1"/>
                  <a:t>Mathematical derivation</a:t>
                </a:r>
              </a:p>
            </p:txBody>
          </p:sp>
        </p:grpSp>
        <p:sp>
          <p:nvSpPr>
            <p:cNvPr id="15" name="ïšḷïḓé"/>
            <p:cNvSpPr/>
            <p:nvPr/>
          </p:nvSpPr>
          <p:spPr bwMode="auto">
            <a:xfrm>
              <a:off x="4338320" y="1077950"/>
              <a:ext cx="4704080" cy="189103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chemeClr val="bg1"/>
                  </a:solidFill>
                  <a:sym typeface="+mn-ea"/>
                </a:rPr>
                <a:t>Word Tokenize :</a:t>
              </a:r>
              <a:endParaRPr lang="en-US" altLang="zh-CN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chemeClr val="bg1"/>
                  </a:solidFill>
                </a:rPr>
                <a:t>Transformer Encoder of BERT :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chemeClr val="bg1"/>
                  </a:solidFill>
                </a:rPr>
                <a:t>Multi-Head Attention part :</a:t>
              </a:r>
            </a:p>
            <a:p>
              <a:pPr>
                <a:lnSpc>
                  <a:spcPct val="150000"/>
                </a:lnSpc>
              </a:pPr>
              <a:r>
                <a:rPr lang="en-US" altLang="zh-CN">
                  <a:solidFill>
                    <a:schemeClr val="bg1"/>
                  </a:solidFill>
                </a:rPr>
                <a:t>Layer Normalization : </a:t>
              </a:r>
            </a:p>
          </p:txBody>
        </p:sp>
      </p:grpSp>
      <p:pic>
        <p:nvPicPr>
          <p:cNvPr id="37" name="图片 3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69765" y="1852930"/>
            <a:ext cx="7524750" cy="3851910"/>
          </a:xfrm>
          <a:prstGeom prst="rect">
            <a:avLst/>
          </a:prstGeom>
        </p:spPr>
      </p:pic>
      <p:sp>
        <p:nvSpPr>
          <p:cNvPr id="25" name="ïṧḻiḑe"/>
          <p:cNvSpPr/>
          <p:nvPr>
            <p:custDataLst>
              <p:tags r:id="rId3"/>
            </p:custDataLst>
          </p:nvPr>
        </p:nvSpPr>
        <p:spPr>
          <a:xfrm>
            <a:off x="4185285" y="5676900"/>
            <a:ext cx="7679055" cy="15748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5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9" name="ïṧḻiḑe"/>
          <p:cNvSpPr/>
          <p:nvPr>
            <p:custDataLst>
              <p:tags r:id="rId4"/>
            </p:custDataLst>
          </p:nvPr>
        </p:nvSpPr>
        <p:spPr>
          <a:xfrm>
            <a:off x="4241165" y="1531620"/>
            <a:ext cx="7679055" cy="1574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2700" cap="rnd">
            <a:solidFill>
              <a:schemeClr val="tx1"/>
            </a:solidFill>
            <a:prstDash val="solid"/>
            <a:round/>
          </a:ln>
          <a:effectLst>
            <a:outerShdw blurRad="254000" dist="127000" algn="ctr" rotWithShape="0">
              <a:schemeClr val="accent5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en-US" altLang="zh-CN" sz="20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7c0cf940-2459-4b0d-90d6-8810c317e46d"/>
  <p:tag name="ISLIDE.TEMPLATE" val="#364833"/>
  <p:tag name="KSO_WPP_MARK_KEY" val="6b4fa2af-e224-402e-91e6-942bd2efbfe7"/>
  <p:tag name="COMMONDATA" val="eyJoZGlkIjoiNDhkNGZjZTUwODZkOTViZTYzMDc5MGNjODI1OWZiMD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67445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  <p:tag name="ISLIDE.ICON" val="#152790;#372936;#11069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801879;"/>
  <p:tag name="ISLIDE.ICON" val="#374733;#11861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主题5">
  <a:themeElements>
    <a:clrScheme name="蓝和黄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000F26"/>
      </a:accent1>
      <a:accent2>
        <a:srgbClr val="C5A486"/>
      </a:accent2>
      <a:accent3>
        <a:srgbClr val="0C2E30"/>
      </a:accent3>
      <a:accent4>
        <a:srgbClr val="5E666B"/>
      </a:accent4>
      <a:accent5>
        <a:srgbClr val="FFBB00"/>
      </a:accent5>
      <a:accent6>
        <a:srgbClr val="1D5986"/>
      </a:accent6>
      <a:hlink>
        <a:srgbClr val="0563C1"/>
      </a:hlink>
      <a:folHlink>
        <a:srgbClr val="954D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</TotalTime>
  <Words>616</Words>
  <Application>Microsoft Office PowerPoint</Application>
  <PresentationFormat>宽屏</PresentationFormat>
  <Paragraphs>184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微软雅黑</vt:lpstr>
      <vt:lpstr>Arial</vt:lpstr>
      <vt:lpstr>Calibri</vt:lpstr>
      <vt:lpstr>Impact</vt:lpstr>
      <vt:lpstr>Times New Roman</vt:lpstr>
      <vt:lpstr>Wingdings</vt:lpstr>
      <vt:lpstr>主题5</vt:lpstr>
      <vt:lpstr>think-cell Slide</vt:lpstr>
      <vt:lpstr>PowerPoint 演示文稿</vt:lpstr>
      <vt:lpstr>PowerPoint 演示文稿</vt:lpstr>
      <vt:lpstr>Introduction</vt:lpstr>
      <vt:lpstr>Brief Introduction</vt:lpstr>
      <vt:lpstr>Model</vt:lpstr>
      <vt:lpstr>Baseline: Bert-CRF</vt:lpstr>
      <vt:lpstr>Two Pre-trained Model</vt:lpstr>
      <vt:lpstr>Fine-Tuning in NER: CRF</vt:lpstr>
      <vt:lpstr>Nested NER: Bert-Span</vt:lpstr>
      <vt:lpstr>Nested NER: Bert-Span</vt:lpstr>
      <vt:lpstr>Universal Information Extraction</vt:lpstr>
      <vt:lpstr>Self-Training</vt:lpstr>
      <vt:lpstr>Experiment</vt:lpstr>
      <vt:lpstr>Dataset</vt:lpstr>
      <vt:lpstr>Dataset</vt:lpstr>
      <vt:lpstr>Data Preprocessing</vt:lpstr>
      <vt:lpstr>Experiment Result</vt:lpstr>
      <vt:lpstr>Conclusion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Wayne Bruce</cp:lastModifiedBy>
  <cp:revision>98</cp:revision>
  <cp:lastPrinted>2017-11-14T16:00:00Z</cp:lastPrinted>
  <dcterms:created xsi:type="dcterms:W3CDTF">2017-11-14T16:00:00Z</dcterms:created>
  <dcterms:modified xsi:type="dcterms:W3CDTF">2023-05-18T14:19:12Z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66CC3811557A44E7B25D3205B7209476_12</vt:lpwstr>
  </property>
  <property fmtid="{D5CDD505-2E9C-101B-9397-08002B2CF9AE}" pid="4" name="KSOProductBuildVer">
    <vt:lpwstr>2052-11.1.0.14309</vt:lpwstr>
  </property>
</Properties>
</file>