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85" r:id="rId2"/>
    <p:sldMasterId id="2147483693" r:id="rId3"/>
    <p:sldMasterId id="2147483705" r:id="rId4"/>
    <p:sldMasterId id="2147483710" r:id="rId5"/>
    <p:sldMasterId id="2147483689" r:id="rId6"/>
    <p:sldMasterId id="2147483703" r:id="rId7"/>
  </p:sldMasterIdLst>
  <p:notesMasterIdLst>
    <p:notesMasterId r:id="rId28"/>
  </p:notesMasterIdLst>
  <p:sldIdLst>
    <p:sldId id="256" r:id="rId8"/>
    <p:sldId id="277" r:id="rId9"/>
    <p:sldId id="258" r:id="rId10"/>
    <p:sldId id="259" r:id="rId11"/>
    <p:sldId id="261" r:id="rId12"/>
    <p:sldId id="262" r:id="rId13"/>
    <p:sldId id="275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2" r:id="rId23"/>
    <p:sldId id="273" r:id="rId24"/>
    <p:sldId id="274" r:id="rId25"/>
    <p:sldId id="276" r:id="rId26"/>
    <p:sldId id="260" r:id="rId2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  <a:srgbClr val="EE22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4" autoAdjust="0"/>
    <p:restoredTop sz="86520" autoAdjust="0"/>
  </p:normalViewPr>
  <p:slideViewPr>
    <p:cSldViewPr snapToObjects="1">
      <p:cViewPr varScale="1">
        <p:scale>
          <a:sx n="105" d="100"/>
          <a:sy n="105" d="100"/>
        </p:scale>
        <p:origin x="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960"/>
    </p:cViewPr>
  </p:sorterViewPr>
  <p:notesViewPr>
    <p:cSldViewPr snapToObjects="1">
      <p:cViewPr varScale="1">
        <p:scale>
          <a:sx n="90" d="100"/>
          <a:sy n="90" d="100"/>
        </p:scale>
        <p:origin x="-34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313D-2915-4918-870C-6336A46A7474}" type="datetimeFigureOut">
              <a:rPr lang="sv-SE" smtClean="0"/>
              <a:t>2019-05-10</a:t>
            </a:fld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0" name="Platshållare för bildobjekt 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11" name="Platshållare för sidhuvud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B52-A7DE-46D4-A8F4-2C468340B22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2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59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ey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</p:spTree>
    <p:extLst>
      <p:ext uri="{BB962C8B-B14F-4D97-AF65-F5344CB8AC3E}">
        <p14:creationId xmlns:p14="http://schemas.microsoft.com/office/powerpoint/2010/main" val="29122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3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Rubrik 1"/>
          <p:cNvSpPr>
            <a:spLocks noGrp="1"/>
          </p:cNvSpPr>
          <p:nvPr>
            <p:ph type="ctrTitle"/>
          </p:nvPr>
        </p:nvSpPr>
        <p:spPr>
          <a:xfrm>
            <a:off x="1619672" y="1196752"/>
            <a:ext cx="6120680" cy="3960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5400" b="1" dirty="0">
                <a:ln w="19050">
                  <a:solidFill>
                    <a:schemeClr val="bg1"/>
                  </a:solidFill>
                </a:ln>
                <a:effectLst>
                  <a:glow rad="38100">
                    <a:schemeClr val="tx1">
                      <a:alpha val="2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9366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228095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Klicka här för att ändra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5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93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9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665" b="64727"/>
          <a:stretch/>
        </p:blipFill>
        <p:spPr bwMode="auto">
          <a:xfrm>
            <a:off x="1" y="2"/>
            <a:ext cx="9143999" cy="242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r>
              <a:rPr lang="sv-SE" dirty="0"/>
              <a:t>Per Lundholm</a:t>
            </a:r>
          </a:p>
        </p:txBody>
      </p:sp>
      <p:sp>
        <p:nvSpPr>
          <p:cNvPr id="6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88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am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650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5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10" name="Underrubrik 2"/>
          <p:cNvSpPr>
            <a:spLocks noGrp="1"/>
          </p:cNvSpPr>
          <p:nvPr>
            <p:ph type="subTitle" idx="1"/>
          </p:nvPr>
        </p:nvSpPr>
        <p:spPr>
          <a:xfrm>
            <a:off x="835496" y="239648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1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4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-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sv-SE" sz="6600" b="1" dirty="0">
                <a:ln w="19050">
                  <a:solidFill>
                    <a:schemeClr val="bg1"/>
                  </a:solidFill>
                </a:ln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Expressway Rg" pitchFamily="2" charset="0"/>
                <a:ea typeface="Tahoma" pitchFamily="34" charset="0"/>
                <a:cs typeface="Tahoma" pitchFamily="34" charset="0"/>
              </a:defRPr>
            </a:lvl1pPr>
          </a:lstStyle>
          <a:p>
            <a:pPr lvl="0" algn="l"/>
            <a:r>
              <a:rPr lang="sv-SE" dirty="0"/>
              <a:t>Klicka här för att ändra format</a:t>
            </a:r>
          </a:p>
        </p:txBody>
      </p:sp>
      <p:sp>
        <p:nvSpPr>
          <p:cNvPr id="7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1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33908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</a:defRPr>
            </a:lvl1pPr>
          </a:lstStyle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9" name="Rektangel 18"/>
          <p:cNvSpPr/>
          <p:nvPr userDrawn="1"/>
        </p:nvSpPr>
        <p:spPr>
          <a:xfrm>
            <a:off x="1" y="5949280"/>
            <a:ext cx="647564" cy="90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Klippt cirkel 19"/>
          <p:cNvSpPr/>
          <p:nvPr userDrawn="1"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" descr="Cris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ris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22"/>
          <p:cNvCxnSpPr/>
          <p:nvPr userDrawn="1"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95636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</p:spTree>
    <p:extLst>
      <p:ext uri="{BB962C8B-B14F-4D97-AF65-F5344CB8AC3E}">
        <p14:creationId xmlns:p14="http://schemas.microsoft.com/office/powerpoint/2010/main" val="159002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9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9" r="13039"/>
          <a:stretch/>
        </p:blipFill>
        <p:spPr bwMode="auto">
          <a:xfrm>
            <a:off x="1" y="4"/>
            <a:ext cx="9054243" cy="6850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7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2540"/>
          <a:stretch/>
        </p:blipFill>
        <p:spPr bwMode="auto">
          <a:xfrm>
            <a:off x="1" y="0"/>
            <a:ext cx="9134327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21" name="Klippt cirkel 20"/>
          <p:cNvSpPr/>
          <p:nvPr/>
        </p:nvSpPr>
        <p:spPr>
          <a:xfrm rot="10800000">
            <a:off x="179511" y="586092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ktangel 23"/>
          <p:cNvSpPr/>
          <p:nvPr/>
        </p:nvSpPr>
        <p:spPr>
          <a:xfrm>
            <a:off x="1" y="5860920"/>
            <a:ext cx="647564" cy="99707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" y="0"/>
            <a:ext cx="179510" cy="6841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8964489" y="0"/>
            <a:ext cx="179511" cy="6857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 rot="5400000">
            <a:off x="4482242" y="2196244"/>
            <a:ext cx="179515" cy="9143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 rot="5400000">
            <a:off x="4482241" y="-4482244"/>
            <a:ext cx="179514" cy="9144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04248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bg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‹#›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30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1259632" y="6318006"/>
            <a:ext cx="5127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600" b="1">
                <a:effectLst>
                  <a:glow rad="63500">
                    <a:sysClr val="window" lastClr="FFFFFF">
                      <a:alpha val="60000"/>
                    </a:sys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kern="0" dirty="0">
                <a:solidFill>
                  <a:schemeClr val="bg1"/>
                </a:solidFill>
              </a:rPr>
              <a:t>Jimmy </a:t>
            </a:r>
            <a:r>
              <a:rPr lang="sv-SE" kern="0" dirty="0" err="1">
                <a:solidFill>
                  <a:schemeClr val="bg1"/>
                </a:solidFill>
              </a:rPr>
              <a:t>Janlén</a:t>
            </a:r>
            <a:r>
              <a:rPr lang="sv-SE" kern="0" dirty="0">
                <a:solidFill>
                  <a:schemeClr val="bg1"/>
                </a:solidFill>
              </a:rPr>
              <a:t> &amp; Per Lundholm</a:t>
            </a:r>
          </a:p>
        </p:txBody>
      </p:sp>
      <p:pic>
        <p:nvPicPr>
          <p:cNvPr id="16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7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Expressway Rg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Expressway Rg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980728"/>
            <a:ext cx="7056784" cy="4428492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1331640" y="1178750"/>
            <a:ext cx="6624736" cy="4032448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278896"/>
            <a:ext cx="647564" cy="157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02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73164" r="12661"/>
          <a:stretch/>
        </p:blipFill>
        <p:spPr bwMode="auto">
          <a:xfrm>
            <a:off x="0" y="5017273"/>
            <a:ext cx="9144000" cy="184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332656"/>
            <a:ext cx="8261601" cy="5472608"/>
          </a:xfrm>
          <a:prstGeom prst="roundRect">
            <a:avLst>
              <a:gd name="adj" fmla="val 39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med rundade hörn 4"/>
          <p:cNvSpPr/>
          <p:nvPr/>
        </p:nvSpPr>
        <p:spPr>
          <a:xfrm>
            <a:off x="647565" y="1772816"/>
            <a:ext cx="7884875" cy="3888432"/>
          </a:xfrm>
          <a:prstGeom prst="roundRect">
            <a:avLst>
              <a:gd name="adj" fmla="val 2001"/>
            </a:avLst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latshållare för bildnummer 8"/>
          <p:cNvSpPr>
            <a:spLocks noGrp="1"/>
          </p:cNvSpPr>
          <p:nvPr>
            <p:ph type="sldNum" sz="quarter" idx="4"/>
          </p:nvPr>
        </p:nvSpPr>
        <p:spPr>
          <a:xfrm>
            <a:off x="6876256" y="6351731"/>
            <a:ext cx="2133600" cy="3657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3200" b="1" smtClean="0">
                <a:solidFill>
                  <a:schemeClr val="accent1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fld id="{743E5441-1BC7-4374-AB96-0405E636084C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2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259632" y="6352877"/>
            <a:ext cx="5127848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rgbClr val="0070C0"/>
                </a:solidFill>
                <a:effectLst>
                  <a:glow rad="63500">
                    <a:schemeClr val="bg1">
                      <a:alpha val="80000"/>
                    </a:schemeClr>
                  </a:glow>
                </a:effectLst>
                <a:latin typeface="Expressway Rg" pitchFamily="2" charset="0"/>
              </a:defRPr>
            </a:lvl1pPr>
          </a:lstStyle>
          <a:p>
            <a:r>
              <a:rPr lang="sv-SE" dirty="0"/>
              <a:t>Per Lundholm</a:t>
            </a:r>
          </a:p>
        </p:txBody>
      </p:sp>
      <p:cxnSp>
        <p:nvCxnSpPr>
          <p:cNvPr id="33" name="Rak 32"/>
          <p:cNvCxnSpPr/>
          <p:nvPr/>
        </p:nvCxnSpPr>
        <p:spPr>
          <a:xfrm>
            <a:off x="1043609" y="6378727"/>
            <a:ext cx="7128791" cy="0"/>
          </a:xfrm>
          <a:prstGeom prst="line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1" y="5805264"/>
            <a:ext cx="647564" cy="105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Klippt cirkel 34"/>
          <p:cNvSpPr/>
          <p:nvPr/>
        </p:nvSpPr>
        <p:spPr>
          <a:xfrm rot="10800000">
            <a:off x="179511" y="5877271"/>
            <a:ext cx="864097" cy="980726"/>
          </a:xfrm>
          <a:prstGeom prst="chord">
            <a:avLst>
              <a:gd name="adj1" fmla="val 5277642"/>
              <a:gd name="adj2" fmla="val 162800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Cris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386" y="5949280"/>
            <a:ext cx="587189" cy="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ris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321" y="6414330"/>
            <a:ext cx="582549" cy="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647565" y="1196753"/>
            <a:ext cx="7884875" cy="648072"/>
          </a:xfrm>
          <a:prstGeom prst="rect">
            <a:avLst/>
          </a:prstGeom>
          <a:solidFill>
            <a:srgbClr val="EC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pab/elm-workshop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elm-lang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about Elm</a:t>
            </a:r>
          </a:p>
          <a:p>
            <a:r>
              <a:rPr lang="en-US" dirty="0"/>
              <a:t>Jump in and swim</a:t>
            </a:r>
          </a:p>
          <a:p>
            <a:pPr lvl="1"/>
            <a:r>
              <a:rPr lang="en-US" dirty="0"/>
              <a:t>An app on GitHub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Elm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Per Lundholm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</a:t>
            </a:fld>
            <a:endParaRPr lang="sv-S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78B44-2504-5040-98D7-79F76CFFC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3" t="3696" r="3397" b="1708"/>
          <a:stretch/>
        </p:blipFill>
        <p:spPr>
          <a:xfrm>
            <a:off x="6084168" y="1528564"/>
            <a:ext cx="2448271" cy="3988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8DEA3D16-9D49-AF44-94EC-6563C1F311F0}"/>
              </a:ext>
            </a:extLst>
          </p:cNvPr>
          <p:cNvSpPr/>
          <p:nvPr/>
        </p:nvSpPr>
        <p:spPr>
          <a:xfrm>
            <a:off x="5220072" y="5648757"/>
            <a:ext cx="3312368" cy="6500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 </a:t>
            </a:r>
            <a:r>
              <a:rPr lang="en-US" sz="2400" dirty="0"/>
              <a:t>Lundholm</a:t>
            </a:r>
            <a:r>
              <a:rPr lang="en-US" sz="2800" dirty="0"/>
              <a:t> Crisp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DB5C03-BDD3-5F45-B5AB-1DBD0528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E5380-A5D6-8E40-B238-7E1F79EA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en-GB" dirty="0"/>
              <a:t>The parameter need not be a Person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6A48-52B6-7A49-A8F2-82F82A5C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C1377-8E06-3848-B47C-FECCFF6D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6FCD45-D448-8A43-A348-124650F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better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AA06A-23B8-D94F-AC15-FF587EAD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1"/>
          <a:stretch/>
        </p:blipFill>
        <p:spPr>
          <a:xfrm>
            <a:off x="251520" y="1777380"/>
            <a:ext cx="13595283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D9F76-3A43-4C49-A1ED-6F817BE7941D}"/>
              </a:ext>
            </a:extLst>
          </p:cNvPr>
          <p:cNvSpPr txBox="1"/>
          <p:nvPr/>
        </p:nvSpPr>
        <p:spPr>
          <a:xfrm rot="18848547">
            <a:off x="1451067" y="2677503"/>
            <a:ext cx="394847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7200" dirty="0"/>
              <a:t>ENOUGH!</a:t>
            </a:r>
          </a:p>
        </p:txBody>
      </p:sp>
    </p:spTree>
    <p:extLst>
      <p:ext uri="{BB962C8B-B14F-4D97-AF65-F5344CB8AC3E}">
        <p14:creationId xmlns:p14="http://schemas.microsoft.com/office/powerpoint/2010/main" val="58664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3A2C-284E-C546-B341-AF2E2754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most language Elm has</a:t>
            </a:r>
          </a:p>
          <a:p>
            <a:pPr lvl="1"/>
            <a:r>
              <a:rPr lang="en-GB" dirty="0"/>
              <a:t>Strings</a:t>
            </a:r>
          </a:p>
          <a:p>
            <a:pPr lvl="2"/>
            <a:r>
              <a:rPr lang="en-GB" dirty="0"/>
              <a:t>“Agile means good”</a:t>
            </a:r>
          </a:p>
          <a:p>
            <a:pPr lvl="1"/>
            <a:r>
              <a:rPr lang="en-GB" dirty="0"/>
              <a:t>Numbers</a:t>
            </a:r>
          </a:p>
          <a:p>
            <a:pPr lvl="2"/>
            <a:r>
              <a:rPr lang="en-GB" dirty="0"/>
              <a:t>2 is an integer and 3.14 is a float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/>
              <a:t>[“all”, “has” “to be”, “same”, “type” ]</a:t>
            </a:r>
          </a:p>
          <a:p>
            <a:pPr lvl="1"/>
            <a:r>
              <a:rPr lang="en-GB" dirty="0"/>
              <a:t>Tuples</a:t>
            </a:r>
          </a:p>
          <a:p>
            <a:pPr lvl="2"/>
            <a:r>
              <a:rPr lang="en-GB" dirty="0"/>
              <a:t>(“left”, “right”)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F1ADF-28FE-2245-BD5B-6DA08A4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C1C81-D902-404B-B5A8-A5E3D454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21D97-D29D-2B4F-B328-174B581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Elm!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E29F43-F3B3-2743-94C6-6F46AD80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79807-B0BD-6943-BB7D-CBFBA1B0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70DDC-1A74-9448-8423-25413E07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12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43444E-B6FF-FB42-8243-23AC7FE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Records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A0AC6-BDB6-464D-9AFB-AE60F669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09402"/>
            <a:ext cx="3966305" cy="13715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344AB2-9CEC-C94F-B789-B438B404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r>
              <a:rPr lang="en-GB" dirty="0"/>
              <a:t>Please note the syntax for creating a new record based on the current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E90E7-F462-CB4D-AE08-DC059855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007641"/>
            <a:ext cx="4105235" cy="10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1C958D-7BAC-9543-A483-87A0C7E7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/>
              <a:t>Modules </a:t>
            </a:r>
          </a:p>
          <a:p>
            <a:pPr lvl="1"/>
            <a:r>
              <a:rPr lang="en-GB" dirty="0"/>
              <a:t>A module encapsulates its functions and types unless they are exposed (made public)</a:t>
            </a:r>
          </a:p>
          <a:p>
            <a:pPr lvl="1"/>
            <a:r>
              <a:rPr lang="en-GB" dirty="0"/>
              <a:t>Access other modules by import.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50EB-0B90-6940-AD9B-C0269199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37CE-22E7-AD4B-8F43-2E49ED339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96113-161A-1B49-9407-DD2DBA81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9A0E2E-0502-FC46-AC0D-5A826E3E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817281"/>
            <a:ext cx="117565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62D8-2C7D-FB4F-AD62-3095679C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A function will always return the same result for a given input.</a:t>
            </a:r>
          </a:p>
          <a:p>
            <a:pPr lvl="2"/>
            <a:r>
              <a:rPr lang="en-GB" dirty="0"/>
              <a:t>Getting the time of day or generating a random number are not functions.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87837-2B20-5D44-8C3B-7BCD64F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BF71-F961-694D-93FC-6FC21E18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C2F435-41C4-4142-8C71-08A86F10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Elm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BC8EE-A091-AB4E-98F5-9F0D5A19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7504" y="3749899"/>
            <a:ext cx="1161810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3EFF2-0324-3140-9627-2B9430B6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</a:t>
            </a:r>
          </a:p>
          <a:p>
            <a:pPr lvl="1"/>
            <a:r>
              <a:rPr lang="en-GB" dirty="0"/>
              <a:t>The one and only for the whole app across all your pages. </a:t>
            </a:r>
          </a:p>
          <a:p>
            <a:r>
              <a:rPr lang="en-GB" dirty="0"/>
              <a:t>View</a:t>
            </a:r>
          </a:p>
          <a:p>
            <a:pPr lvl="1"/>
            <a:r>
              <a:rPr lang="en-GB" dirty="0"/>
              <a:t>The view is a function that takes the model and presents it.</a:t>
            </a:r>
          </a:p>
          <a:p>
            <a:pPr lvl="1"/>
            <a:r>
              <a:rPr lang="en-GB" dirty="0"/>
              <a:t>If user can interact with something, it will result in a Message</a:t>
            </a:r>
          </a:p>
          <a:p>
            <a:r>
              <a:rPr lang="en-GB" dirty="0"/>
              <a:t>Update</a:t>
            </a:r>
          </a:p>
          <a:p>
            <a:pPr lvl="1"/>
            <a:r>
              <a:rPr lang="en-GB" dirty="0"/>
              <a:t>Takes a Message and the Model. </a:t>
            </a:r>
          </a:p>
          <a:p>
            <a:pPr lvl="1"/>
            <a:r>
              <a:rPr lang="en-GB" dirty="0"/>
              <a:t>Creates the next state of the Model.</a:t>
            </a:r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34B1-BD8B-644C-AFC8-44A8D72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FB69-DA33-E747-9BFD-552CAC22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15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CBC86-AB77-6946-8DC4-EFF7E32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an Elm app</a:t>
            </a:r>
          </a:p>
        </p:txBody>
      </p:sp>
    </p:spTree>
    <p:extLst>
      <p:ext uri="{BB962C8B-B14F-4D97-AF65-F5344CB8AC3E}">
        <p14:creationId xmlns:p14="http://schemas.microsoft.com/office/powerpoint/2010/main" val="6846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7F75-0AE2-A94D-9344-44500D65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Get wet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B2B0A-F2D6-5A49-8F07-5BACC2CB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16</a:t>
            </a:fld>
            <a:endParaRPr lang="sv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17DF-74D6-D94C-8002-F60E5A8C3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34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E7D8-0285-3448-A956-1CA8C695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Game of Tic-tac-toe</a:t>
            </a:r>
          </a:p>
          <a:p>
            <a:pPr lvl="1"/>
            <a:r>
              <a:rPr lang="en-GB" dirty="0"/>
              <a:t>2 players</a:t>
            </a:r>
          </a:p>
          <a:p>
            <a:pPr lvl="1"/>
            <a:r>
              <a:rPr lang="en-GB" dirty="0"/>
              <a:t>A grid of 3x3</a:t>
            </a:r>
          </a:p>
          <a:p>
            <a:pPr lvl="1"/>
            <a:r>
              <a:rPr lang="en-GB" dirty="0"/>
              <a:t>Each player in turn places their marker on the grid</a:t>
            </a:r>
          </a:p>
          <a:p>
            <a:pPr lvl="1"/>
            <a:r>
              <a:rPr lang="en-GB" dirty="0"/>
              <a:t>Markers are X and O, respectively</a:t>
            </a:r>
          </a:p>
          <a:p>
            <a:pPr lvl="1"/>
            <a:r>
              <a:rPr lang="en-GB" dirty="0"/>
              <a:t>Objective is to have 3 in a row, column or diagonally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8EFE-30BB-CB47-AEBB-476BE90C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kern="0">
                <a:solidFill>
                  <a:schemeClr val="bg1"/>
                </a:solidFill>
              </a:rPr>
              <a:t>Jimmy Janlén &amp; Per Lundholm</a:t>
            </a:r>
            <a:endParaRPr lang="sv-SE" kern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E3E57-208E-3848-98C9-F3D2D2322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kern="0" smtClean="0">
                <a:effectLst>
                  <a:glow rad="63500">
                    <a:sysClr val="window" lastClr="FFFFFF">
                      <a:alpha val="80000"/>
                    </a:sysClr>
                  </a:glow>
                </a:effectLst>
              </a:rPr>
              <a:pPr/>
              <a:t>17</a:t>
            </a:fld>
            <a:endParaRPr lang="sv-SE" kern="0" dirty="0">
              <a:effectLst>
                <a:glow rad="63500">
                  <a:sysClr val="window" lastClr="FFFFFF">
                    <a:alpha val="80000"/>
                  </a:sysClr>
                </a:glo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DDC880-6BC2-0E46-8405-007B7139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Mission: Tic-tac-toe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065781-EB97-8B45-BF97-44EA8C6C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548843"/>
            <a:ext cx="1080120" cy="16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F8089-CDC1-0C48-AE33-B3DABAB4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>
            <a:normAutofit lnSpcReduction="10000"/>
          </a:bodyPr>
          <a:lstStyle/>
          <a:p>
            <a:r>
              <a:rPr lang="en-GB" dirty="0"/>
              <a:t>Clone the workshop source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https://github.com/crispab/elm-workshop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Clone your GitHub pages 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https://github.com/&lt;username&gt;/&lt;username&gt;.github.io</a:t>
            </a:r>
            <a:endParaRPr lang="en-GB" sz="2200" dirty="0"/>
          </a:p>
          <a:p>
            <a:r>
              <a:rPr lang="en-GB" dirty="0"/>
              <a:t>Clone your project repository</a:t>
            </a:r>
          </a:p>
          <a:p>
            <a:pPr lvl="1"/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/&lt;username&gt;/&lt;project-repository&gt; </a:t>
            </a:r>
          </a:p>
          <a:p>
            <a:pPr lvl="1"/>
            <a:r>
              <a:rPr lang="e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&lt;project-repository&gt;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v-S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</a:t>
            </a: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pPr lvl="1"/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-workshop/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lvl="1"/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-workshop/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Main.elm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 ../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-workshop/*.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lvl="1"/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1"/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sv-S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1FCD-00B1-9C4A-8665-32282B0D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058AF-9378-824F-A4C7-D7BC810DE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71495E-D8E0-8745-9F32-3A9D9182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dirty="0"/>
              <a:t>Step 0</a:t>
            </a:r>
          </a:p>
        </p:txBody>
      </p:sp>
    </p:spTree>
    <p:extLst>
      <p:ext uri="{BB962C8B-B14F-4D97-AF65-F5344CB8AC3E}">
        <p14:creationId xmlns:p14="http://schemas.microsoft.com/office/powerpoint/2010/main" val="411783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9E17-5BD4-5442-A581-5EC6B2F0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http://localhost:8000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E34D-9BF7-BB4D-846E-B7D01E55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C3787-FF80-F048-B0C0-D9ED4F4E4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B437F-984A-874B-B832-FF679E15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051"/>
            <a:ext cx="8400746" cy="30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8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CAFE76-1D93-EE4F-B010-898799DF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many consider themselves</a:t>
            </a:r>
          </a:p>
          <a:p>
            <a:pPr lvl="1"/>
            <a:r>
              <a:rPr lang="en-GB" dirty="0"/>
              <a:t>Developers?</a:t>
            </a:r>
          </a:p>
          <a:p>
            <a:pPr lvl="1"/>
            <a:r>
              <a:rPr lang="en-GB" dirty="0"/>
              <a:t>Front end developers?</a:t>
            </a:r>
          </a:p>
          <a:p>
            <a:pPr lvl="1"/>
            <a:r>
              <a:rPr lang="en-GB" dirty="0"/>
              <a:t>Back end developers?</a:t>
            </a:r>
          </a:p>
          <a:p>
            <a:pPr lvl="1"/>
            <a:r>
              <a:rPr lang="en-GB" dirty="0"/>
              <a:t>Full stack developers?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BCF79-F5CA-0249-8985-FF0A17E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3E0E-39E6-E346-A901-27ED3CD61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036FB0-5E4A-1241-85A5-3FD4747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3964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C75B-A6F6-E443-8F13-0A803C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Official guide: </a:t>
            </a:r>
            <a:r>
              <a:rPr lang="sv-SE" dirty="0">
                <a:hlinkClick r:id="rId2"/>
              </a:rPr>
              <a:t>https://guide.elm-lang.org/</a:t>
            </a:r>
            <a:endParaRPr lang="en-GB" dirty="0"/>
          </a:p>
          <a:p>
            <a:r>
              <a:rPr lang="en-GB" dirty="0"/>
              <a:t>Example projects that requires no backend</a:t>
            </a:r>
          </a:p>
          <a:p>
            <a:pPr lvl="1"/>
            <a:r>
              <a:rPr lang="en-GB" dirty="0"/>
              <a:t>The dice game of the book “The Goal” by </a:t>
            </a:r>
            <a:r>
              <a:rPr lang="en-GB" dirty="0" err="1"/>
              <a:t>Goldrath</a:t>
            </a:r>
            <a:endParaRPr lang="en-GB" dirty="0"/>
          </a:p>
          <a:p>
            <a:pPr lvl="2"/>
            <a:r>
              <a:rPr lang="en-GB" dirty="0"/>
              <a:t>Show lead time and throughput</a:t>
            </a:r>
          </a:p>
          <a:p>
            <a:pPr lvl="1"/>
            <a:r>
              <a:rPr lang="en-GB" dirty="0"/>
              <a:t>Text based adventure game</a:t>
            </a:r>
          </a:p>
          <a:p>
            <a:pPr lvl="2"/>
            <a:r>
              <a:rPr lang="en-GB" dirty="0"/>
              <a:t>The original from the 70’s is available</a:t>
            </a:r>
          </a:p>
          <a:p>
            <a:pPr lvl="1"/>
            <a:r>
              <a:rPr lang="en-GB" dirty="0"/>
              <a:t>Loan calculator</a:t>
            </a:r>
          </a:p>
          <a:p>
            <a:pPr lvl="2"/>
            <a:r>
              <a:rPr lang="en-GB" dirty="0"/>
              <a:t>How much can you borrow given interest and expenses?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9D4D-52BA-9248-B459-06B625D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5848-6E7F-384A-BD25-5890F2168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20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EDAB98-7505-6849-9C2E-A8E634E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Epilogue</a:t>
            </a:r>
          </a:p>
        </p:txBody>
      </p:sp>
    </p:spTree>
    <p:extLst>
      <p:ext uri="{BB962C8B-B14F-4D97-AF65-F5344CB8AC3E}">
        <p14:creationId xmlns:p14="http://schemas.microsoft.com/office/powerpoint/2010/main" val="155031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5D5E1-B2A0-9641-B3F7-6AF5930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 happily doing server side rendered web pages with some Ajax</a:t>
            </a:r>
          </a:p>
          <a:p>
            <a:r>
              <a:rPr lang="en-GB" dirty="0"/>
              <a:t>Then, one day I was no longer a developer, I was a backend developer</a:t>
            </a:r>
          </a:p>
          <a:p>
            <a:r>
              <a:rPr lang="en-GB" dirty="0"/>
              <a:t>I decided to learn some JavaScript to get back into doing the whole thing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0A324-3B57-954C-A869-F7148952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4ACB-478F-AE44-A55F-2FC1B73B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05F57-FA56-F645-9DC2-913DD5D1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25521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E398-D20A-9744-8608-32B65173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Meteor</a:t>
            </a:r>
          </a:p>
          <a:p>
            <a:r>
              <a:rPr lang="en-GB" dirty="0"/>
              <a:t>Angular</a:t>
            </a:r>
          </a:p>
          <a:p>
            <a:r>
              <a:rPr lang="en-GB" dirty="0"/>
              <a:t>React</a:t>
            </a:r>
          </a:p>
          <a:p>
            <a:r>
              <a:rPr lang="en-GB" dirty="0"/>
              <a:t>React Native</a:t>
            </a:r>
          </a:p>
          <a:p>
            <a:r>
              <a:rPr lang="en-GB" dirty="0" err="1"/>
              <a:t>NativeScript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63772-9FD3-6B49-9F1C-8D687173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9BF3-2F40-AD46-967A-BFB0BD45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35CC82-F7F3-7945-938D-8CBF667F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what are thou?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4B258-35D2-F846-B4C3-11C64050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49" y="1520836"/>
            <a:ext cx="4310271" cy="30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66958-D761-374F-8699-D3BEE80C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pure functional language for the web</a:t>
            </a:r>
          </a:p>
          <a:p>
            <a:pPr lvl="1"/>
            <a:r>
              <a:rPr lang="en-GB" dirty="0"/>
              <a:t>Compiles to JavaScript</a:t>
            </a:r>
          </a:p>
          <a:p>
            <a:r>
              <a:rPr lang="en-GB" dirty="0"/>
              <a:t>On the box it says:</a:t>
            </a:r>
          </a:p>
          <a:p>
            <a:pPr lvl="1"/>
            <a:r>
              <a:rPr lang="en" dirty="0"/>
              <a:t>No runtime errors in practice. No null. No undefined is not a function.</a:t>
            </a:r>
          </a:p>
          <a:p>
            <a:pPr lvl="1"/>
            <a:r>
              <a:rPr lang="en" dirty="0"/>
              <a:t>Friendly error messages that help you add features more quickly.</a:t>
            </a:r>
          </a:p>
          <a:p>
            <a:pPr lvl="1"/>
            <a:r>
              <a:rPr lang="en" dirty="0"/>
              <a:t>Well-architected code that </a:t>
            </a:r>
            <a:r>
              <a:rPr lang="en" i="1" dirty="0"/>
              <a:t>stays</a:t>
            </a:r>
            <a:r>
              <a:rPr lang="en" dirty="0"/>
              <a:t> well-architected as your app grows.</a:t>
            </a:r>
          </a:p>
          <a:p>
            <a:pPr lvl="1"/>
            <a:r>
              <a:rPr lang="en" dirty="0"/>
              <a:t>Automatically enforced semantic versioning for all Elm packages.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12D56-4228-5648-AE8A-D390BB2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63E7A-651B-894A-9F68-85FB54D7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E57E0-9403-EA4B-9A15-F7063AF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Elm for the rescue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9A52A9-478B-FA4F-97DE-BA4C80501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2046" y="385564"/>
            <a:ext cx="1042020" cy="104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82A33-E9DE-9142-985E-C2E14957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31911"/>
            <a:ext cx="4636368" cy="35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F85F37-B113-5E47-AAB5-06CE6A61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After hobby hacking and full time for 5 months:</a:t>
            </a:r>
          </a:p>
          <a:p>
            <a:pPr lvl="1"/>
            <a:r>
              <a:rPr lang="en-GB" dirty="0"/>
              <a:t>Type safe to the bone, yet lean</a:t>
            </a:r>
          </a:p>
          <a:p>
            <a:pPr lvl="2"/>
            <a:r>
              <a:rPr lang="en-GB" dirty="0"/>
              <a:t>No null, instead Maybe and handle both cases </a:t>
            </a:r>
          </a:p>
          <a:p>
            <a:pPr lvl="2"/>
            <a:r>
              <a:rPr lang="en-GB" dirty="0"/>
              <a:t>No exceptions</a:t>
            </a:r>
          </a:p>
          <a:p>
            <a:pPr lvl="2"/>
            <a:r>
              <a:rPr lang="en-GB" dirty="0"/>
              <a:t>No switch without handling all cases</a:t>
            </a:r>
          </a:p>
          <a:p>
            <a:pPr lvl="1"/>
            <a:r>
              <a:rPr lang="en-GB" dirty="0"/>
              <a:t>When it compiles, it works – in runtime!</a:t>
            </a:r>
          </a:p>
          <a:p>
            <a:pPr lvl="2"/>
            <a:r>
              <a:rPr lang="en-GB" dirty="0"/>
              <a:t>Refactoring guided by the compiler</a:t>
            </a:r>
          </a:p>
          <a:p>
            <a:pPr lvl="1"/>
            <a:r>
              <a:rPr lang="en-GB" dirty="0"/>
              <a:t>All state in on place, not scattered about in components</a:t>
            </a:r>
          </a:p>
          <a:p>
            <a:pPr lvl="1"/>
            <a:r>
              <a:rPr lang="en-GB" dirty="0"/>
              <a:t>Nice pattern for model, view and update</a:t>
            </a:r>
          </a:p>
          <a:p>
            <a:pPr lvl="1"/>
            <a:r>
              <a:rPr lang="en-GB" dirty="0"/>
              <a:t>Small footprint </a:t>
            </a:r>
          </a:p>
          <a:p>
            <a:pPr lvl="1"/>
            <a:r>
              <a:rPr lang="en-GB" dirty="0"/>
              <a:t>Fast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F413-870B-7E4E-9B9F-8CC692A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1AB7-175B-3547-9F0B-D174DBFA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4DB70-32FF-A546-A72D-7833786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Personally, I like</a:t>
            </a:r>
          </a:p>
        </p:txBody>
      </p:sp>
    </p:spTree>
    <p:extLst>
      <p:ext uri="{BB962C8B-B14F-4D97-AF65-F5344CB8AC3E}">
        <p14:creationId xmlns:p14="http://schemas.microsoft.com/office/powerpoint/2010/main" val="274426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310FC-17D0-3B45-AA32-E288837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6DAB-1DBD-2C46-97E2-196CE12C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51B24-FF26-B24A-867C-0E9A54678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" b="8352"/>
          <a:stretch/>
        </p:blipFill>
        <p:spPr>
          <a:xfrm>
            <a:off x="0" y="31625"/>
            <a:ext cx="9144000" cy="62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130C4-63E8-D046-8766-6A23DF19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 you ensure program correctness? </a:t>
            </a:r>
          </a:p>
          <a:p>
            <a:pPr lvl="1"/>
            <a:r>
              <a:rPr lang="en-GB" dirty="0"/>
              <a:t>By tests</a:t>
            </a:r>
          </a:p>
          <a:p>
            <a:r>
              <a:rPr lang="en-GB" dirty="0"/>
              <a:t>What tests should you write to achieve above?</a:t>
            </a:r>
          </a:p>
          <a:p>
            <a:pPr lvl="1"/>
            <a:r>
              <a:rPr lang="en-GB" dirty="0"/>
              <a:t>By sending a range of different input and check the result</a:t>
            </a:r>
          </a:p>
          <a:p>
            <a:r>
              <a:rPr lang="en-GB" dirty="0"/>
              <a:t>So the bigger the range, the more tests?</a:t>
            </a:r>
          </a:p>
          <a:p>
            <a:pPr lvl="1"/>
            <a:r>
              <a:rPr lang="en-GB" dirty="0"/>
              <a:t>Yes</a:t>
            </a:r>
          </a:p>
          <a:p>
            <a:r>
              <a:rPr lang="en-GB" dirty="0"/>
              <a:t>What should you program do when the input is illegal?</a:t>
            </a:r>
          </a:p>
          <a:p>
            <a:pPr lvl="1"/>
            <a:r>
              <a:rPr lang="en-GB" dirty="0"/>
              <a:t>Throw exception, return null or a status code.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9DA89-4D6E-9146-8E54-501DB3C0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EBE6-0237-1945-AC02-EEAC0621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BB694-C3E2-CA4E-ADBE-23AE547B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type safe good?</a:t>
            </a:r>
          </a:p>
        </p:txBody>
      </p:sp>
    </p:spTree>
    <p:extLst>
      <p:ext uri="{BB962C8B-B14F-4D97-AF65-F5344CB8AC3E}">
        <p14:creationId xmlns:p14="http://schemas.microsoft.com/office/powerpoint/2010/main" val="31247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7C3490-DE46-444C-876B-D3F22113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/>
          <a:lstStyle/>
          <a:p>
            <a:r>
              <a:rPr lang="en-GB" dirty="0"/>
              <a:t>The domain of the parameter is maxed out</a:t>
            </a:r>
          </a:p>
          <a:p>
            <a:r>
              <a:rPr lang="en-GB" dirty="0"/>
              <a:t>How do you write tests for that?</a:t>
            </a:r>
          </a:p>
          <a:p>
            <a:r>
              <a:rPr lang="en-GB" dirty="0"/>
              <a:t>How does it effects the client of this method?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3E274-98B0-AC47-88AF-BF4FAA91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Per Lundholm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7537-C72C-1E40-A26C-F63D77A7A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E5441-1BC7-4374-AB96-0405E636084C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44526-DEED-974B-BDE5-540602C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so type safe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93BF-193C-AD40-8656-26AD6B0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938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7667"/>
      </p:ext>
    </p:extLst>
  </p:cSld>
  <p:clrMapOvr>
    <a:masterClrMapping/>
  </p:clrMapOvr>
</p:sld>
</file>

<file path=ppt/theme/theme1.xml><?xml version="1.0" encoding="utf-8"?>
<a:theme xmlns:a="http://schemas.openxmlformats.org/drawingml/2006/main" name="Crisp Template v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33BB633B-D379-D440-8A20-3E0B953386FD}"/>
    </a:ext>
  </a:extLst>
</a:theme>
</file>

<file path=ppt/theme/theme2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84F2E620-3602-FF4E-A42A-450DCCCD79C6}"/>
    </a:ext>
  </a:extLst>
</a:theme>
</file>

<file path=ppt/theme/theme3.xml><?xml version="1.0" encoding="utf-8"?>
<a:theme xmlns:a="http://schemas.openxmlformats.org/drawingml/2006/main" name="All 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0A70EC45-7C09-E84A-89C8-48CC62748471}"/>
    </a:ext>
  </a:extLst>
</a:theme>
</file>

<file path=ppt/theme/theme4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5A4A0634-7D29-1046-A218-DFFC2826F416}"/>
    </a:ext>
  </a:extLst>
</a:theme>
</file>

<file path=ppt/theme/theme5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14F03CF8-667E-4441-9023-16F6FC35CD62}"/>
    </a:ext>
  </a:extLst>
</a:theme>
</file>

<file path=ppt/theme/theme6.xml><?xml version="1.0" encoding="utf-8"?>
<a:theme xmlns:a="http://schemas.openxmlformats.org/drawingml/2006/main" name="1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420FDCE9-E47C-B54A-A0C1-0C2251E7E5A5}"/>
    </a:ext>
  </a:extLst>
</a:theme>
</file>

<file path=ppt/theme/theme7.xml><?xml version="1.0" encoding="utf-8"?>
<a:theme xmlns:a="http://schemas.openxmlformats.org/drawingml/2006/main" name="2_Crisp Bl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101" id="{1CED4C90-AA43-ED49-8F4E-677C9FCD6415}" vid="{2510A53F-596B-954B-A7F5-B52BEE3442B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Crisp Template v4</Template>
  <TotalTime>418</TotalTime>
  <Words>745</Words>
  <Application>Microsoft Macintosh PowerPoint</Application>
  <PresentationFormat>On-screen Show (4:3)</PresentationFormat>
  <Paragraphs>159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Expressway Rg</vt:lpstr>
      <vt:lpstr>Wingdings</vt:lpstr>
      <vt:lpstr>Crisp Template v4</vt:lpstr>
      <vt:lpstr>All White</vt:lpstr>
      <vt:lpstr>All Black</vt:lpstr>
      <vt:lpstr>Grey</vt:lpstr>
      <vt:lpstr>Blue</vt:lpstr>
      <vt:lpstr>1_Crisp Blå</vt:lpstr>
      <vt:lpstr>2_Crisp Blå</vt:lpstr>
      <vt:lpstr>Your first Elm program</vt:lpstr>
      <vt:lpstr>Survey</vt:lpstr>
      <vt:lpstr>What happened?</vt:lpstr>
      <vt:lpstr>JavaScript – what are thou?</vt:lpstr>
      <vt:lpstr>Elm for the rescue</vt:lpstr>
      <vt:lpstr>Personally, I like</vt:lpstr>
      <vt:lpstr>PowerPoint Presentation</vt:lpstr>
      <vt:lpstr>Why is type safe good?</vt:lpstr>
      <vt:lpstr>Not so type safe Java</vt:lpstr>
      <vt:lpstr>A bit better Java</vt:lpstr>
      <vt:lpstr>Let’s do Elm!</vt:lpstr>
      <vt:lpstr>Elm Records</vt:lpstr>
      <vt:lpstr>Elm modules</vt:lpstr>
      <vt:lpstr>Elm functions</vt:lpstr>
      <vt:lpstr>Structure of an Elm app</vt:lpstr>
      <vt:lpstr>Get wet</vt:lpstr>
      <vt:lpstr>Mission: Tic-tac-toe</vt:lpstr>
      <vt:lpstr>Step 0</vt:lpstr>
      <vt:lpstr>http://localhost:8000</vt:lpstr>
      <vt:lpstr>Epilogue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first Elm program</dc:title>
  <dc:creator>Microsoft Office User</dc:creator>
  <cp:lastModifiedBy>Microsoft Office User</cp:lastModifiedBy>
  <cp:revision>41</cp:revision>
  <cp:lastPrinted>2012-11-09T15:28:25Z</cp:lastPrinted>
  <dcterms:created xsi:type="dcterms:W3CDTF">2019-05-09T09:27:54Z</dcterms:created>
  <dcterms:modified xsi:type="dcterms:W3CDTF">2019-05-10T09:27:03Z</dcterms:modified>
</cp:coreProperties>
</file>