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60" r:id="rId6"/>
    <p:sldId id="265" r:id="rId7"/>
    <p:sldId id="266" r:id="rId8"/>
    <p:sldId id="261"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712" autoAdjust="0"/>
  </p:normalViewPr>
  <p:slideViewPr>
    <p:cSldViewPr snapToGrid="0">
      <p:cViewPr varScale="1">
        <p:scale>
          <a:sx n="101" d="100"/>
          <a:sy n="101" d="100"/>
        </p:scale>
        <p:origin x="2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8/20/2024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F28A1F-3E69-47E5-AE93-E7F2155A242D}" type="slidenum">
              <a:rPr lang="en-US" smtClean="0"/>
              <a:t>1</a:t>
            </a:fld>
            <a:endParaRPr lang="en-US" dirty="0"/>
          </a:p>
        </p:txBody>
      </p:sp>
    </p:spTree>
    <p:extLst>
      <p:ext uri="{BB962C8B-B14F-4D97-AF65-F5344CB8AC3E}">
        <p14:creationId xmlns:p14="http://schemas.microsoft.com/office/powerpoint/2010/main" val="2082955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F28A1F-3E69-47E5-AE93-E7F2155A242D}" type="slidenum">
              <a:rPr lang="en-US" smtClean="0"/>
              <a:t>2</a:t>
            </a:fld>
            <a:endParaRPr lang="en-US" dirty="0"/>
          </a:p>
        </p:txBody>
      </p:sp>
    </p:spTree>
    <p:extLst>
      <p:ext uri="{BB962C8B-B14F-4D97-AF65-F5344CB8AC3E}">
        <p14:creationId xmlns:p14="http://schemas.microsoft.com/office/powerpoint/2010/main" val="222843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F28A1F-3E69-47E5-AE93-E7F2155A242D}" type="slidenum">
              <a:rPr lang="en-US" smtClean="0"/>
              <a:t>3</a:t>
            </a:fld>
            <a:endParaRPr lang="en-US" dirty="0"/>
          </a:p>
        </p:txBody>
      </p:sp>
    </p:spTree>
    <p:extLst>
      <p:ext uri="{BB962C8B-B14F-4D97-AF65-F5344CB8AC3E}">
        <p14:creationId xmlns:p14="http://schemas.microsoft.com/office/powerpoint/2010/main" val="4171117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F28A1F-3E69-47E5-AE93-E7F2155A242D}" type="slidenum">
              <a:rPr lang="en-US" smtClean="0"/>
              <a:t>4</a:t>
            </a:fld>
            <a:endParaRPr lang="en-US" dirty="0"/>
          </a:p>
        </p:txBody>
      </p:sp>
    </p:spTree>
    <p:extLst>
      <p:ext uri="{BB962C8B-B14F-4D97-AF65-F5344CB8AC3E}">
        <p14:creationId xmlns:p14="http://schemas.microsoft.com/office/powerpoint/2010/main" val="3268138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F28A1F-3E69-47E5-AE93-E7F2155A242D}" type="slidenum">
              <a:rPr lang="en-US" smtClean="0"/>
              <a:t>5</a:t>
            </a:fld>
            <a:endParaRPr lang="en-US" dirty="0"/>
          </a:p>
        </p:txBody>
      </p:sp>
    </p:spTree>
    <p:extLst>
      <p:ext uri="{BB962C8B-B14F-4D97-AF65-F5344CB8AC3E}">
        <p14:creationId xmlns:p14="http://schemas.microsoft.com/office/powerpoint/2010/main" val="376911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F28A1F-3E69-47E5-AE93-E7F2155A242D}" type="slidenum">
              <a:rPr lang="en-US" smtClean="0"/>
              <a:t>6</a:t>
            </a:fld>
            <a:endParaRPr lang="en-US" dirty="0"/>
          </a:p>
        </p:txBody>
      </p:sp>
    </p:spTree>
    <p:extLst>
      <p:ext uri="{BB962C8B-B14F-4D97-AF65-F5344CB8AC3E}">
        <p14:creationId xmlns:p14="http://schemas.microsoft.com/office/powerpoint/2010/main" val="370800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F28A1F-3E69-47E5-AE93-E7F2155A242D}" type="slidenum">
              <a:rPr lang="en-US" smtClean="0"/>
              <a:t>7</a:t>
            </a:fld>
            <a:endParaRPr lang="en-US" dirty="0"/>
          </a:p>
        </p:txBody>
      </p:sp>
    </p:spTree>
    <p:extLst>
      <p:ext uri="{BB962C8B-B14F-4D97-AF65-F5344CB8AC3E}">
        <p14:creationId xmlns:p14="http://schemas.microsoft.com/office/powerpoint/2010/main" val="1738327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F28A1F-3E69-47E5-AE93-E7F2155A242D}" type="slidenum">
              <a:rPr lang="en-US" smtClean="0"/>
              <a:t>8</a:t>
            </a:fld>
            <a:endParaRPr lang="en-US" dirty="0"/>
          </a:p>
        </p:txBody>
      </p:sp>
    </p:spTree>
    <p:extLst>
      <p:ext uri="{BB962C8B-B14F-4D97-AF65-F5344CB8AC3E}">
        <p14:creationId xmlns:p14="http://schemas.microsoft.com/office/powerpoint/2010/main" val="1911125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F28A1F-3E69-47E5-AE93-E7F2155A242D}" type="slidenum">
              <a:rPr lang="en-US" smtClean="0"/>
              <a:t>9</a:t>
            </a:fld>
            <a:endParaRPr lang="en-US" dirty="0"/>
          </a:p>
        </p:txBody>
      </p:sp>
    </p:spTree>
    <p:extLst>
      <p:ext uri="{BB962C8B-B14F-4D97-AF65-F5344CB8AC3E}">
        <p14:creationId xmlns:p14="http://schemas.microsoft.com/office/powerpoint/2010/main" val="422144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r>
              <a:rPr lang="en-US" dirty="0"/>
              <a:t>Lead Score Case Study</a:t>
            </a:r>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US" dirty="0"/>
              <a:t>X Education Online Courses Sales Company</a:t>
            </a:r>
          </a:p>
        </p:txBody>
      </p:sp>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6"/>
            <a:ext cx="4181541" cy="833663"/>
          </a:xfrm>
        </p:spPr>
        <p:txBody>
          <a:bodyPr/>
          <a:lstStyle/>
          <a:p>
            <a:r>
              <a:rPr lang="en-US" dirty="0"/>
              <a:t>Problem Statement</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623827"/>
            <a:ext cx="11099450" cy="2273835"/>
          </a:xfrm>
        </p:spPr>
        <p:txBody>
          <a:bodyPr>
            <a:normAutofit/>
          </a:bodyPr>
          <a:lstStyle/>
          <a:p>
            <a:r>
              <a:rPr lang="en-US" sz="1800" b="0" i="0" u="none" strike="noStrike" baseline="0" dirty="0">
                <a:latin typeface="Calibri" panose="020F0502020204030204" pitchFamily="34" charset="0"/>
              </a:rPr>
              <a:t>X Education sells online course to Industry Professionals</a:t>
            </a:r>
            <a:endParaRPr lang="en-US" sz="1800" b="0" i="0" u="none" strike="noStrike" baseline="0" dirty="0">
              <a:latin typeface="Wingdings 3" panose="05040102010807070707" pitchFamily="18" charset="2"/>
            </a:endParaRPr>
          </a:p>
          <a:p>
            <a:r>
              <a:rPr lang="en-US" sz="1800" b="0" i="0" u="none" strike="noStrike" baseline="0" dirty="0">
                <a:latin typeface="Calibri" panose="020F0502020204030204" pitchFamily="34" charset="0"/>
              </a:rPr>
              <a:t>X Education gets a lot of leads, its lead conversion rate is very poor. For example, if, say, they acquire 100 leads in a day, only about 30 of them are converted.</a:t>
            </a:r>
          </a:p>
          <a:p>
            <a:r>
              <a:rPr lang="en-US" sz="1800" b="0" i="0" u="none" strike="noStrike" baseline="0" dirty="0">
                <a:latin typeface="Calibri" panose="020F0502020204030204" pitchFamily="34" charset="0"/>
              </a:rPr>
              <a:t>To make this process more efficient, the company wishes to identify the most potential leads, also known as ‘Hot Leads’.</a:t>
            </a:r>
          </a:p>
          <a:p>
            <a:r>
              <a:rPr lang="en-US" sz="1800" b="0" i="0" u="none" strike="noStrike" baseline="0" dirty="0">
                <a:latin typeface="Calibri" panose="020F0502020204030204" pitchFamily="34" charset="0"/>
              </a:rPr>
              <a:t>If they successfully identify this set of leads, the lead conversion rate should go up as the sales team will now be focusing more on communicating with the potential leads rather than making calls to everyone.</a:t>
            </a:r>
            <a:endParaRPr lang="en-US" noProof="1"/>
          </a:p>
        </p:txBody>
      </p:sp>
      <p:sp>
        <p:nvSpPr>
          <p:cNvPr id="5" name="Title 1">
            <a:extLst>
              <a:ext uri="{FF2B5EF4-FFF2-40B4-BE49-F238E27FC236}">
                <a16:creationId xmlns:a16="http://schemas.microsoft.com/office/drawing/2014/main" id="{47B3DE6D-92B2-BAD3-A94D-A1E9E7F0041F}"/>
              </a:ext>
            </a:extLst>
          </p:cNvPr>
          <p:cNvSpPr txBox="1">
            <a:spLocks/>
          </p:cNvSpPr>
          <p:nvPr/>
        </p:nvSpPr>
        <p:spPr>
          <a:xfrm>
            <a:off x="791952" y="4099460"/>
            <a:ext cx="4181541" cy="833663"/>
          </a:xfrm>
          <a:prstGeom prst="rect">
            <a:avLst/>
          </a:prstGeom>
          <a:solidFill>
            <a:schemeClr val="accent2">
              <a:lumMod val="50000"/>
            </a:schemeClr>
          </a:solidFill>
        </p:spPr>
        <p:txBody>
          <a:bodyPr vert="horz" lIns="91440" tIns="108000" rIns="91440" bIns="108000" rtlCol="0" anchor="ctr">
            <a:spAutoFit/>
          </a:bodyPr>
          <a:lstStyle>
            <a:lvl1pPr algn="l" defTabSz="914400" rtl="0" eaLnBrk="1" latinLnBrk="0" hangingPunct="1">
              <a:lnSpc>
                <a:spcPct val="100000"/>
              </a:lnSpc>
              <a:spcBef>
                <a:spcPct val="0"/>
              </a:spcBef>
              <a:buNone/>
              <a:defRPr sz="4000" kern="1200">
                <a:solidFill>
                  <a:schemeClr val="bg1"/>
                </a:solidFill>
                <a:latin typeface="+mj-lt"/>
                <a:ea typeface="+mj-ea"/>
                <a:cs typeface="+mj-cs"/>
              </a:defRPr>
            </a:lvl1pPr>
          </a:lstStyle>
          <a:p>
            <a:r>
              <a:rPr lang="en-US" dirty="0"/>
              <a:t>Business Objective</a:t>
            </a:r>
          </a:p>
        </p:txBody>
      </p:sp>
      <p:sp>
        <p:nvSpPr>
          <p:cNvPr id="6" name="Content Placeholder 2">
            <a:extLst>
              <a:ext uri="{FF2B5EF4-FFF2-40B4-BE49-F238E27FC236}">
                <a16:creationId xmlns:a16="http://schemas.microsoft.com/office/drawing/2014/main" id="{16E996FE-46D8-8E91-6371-C8E4C06DA96C}"/>
              </a:ext>
            </a:extLst>
          </p:cNvPr>
          <p:cNvSpPr txBox="1">
            <a:spLocks/>
          </p:cNvSpPr>
          <p:nvPr/>
        </p:nvSpPr>
        <p:spPr>
          <a:xfrm>
            <a:off x="791952" y="5076494"/>
            <a:ext cx="11099450" cy="1204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u="none" strike="noStrike" baseline="0" dirty="0">
                <a:latin typeface="Calibri" panose="020F0502020204030204" pitchFamily="34" charset="0"/>
              </a:rPr>
              <a:t>X Education wants to know the most promising leads to increase its online selling of courses.</a:t>
            </a:r>
          </a:p>
          <a:p>
            <a:r>
              <a:rPr lang="en-US" sz="1800" b="0" i="0" u="none" strike="noStrike" baseline="0" dirty="0">
                <a:latin typeface="Calibri" panose="020F0502020204030204" pitchFamily="34" charset="0"/>
              </a:rPr>
              <a:t>For that they want to build a Model which identifies the hot leads.</a:t>
            </a:r>
          </a:p>
          <a:p>
            <a:r>
              <a:rPr lang="en-US" sz="1800" b="0" i="0" u="none" strike="noStrike" baseline="0" dirty="0">
                <a:latin typeface="Calibri" panose="020F0502020204030204" pitchFamily="34" charset="0"/>
              </a:rPr>
              <a:t>Deployment of the model for the future use</a:t>
            </a:r>
            <a:r>
              <a:rPr lang="en-US" sz="1800" b="1" i="0" u="none" strike="noStrike" baseline="0" dirty="0">
                <a:latin typeface="Calibri" panose="020F0502020204030204" pitchFamily="34" charset="0"/>
              </a:rPr>
              <a:t>.</a:t>
            </a:r>
            <a:endParaRPr lang="en-US" sz="1800" b="0" i="0" u="none" strike="noStrike" baseline="0" dirty="0">
              <a:latin typeface="Calibri" panose="020F0502020204030204" pitchFamily="34" charset="0"/>
            </a:endParaRPr>
          </a:p>
        </p:txBody>
      </p:sp>
    </p:spTree>
    <p:extLst>
      <p:ext uri="{BB962C8B-B14F-4D97-AF65-F5344CB8AC3E}">
        <p14:creationId xmlns:p14="http://schemas.microsoft.com/office/powerpoint/2010/main" val="216983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1" y="611076"/>
            <a:ext cx="4881530" cy="833663"/>
          </a:xfrm>
        </p:spPr>
        <p:txBody>
          <a:bodyPr/>
          <a:lstStyle/>
          <a:p>
            <a:r>
              <a:rPr lang="en-US" dirty="0"/>
              <a:t>Solution Methodology</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623827"/>
            <a:ext cx="11099450" cy="4858954"/>
          </a:xfrm>
        </p:spPr>
        <p:txBody>
          <a:bodyPr>
            <a:normAutofit/>
          </a:bodyPr>
          <a:lstStyle/>
          <a:p>
            <a:r>
              <a:rPr lang="en-US" sz="1800" b="0" i="0" u="none" strike="noStrike" baseline="0" dirty="0">
                <a:latin typeface="Calibri" panose="020F0502020204030204" pitchFamily="34" charset="0"/>
              </a:rPr>
              <a:t>Data cleaning and data manipulation.</a:t>
            </a:r>
          </a:p>
          <a:p>
            <a:pPr lvl="1"/>
            <a:r>
              <a:rPr lang="en-US" sz="1600" b="0" i="0" u="none" strike="noStrike" baseline="0" dirty="0">
                <a:latin typeface="Calibri" panose="020F0502020204030204" pitchFamily="34" charset="0"/>
              </a:rPr>
              <a:t>Check and handle duplicate data.</a:t>
            </a:r>
          </a:p>
          <a:p>
            <a:pPr lvl="1"/>
            <a:r>
              <a:rPr lang="en-US" sz="1600" b="0" i="0" u="none" strike="noStrike" baseline="0" dirty="0">
                <a:latin typeface="Calibri" panose="020F0502020204030204" pitchFamily="34" charset="0"/>
              </a:rPr>
              <a:t>Check and handle NA values and missing values.</a:t>
            </a:r>
          </a:p>
          <a:p>
            <a:pPr lvl="1"/>
            <a:r>
              <a:rPr lang="en-US" sz="1600" b="0" i="0" u="none" strike="noStrike" baseline="0" dirty="0">
                <a:latin typeface="Calibri" panose="020F0502020204030204" pitchFamily="34" charset="0"/>
              </a:rPr>
              <a:t>Drop columns, if it contains large amount of missing values and not useful for the analysis.</a:t>
            </a:r>
          </a:p>
          <a:p>
            <a:pPr lvl="1"/>
            <a:r>
              <a:rPr lang="en-US" sz="1600" b="0" i="0" u="none" strike="noStrike" baseline="0" dirty="0">
                <a:latin typeface="Calibri" panose="020F0502020204030204" pitchFamily="34" charset="0"/>
              </a:rPr>
              <a:t>Imputation of the values, if necessary.</a:t>
            </a:r>
          </a:p>
          <a:p>
            <a:pPr lvl="1"/>
            <a:r>
              <a:rPr lang="en-US" sz="1600" b="0" i="0" u="none" strike="noStrike" baseline="0" dirty="0">
                <a:latin typeface="Calibri" panose="020F0502020204030204" pitchFamily="34" charset="0"/>
              </a:rPr>
              <a:t>Check and handle outliers in data.</a:t>
            </a:r>
          </a:p>
          <a:p>
            <a:r>
              <a:rPr lang="en-US" sz="1800" b="0" i="0" u="none" strike="noStrike" baseline="0" dirty="0">
                <a:latin typeface="Calibri" panose="020F0502020204030204" pitchFamily="34" charset="0"/>
              </a:rPr>
              <a:t>EDA</a:t>
            </a:r>
          </a:p>
          <a:p>
            <a:pPr lvl="1"/>
            <a:r>
              <a:rPr lang="en-US" b="0" i="0" u="none" strike="noStrike" baseline="0" dirty="0">
                <a:latin typeface="Calibri" panose="020F0502020204030204" pitchFamily="34" charset="0"/>
              </a:rPr>
              <a:t>Univariate data analysis: value count, distribution of variable etc.</a:t>
            </a:r>
          </a:p>
          <a:p>
            <a:pPr lvl="1"/>
            <a:r>
              <a:rPr lang="en-US" b="0" i="0" u="none" strike="noStrike" baseline="0" dirty="0">
                <a:latin typeface="Calibri" panose="020F0502020204030204" pitchFamily="34" charset="0"/>
              </a:rPr>
              <a:t>Bivariate data analysis: correlation coefficients and pattern between the variables etc.</a:t>
            </a:r>
          </a:p>
          <a:p>
            <a:r>
              <a:rPr lang="en-US" sz="1800" b="0" i="0" u="none" strike="noStrike" baseline="0" dirty="0">
                <a:latin typeface="Calibri" panose="020F0502020204030204" pitchFamily="34" charset="0"/>
              </a:rPr>
              <a:t>Feature Scaling &amp; Dummy Variables and encoding of the data.</a:t>
            </a:r>
          </a:p>
          <a:p>
            <a:r>
              <a:rPr lang="en-US" sz="1800" b="0" i="0" u="none" strike="noStrike" baseline="0" dirty="0">
                <a:latin typeface="Calibri" panose="020F0502020204030204" pitchFamily="34" charset="0"/>
              </a:rPr>
              <a:t>Classification technique: logistic regression used for the model making and prediction.</a:t>
            </a:r>
          </a:p>
          <a:p>
            <a:r>
              <a:rPr lang="en-US" sz="1800" b="0" i="0" u="none" strike="noStrike" baseline="0" dirty="0">
                <a:latin typeface="Calibri" panose="020F0502020204030204" pitchFamily="34" charset="0"/>
              </a:rPr>
              <a:t>Validation of the model.</a:t>
            </a:r>
          </a:p>
          <a:p>
            <a:r>
              <a:rPr lang="en-US" sz="1800" b="0" i="0" u="none" strike="noStrike" baseline="0" dirty="0">
                <a:latin typeface="Calibri" panose="020F0502020204030204" pitchFamily="34" charset="0"/>
              </a:rPr>
              <a:t>Model presentation.</a:t>
            </a:r>
          </a:p>
          <a:p>
            <a:r>
              <a:rPr lang="en-US" sz="1800" b="0" i="0" u="none" strike="noStrike" baseline="0" dirty="0">
                <a:latin typeface="Calibri" panose="020F0502020204030204" pitchFamily="34" charset="0"/>
              </a:rPr>
              <a:t>Conclusions and recommendations.</a:t>
            </a:r>
            <a:endParaRPr lang="en-US" noProof="1"/>
          </a:p>
        </p:txBody>
      </p:sp>
    </p:spTree>
    <p:extLst>
      <p:ext uri="{BB962C8B-B14F-4D97-AF65-F5344CB8AC3E}">
        <p14:creationId xmlns:p14="http://schemas.microsoft.com/office/powerpoint/2010/main" val="1415028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1" y="611076"/>
            <a:ext cx="4206765" cy="833663"/>
          </a:xfrm>
        </p:spPr>
        <p:txBody>
          <a:bodyPr/>
          <a:lstStyle/>
          <a:p>
            <a:r>
              <a:rPr lang="en-US" dirty="0"/>
              <a:t>Data Manipulation</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623827"/>
            <a:ext cx="11099450" cy="4858954"/>
          </a:xfrm>
        </p:spPr>
        <p:txBody>
          <a:bodyPr>
            <a:normAutofit/>
          </a:bodyPr>
          <a:lstStyle/>
          <a:p>
            <a:r>
              <a:rPr lang="en-US" sz="1800" b="0" i="0" u="none" strike="noStrike" baseline="0" dirty="0">
                <a:latin typeface="Calibri" panose="020F0502020204030204" pitchFamily="34" charset="0"/>
              </a:rPr>
              <a:t>Total Number of Rows =37, Total Number of Columns =9240.</a:t>
            </a:r>
          </a:p>
          <a:p>
            <a:r>
              <a:rPr lang="en-US" sz="1800" b="0" i="0" u="none" strike="noStrike" baseline="0" dirty="0">
                <a:latin typeface="Calibri" panose="020F0502020204030204" pitchFamily="34" charset="0"/>
              </a:rPr>
              <a:t>Single value features like “Magazine”, “Receive More Updates About Our Courses”, “Update me on Supply”</a:t>
            </a:r>
          </a:p>
          <a:p>
            <a:r>
              <a:rPr lang="en-US" sz="1800" b="0" i="0" u="none" strike="noStrike" baseline="0" dirty="0">
                <a:latin typeface="Calibri" panose="020F0502020204030204" pitchFamily="34" charset="0"/>
              </a:rPr>
              <a:t>Chain Content”, “Get updates on DM Content”, “I agree to pay the amount through cheque” etc. have been dropped.</a:t>
            </a:r>
          </a:p>
          <a:p>
            <a:r>
              <a:rPr lang="en-US" sz="1800" b="0" i="0" u="none" strike="noStrike" baseline="0" dirty="0">
                <a:latin typeface="Calibri" panose="020F0502020204030204" pitchFamily="34" charset="0"/>
              </a:rPr>
              <a:t>Removing the “Prospect ID” and “Lead Number” which is not necessary for the analysis.</a:t>
            </a:r>
          </a:p>
          <a:p>
            <a:r>
              <a:rPr lang="en-US" sz="1800" b="0" i="0" u="none" strike="noStrike" baseline="0" dirty="0">
                <a:latin typeface="Calibri" panose="020F0502020204030204" pitchFamily="34" charset="0"/>
              </a:rPr>
              <a:t>After checking for the value counts for some of the object type variables, we find some of the features which has no enough variance, which we have dropped, the features are: “Do Not Call”, “What matters most to you in choosing course”, “Search”, “Newspaper Article”, “X Education Forums”, “Newspaper”, “Digital Advertisement” etc.</a:t>
            </a:r>
          </a:p>
          <a:p>
            <a:r>
              <a:rPr lang="en-US" sz="1800" b="0" i="0" u="none" strike="noStrike" baseline="0" dirty="0">
                <a:latin typeface="Calibri" panose="020F0502020204030204" pitchFamily="34" charset="0"/>
              </a:rPr>
              <a:t>Dropping the columns having more than 35% as missing value such as ‘How did you hear about X Education’ and ‘Lead Profile’.</a:t>
            </a:r>
            <a:endParaRPr lang="en-US" noProof="1"/>
          </a:p>
        </p:txBody>
      </p:sp>
    </p:spTree>
    <p:extLst>
      <p:ext uri="{BB962C8B-B14F-4D97-AF65-F5344CB8AC3E}">
        <p14:creationId xmlns:p14="http://schemas.microsoft.com/office/powerpoint/2010/main" val="251405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55392-9FED-4979-8AC6-A73037648D43}"/>
              </a:ext>
            </a:extLst>
          </p:cNvPr>
          <p:cNvSpPr>
            <a:spLocks noGrp="1"/>
          </p:cNvSpPr>
          <p:nvPr>
            <p:ph type="title"/>
          </p:nvPr>
        </p:nvSpPr>
        <p:spPr>
          <a:xfrm>
            <a:off x="838200" y="641855"/>
            <a:ext cx="1104112" cy="772107"/>
          </a:xfrm>
        </p:spPr>
        <p:txBody>
          <a:bodyPr/>
          <a:lstStyle/>
          <a:p>
            <a:r>
              <a:rPr lang="en-US" dirty="0"/>
              <a:t>EDA</a:t>
            </a:r>
          </a:p>
        </p:txBody>
      </p:sp>
      <p:pic>
        <p:nvPicPr>
          <p:cNvPr id="12" name="Graphic 11" descr="Map with pin">
            <a:extLst>
              <a:ext uri="{FF2B5EF4-FFF2-40B4-BE49-F238E27FC236}">
                <a16:creationId xmlns:a16="http://schemas.microsoft.com/office/drawing/2014/main" id="{F2110C71-00D1-4949-9213-38E48FACED03}"/>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30926" y="2545226"/>
            <a:ext cx="624548" cy="624548"/>
          </a:xfrm>
          <a:prstGeom prst="rect">
            <a:avLst/>
          </a:prstGeom>
        </p:spPr>
      </p:pic>
      <p:pic>
        <p:nvPicPr>
          <p:cNvPr id="7" name="Picture 6">
            <a:extLst>
              <a:ext uri="{FF2B5EF4-FFF2-40B4-BE49-F238E27FC236}">
                <a16:creationId xmlns:a16="http://schemas.microsoft.com/office/drawing/2014/main" id="{E114EA50-9287-F0D6-5A97-0D58C590F37C}"/>
              </a:ext>
            </a:extLst>
          </p:cNvPr>
          <p:cNvPicPr>
            <a:picLocks noChangeAspect="1"/>
          </p:cNvPicPr>
          <p:nvPr/>
        </p:nvPicPr>
        <p:blipFill>
          <a:blip r:embed="rId5"/>
          <a:stretch>
            <a:fillRect/>
          </a:stretch>
        </p:blipFill>
        <p:spPr>
          <a:xfrm>
            <a:off x="199729" y="1579311"/>
            <a:ext cx="9068911" cy="4436809"/>
          </a:xfrm>
          <a:prstGeom prst="rect">
            <a:avLst/>
          </a:prstGeom>
        </p:spPr>
      </p:pic>
      <p:pic>
        <p:nvPicPr>
          <p:cNvPr id="18" name="Picture 17">
            <a:extLst>
              <a:ext uri="{FF2B5EF4-FFF2-40B4-BE49-F238E27FC236}">
                <a16:creationId xmlns:a16="http://schemas.microsoft.com/office/drawing/2014/main" id="{3758C06F-2979-2E3F-B409-5ADA72381999}"/>
              </a:ext>
            </a:extLst>
          </p:cNvPr>
          <p:cNvPicPr>
            <a:picLocks noChangeAspect="1"/>
          </p:cNvPicPr>
          <p:nvPr/>
        </p:nvPicPr>
        <p:blipFill>
          <a:blip r:embed="rId6"/>
          <a:stretch>
            <a:fillRect/>
          </a:stretch>
        </p:blipFill>
        <p:spPr>
          <a:xfrm>
            <a:off x="9377549" y="1579313"/>
            <a:ext cx="2261474" cy="2141350"/>
          </a:xfrm>
          <a:prstGeom prst="rect">
            <a:avLst/>
          </a:prstGeom>
        </p:spPr>
      </p:pic>
      <p:pic>
        <p:nvPicPr>
          <p:cNvPr id="20" name="Picture 19">
            <a:extLst>
              <a:ext uri="{FF2B5EF4-FFF2-40B4-BE49-F238E27FC236}">
                <a16:creationId xmlns:a16="http://schemas.microsoft.com/office/drawing/2014/main" id="{96FBB1BB-CE5C-03D8-2BD7-E5722BFCC57A}"/>
              </a:ext>
            </a:extLst>
          </p:cNvPr>
          <p:cNvPicPr>
            <a:picLocks noChangeAspect="1"/>
          </p:cNvPicPr>
          <p:nvPr/>
        </p:nvPicPr>
        <p:blipFill>
          <a:blip r:embed="rId7"/>
          <a:stretch>
            <a:fillRect/>
          </a:stretch>
        </p:blipFill>
        <p:spPr>
          <a:xfrm>
            <a:off x="9377548" y="3791721"/>
            <a:ext cx="2261473" cy="2224400"/>
          </a:xfrm>
          <a:prstGeom prst="rect">
            <a:avLst/>
          </a:prstGeom>
        </p:spPr>
      </p:pic>
    </p:spTree>
    <p:extLst>
      <p:ext uri="{BB962C8B-B14F-4D97-AF65-F5344CB8AC3E}">
        <p14:creationId xmlns:p14="http://schemas.microsoft.com/office/powerpoint/2010/main" val="3879804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55392-9FED-4979-8AC6-A73037648D43}"/>
              </a:ext>
            </a:extLst>
          </p:cNvPr>
          <p:cNvSpPr>
            <a:spLocks noGrp="1"/>
          </p:cNvSpPr>
          <p:nvPr>
            <p:ph type="title"/>
          </p:nvPr>
        </p:nvSpPr>
        <p:spPr>
          <a:xfrm>
            <a:off x="838199" y="641855"/>
            <a:ext cx="6407634" cy="772107"/>
          </a:xfrm>
        </p:spPr>
        <p:txBody>
          <a:bodyPr/>
          <a:lstStyle/>
          <a:p>
            <a:r>
              <a:rPr lang="en-US" dirty="0"/>
              <a:t>Univariate &amp; Bivariate Analysis</a:t>
            </a:r>
          </a:p>
        </p:txBody>
      </p:sp>
      <p:pic>
        <p:nvPicPr>
          <p:cNvPr id="3" name="Picture 2">
            <a:extLst>
              <a:ext uri="{FF2B5EF4-FFF2-40B4-BE49-F238E27FC236}">
                <a16:creationId xmlns:a16="http://schemas.microsoft.com/office/drawing/2014/main" id="{740F1D8F-9862-26ED-B66E-EA2F37F1E822}"/>
              </a:ext>
            </a:extLst>
          </p:cNvPr>
          <p:cNvPicPr>
            <a:picLocks noChangeAspect="1"/>
          </p:cNvPicPr>
          <p:nvPr/>
        </p:nvPicPr>
        <p:blipFill>
          <a:blip r:embed="rId3"/>
          <a:stretch>
            <a:fillRect/>
          </a:stretch>
        </p:blipFill>
        <p:spPr>
          <a:xfrm>
            <a:off x="838199" y="1557633"/>
            <a:ext cx="3407991" cy="2231642"/>
          </a:xfrm>
          <a:prstGeom prst="rect">
            <a:avLst/>
          </a:prstGeom>
        </p:spPr>
      </p:pic>
      <p:pic>
        <p:nvPicPr>
          <p:cNvPr id="6" name="Picture 5">
            <a:extLst>
              <a:ext uri="{FF2B5EF4-FFF2-40B4-BE49-F238E27FC236}">
                <a16:creationId xmlns:a16="http://schemas.microsoft.com/office/drawing/2014/main" id="{0CF1EBD9-DB7D-0B2C-DF22-40A10208BB0A}"/>
              </a:ext>
            </a:extLst>
          </p:cNvPr>
          <p:cNvPicPr>
            <a:picLocks noChangeAspect="1"/>
          </p:cNvPicPr>
          <p:nvPr/>
        </p:nvPicPr>
        <p:blipFill>
          <a:blip r:embed="rId4"/>
          <a:stretch>
            <a:fillRect/>
          </a:stretch>
        </p:blipFill>
        <p:spPr>
          <a:xfrm>
            <a:off x="4376207" y="3932945"/>
            <a:ext cx="4065533" cy="2648278"/>
          </a:xfrm>
          <a:prstGeom prst="rect">
            <a:avLst/>
          </a:prstGeom>
        </p:spPr>
      </p:pic>
      <p:pic>
        <p:nvPicPr>
          <p:cNvPr id="9" name="Picture 8">
            <a:extLst>
              <a:ext uri="{FF2B5EF4-FFF2-40B4-BE49-F238E27FC236}">
                <a16:creationId xmlns:a16="http://schemas.microsoft.com/office/drawing/2014/main" id="{4C4810DA-2EFB-0787-0B6F-9F0A8E4C6D04}"/>
              </a:ext>
            </a:extLst>
          </p:cNvPr>
          <p:cNvPicPr>
            <a:picLocks noChangeAspect="1"/>
          </p:cNvPicPr>
          <p:nvPr/>
        </p:nvPicPr>
        <p:blipFill>
          <a:blip r:embed="rId5"/>
          <a:stretch>
            <a:fillRect/>
          </a:stretch>
        </p:blipFill>
        <p:spPr>
          <a:xfrm>
            <a:off x="822838" y="3932945"/>
            <a:ext cx="3407990" cy="2636897"/>
          </a:xfrm>
          <a:prstGeom prst="rect">
            <a:avLst/>
          </a:prstGeom>
        </p:spPr>
      </p:pic>
      <p:pic>
        <p:nvPicPr>
          <p:cNvPr id="11" name="Picture 10">
            <a:extLst>
              <a:ext uri="{FF2B5EF4-FFF2-40B4-BE49-F238E27FC236}">
                <a16:creationId xmlns:a16="http://schemas.microsoft.com/office/drawing/2014/main" id="{4D3608C1-B143-8ABB-C37C-D084893094CB}"/>
              </a:ext>
            </a:extLst>
          </p:cNvPr>
          <p:cNvPicPr>
            <a:picLocks noChangeAspect="1"/>
          </p:cNvPicPr>
          <p:nvPr/>
        </p:nvPicPr>
        <p:blipFill>
          <a:blip r:embed="rId6"/>
          <a:stretch>
            <a:fillRect/>
          </a:stretch>
        </p:blipFill>
        <p:spPr>
          <a:xfrm>
            <a:off x="4376208" y="1557632"/>
            <a:ext cx="2869625" cy="2212280"/>
          </a:xfrm>
          <a:prstGeom prst="rect">
            <a:avLst/>
          </a:prstGeom>
        </p:spPr>
      </p:pic>
      <p:pic>
        <p:nvPicPr>
          <p:cNvPr id="14" name="Picture 13">
            <a:extLst>
              <a:ext uri="{FF2B5EF4-FFF2-40B4-BE49-F238E27FC236}">
                <a16:creationId xmlns:a16="http://schemas.microsoft.com/office/drawing/2014/main" id="{21E4CB4E-72E8-7DDB-01A2-142117EB4718}"/>
              </a:ext>
            </a:extLst>
          </p:cNvPr>
          <p:cNvPicPr>
            <a:picLocks noChangeAspect="1"/>
          </p:cNvPicPr>
          <p:nvPr/>
        </p:nvPicPr>
        <p:blipFill>
          <a:blip r:embed="rId7"/>
          <a:stretch>
            <a:fillRect/>
          </a:stretch>
        </p:blipFill>
        <p:spPr>
          <a:xfrm>
            <a:off x="7375851" y="1579506"/>
            <a:ext cx="3840479" cy="2209769"/>
          </a:xfrm>
          <a:prstGeom prst="rect">
            <a:avLst/>
          </a:prstGeom>
        </p:spPr>
      </p:pic>
    </p:spTree>
    <p:extLst>
      <p:ext uri="{BB962C8B-B14F-4D97-AF65-F5344CB8AC3E}">
        <p14:creationId xmlns:p14="http://schemas.microsoft.com/office/powerpoint/2010/main" val="42422433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1" y="611076"/>
            <a:ext cx="3550919" cy="833663"/>
          </a:xfrm>
        </p:spPr>
        <p:txBody>
          <a:bodyPr/>
          <a:lstStyle/>
          <a:p>
            <a:r>
              <a:rPr lang="en-US" dirty="0"/>
              <a:t>Data Conversion</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623828"/>
            <a:ext cx="5159003" cy="1459908"/>
          </a:xfrm>
        </p:spPr>
        <p:txBody>
          <a:bodyPr>
            <a:normAutofit fontScale="92500"/>
          </a:bodyPr>
          <a:lstStyle/>
          <a:p>
            <a:r>
              <a:rPr lang="en-US" sz="1800" b="0" i="0" u="none" strike="noStrike" baseline="0" dirty="0">
                <a:latin typeface="Calibri" panose="020F0502020204030204" pitchFamily="34" charset="0"/>
              </a:rPr>
              <a:t>Numerical Variables are </a:t>
            </a:r>
            <a:r>
              <a:rPr lang="en-US" sz="1800" b="0" i="0" u="none" strike="noStrike" baseline="0" dirty="0" err="1">
                <a:latin typeface="Calibri" panose="020F0502020204030204" pitchFamily="34" charset="0"/>
              </a:rPr>
              <a:t>Normalised</a:t>
            </a:r>
            <a:endParaRPr lang="en-US" sz="1800" b="0" i="0" u="none" strike="noStrike" baseline="0" dirty="0">
              <a:latin typeface="Calibri" panose="020F0502020204030204" pitchFamily="34" charset="0"/>
            </a:endParaRPr>
          </a:p>
          <a:p>
            <a:r>
              <a:rPr lang="en-US" sz="1800" b="0" i="0" u="none" strike="noStrike" baseline="0" dirty="0">
                <a:latin typeface="Calibri" panose="020F0502020204030204" pitchFamily="34" charset="0"/>
              </a:rPr>
              <a:t>Dummy Variables are created for object type variables</a:t>
            </a:r>
          </a:p>
          <a:p>
            <a:r>
              <a:rPr lang="en-US" sz="1800" b="0" i="0" u="none" strike="noStrike" baseline="0" dirty="0">
                <a:latin typeface="Calibri" panose="020F0502020204030204" pitchFamily="34" charset="0"/>
              </a:rPr>
              <a:t>Total Rows for Analysis: 8792</a:t>
            </a:r>
          </a:p>
          <a:p>
            <a:r>
              <a:rPr lang="en-US" sz="1800" b="0" i="0" u="none" strike="noStrike" baseline="0" dirty="0">
                <a:latin typeface="Calibri" panose="020F0502020204030204" pitchFamily="34" charset="0"/>
              </a:rPr>
              <a:t>Total Columns for Analysis: 43</a:t>
            </a:r>
            <a:endParaRPr lang="en-US" noProof="1"/>
          </a:p>
        </p:txBody>
      </p:sp>
      <p:sp>
        <p:nvSpPr>
          <p:cNvPr id="4" name="Title 1">
            <a:extLst>
              <a:ext uri="{FF2B5EF4-FFF2-40B4-BE49-F238E27FC236}">
                <a16:creationId xmlns:a16="http://schemas.microsoft.com/office/drawing/2014/main" id="{3E569BD6-B0CF-463C-313C-C13C3A0978E5}"/>
              </a:ext>
            </a:extLst>
          </p:cNvPr>
          <p:cNvSpPr txBox="1">
            <a:spLocks/>
          </p:cNvSpPr>
          <p:nvPr/>
        </p:nvSpPr>
        <p:spPr>
          <a:xfrm>
            <a:off x="838201" y="3262825"/>
            <a:ext cx="3304978" cy="833663"/>
          </a:xfrm>
          <a:prstGeom prst="rect">
            <a:avLst/>
          </a:prstGeom>
          <a:solidFill>
            <a:schemeClr val="accent2">
              <a:lumMod val="50000"/>
            </a:schemeClr>
          </a:solidFill>
        </p:spPr>
        <p:txBody>
          <a:bodyPr vert="horz" wrap="square" lIns="91440" tIns="108000" rIns="91440" bIns="108000" rtlCol="0" anchor="ctr">
            <a:spAutoFit/>
          </a:bodyPr>
          <a:lstStyle>
            <a:lvl1pPr algn="l" defTabSz="914400" rtl="0" eaLnBrk="1" latinLnBrk="0" hangingPunct="1">
              <a:lnSpc>
                <a:spcPct val="100000"/>
              </a:lnSpc>
              <a:spcBef>
                <a:spcPct val="0"/>
              </a:spcBef>
              <a:buNone/>
              <a:defRPr sz="4000" kern="1200">
                <a:solidFill>
                  <a:schemeClr val="bg1"/>
                </a:solidFill>
                <a:latin typeface="+mj-lt"/>
                <a:ea typeface="+mj-ea"/>
                <a:cs typeface="+mj-cs"/>
              </a:defRPr>
            </a:lvl1pPr>
          </a:lstStyle>
          <a:p>
            <a:r>
              <a:rPr lang="en-US" dirty="0"/>
              <a:t>Model Building</a:t>
            </a:r>
          </a:p>
        </p:txBody>
      </p:sp>
      <p:sp>
        <p:nvSpPr>
          <p:cNvPr id="5" name="Content Placeholder 2">
            <a:extLst>
              <a:ext uri="{FF2B5EF4-FFF2-40B4-BE49-F238E27FC236}">
                <a16:creationId xmlns:a16="http://schemas.microsoft.com/office/drawing/2014/main" id="{79A7FD67-DDA7-F527-19FE-54D4DAB9FEC6}"/>
              </a:ext>
            </a:extLst>
          </p:cNvPr>
          <p:cNvSpPr txBox="1">
            <a:spLocks/>
          </p:cNvSpPr>
          <p:nvPr/>
        </p:nvSpPr>
        <p:spPr>
          <a:xfrm>
            <a:off x="838200" y="4275577"/>
            <a:ext cx="10998550" cy="235224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rPr>
              <a:t>Splitting the Data into Training and Testing Sets</a:t>
            </a:r>
          </a:p>
          <a:p>
            <a:r>
              <a:rPr lang="en-US" sz="1800" dirty="0">
                <a:latin typeface="Calibri" panose="020F0502020204030204" pitchFamily="34" charset="0"/>
              </a:rPr>
              <a:t>The first basic step for regression is performing a train-test split, we have chosen 70:30 ratio.</a:t>
            </a:r>
          </a:p>
          <a:p>
            <a:r>
              <a:rPr lang="en-US" sz="1800" dirty="0">
                <a:latin typeface="Calibri" panose="020F0502020204030204" pitchFamily="34" charset="0"/>
              </a:rPr>
              <a:t>Use RFE for Feature Selection</a:t>
            </a:r>
          </a:p>
          <a:p>
            <a:r>
              <a:rPr lang="en-US" sz="1800" dirty="0">
                <a:latin typeface="Calibri" panose="020F0502020204030204" pitchFamily="34" charset="0"/>
              </a:rPr>
              <a:t>Running RFE with 15 variables as output</a:t>
            </a:r>
          </a:p>
          <a:p>
            <a:r>
              <a:rPr lang="en-US" sz="1800" dirty="0">
                <a:latin typeface="Calibri" panose="020F0502020204030204" pitchFamily="34" charset="0"/>
              </a:rPr>
              <a:t>Building Model by removing the variable whose p-value is greater than 0.05 and </a:t>
            </a:r>
            <a:r>
              <a:rPr lang="en-US" sz="1800" dirty="0" err="1">
                <a:latin typeface="Calibri" panose="020F0502020204030204" pitchFamily="34" charset="0"/>
              </a:rPr>
              <a:t>vifvalue</a:t>
            </a:r>
            <a:r>
              <a:rPr lang="en-US" sz="1800" dirty="0">
                <a:latin typeface="Calibri" panose="020F0502020204030204" pitchFamily="34" charset="0"/>
              </a:rPr>
              <a:t> is greater than 5</a:t>
            </a:r>
          </a:p>
          <a:p>
            <a:r>
              <a:rPr lang="en-US" sz="1800" dirty="0">
                <a:latin typeface="Calibri" panose="020F0502020204030204" pitchFamily="34" charset="0"/>
              </a:rPr>
              <a:t>Predictions on test data set</a:t>
            </a:r>
          </a:p>
          <a:p>
            <a:r>
              <a:rPr lang="en-US" sz="1800" dirty="0">
                <a:latin typeface="Calibri" panose="020F0502020204030204" pitchFamily="34" charset="0"/>
              </a:rPr>
              <a:t>Overall accuracy 81%</a:t>
            </a:r>
          </a:p>
        </p:txBody>
      </p:sp>
    </p:spTree>
    <p:extLst>
      <p:ext uri="{BB962C8B-B14F-4D97-AF65-F5344CB8AC3E}">
        <p14:creationId xmlns:p14="http://schemas.microsoft.com/office/powerpoint/2010/main" val="159809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2" y="611076"/>
            <a:ext cx="2478864" cy="833663"/>
          </a:xfrm>
        </p:spPr>
        <p:txBody>
          <a:bodyPr/>
          <a:lstStyle/>
          <a:p>
            <a:r>
              <a:rPr lang="en-US" dirty="0"/>
              <a:t>ROC Curve</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623828"/>
            <a:ext cx="8463455" cy="1220271"/>
          </a:xfrm>
        </p:spPr>
        <p:txBody>
          <a:bodyPr>
            <a:normAutofit/>
          </a:bodyPr>
          <a:lstStyle/>
          <a:p>
            <a:r>
              <a:rPr lang="en-US" sz="1800" b="0" i="0" u="none" strike="noStrike" baseline="0" dirty="0">
                <a:latin typeface="Calibri" panose="020F0502020204030204" pitchFamily="34" charset="0"/>
              </a:rPr>
              <a:t>Finding Optimal Cut off Point</a:t>
            </a:r>
          </a:p>
          <a:p>
            <a:r>
              <a:rPr lang="en-US" sz="1800" b="0" i="0" u="none" strike="noStrike" baseline="0" dirty="0">
                <a:latin typeface="Calibri" panose="020F0502020204030204" pitchFamily="34" charset="0"/>
              </a:rPr>
              <a:t>Optimal cut off probability is that where we get balanced sensitivity and specificity.</a:t>
            </a:r>
          </a:p>
          <a:p>
            <a:r>
              <a:rPr lang="en-US" sz="1800" b="0" i="0" u="none" strike="noStrike" baseline="0" dirty="0">
                <a:latin typeface="Calibri" panose="020F0502020204030204" pitchFamily="34" charset="0"/>
              </a:rPr>
              <a:t>From the second graph it is visible that the optimal cut off is at 0.35</a:t>
            </a:r>
            <a:endParaRPr lang="en-US" noProof="1"/>
          </a:p>
        </p:txBody>
      </p:sp>
      <p:pic>
        <p:nvPicPr>
          <p:cNvPr id="7" name="Picture 6">
            <a:extLst>
              <a:ext uri="{FF2B5EF4-FFF2-40B4-BE49-F238E27FC236}">
                <a16:creationId xmlns:a16="http://schemas.microsoft.com/office/drawing/2014/main" id="{4AF5A503-AEA5-037F-DCB9-015058A06C37}"/>
              </a:ext>
            </a:extLst>
          </p:cNvPr>
          <p:cNvPicPr>
            <a:picLocks noChangeAspect="1"/>
          </p:cNvPicPr>
          <p:nvPr/>
        </p:nvPicPr>
        <p:blipFill>
          <a:blip r:embed="rId3"/>
          <a:stretch>
            <a:fillRect/>
          </a:stretch>
        </p:blipFill>
        <p:spPr>
          <a:xfrm>
            <a:off x="838200" y="3191826"/>
            <a:ext cx="3027610" cy="3036297"/>
          </a:xfrm>
          <a:prstGeom prst="rect">
            <a:avLst/>
          </a:prstGeom>
        </p:spPr>
      </p:pic>
      <p:pic>
        <p:nvPicPr>
          <p:cNvPr id="9" name="Picture 8">
            <a:extLst>
              <a:ext uri="{FF2B5EF4-FFF2-40B4-BE49-F238E27FC236}">
                <a16:creationId xmlns:a16="http://schemas.microsoft.com/office/drawing/2014/main" id="{F9721475-8278-892F-AB9D-7E1021E9613C}"/>
              </a:ext>
            </a:extLst>
          </p:cNvPr>
          <p:cNvPicPr>
            <a:picLocks noChangeAspect="1"/>
          </p:cNvPicPr>
          <p:nvPr/>
        </p:nvPicPr>
        <p:blipFill>
          <a:blip r:embed="rId4"/>
          <a:stretch>
            <a:fillRect/>
          </a:stretch>
        </p:blipFill>
        <p:spPr>
          <a:xfrm>
            <a:off x="4095178" y="3191826"/>
            <a:ext cx="3883287" cy="2956912"/>
          </a:xfrm>
          <a:prstGeom prst="rect">
            <a:avLst/>
          </a:prstGeom>
        </p:spPr>
      </p:pic>
      <p:pic>
        <p:nvPicPr>
          <p:cNvPr id="11" name="Picture 10">
            <a:extLst>
              <a:ext uri="{FF2B5EF4-FFF2-40B4-BE49-F238E27FC236}">
                <a16:creationId xmlns:a16="http://schemas.microsoft.com/office/drawing/2014/main" id="{9C88953D-4E13-A17B-2385-1C3A6C535FDF}"/>
              </a:ext>
            </a:extLst>
          </p:cNvPr>
          <p:cNvPicPr>
            <a:picLocks noChangeAspect="1"/>
          </p:cNvPicPr>
          <p:nvPr/>
        </p:nvPicPr>
        <p:blipFill>
          <a:blip r:embed="rId5"/>
          <a:stretch>
            <a:fillRect/>
          </a:stretch>
        </p:blipFill>
        <p:spPr>
          <a:xfrm flipH="1">
            <a:off x="8210287" y="3191826"/>
            <a:ext cx="3676126" cy="2954805"/>
          </a:xfrm>
          <a:prstGeom prst="rect">
            <a:avLst/>
          </a:prstGeom>
        </p:spPr>
      </p:pic>
    </p:spTree>
    <p:extLst>
      <p:ext uri="{BB962C8B-B14F-4D97-AF65-F5344CB8AC3E}">
        <p14:creationId xmlns:p14="http://schemas.microsoft.com/office/powerpoint/2010/main" val="289473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1" y="611076"/>
            <a:ext cx="2459945" cy="833663"/>
          </a:xfrm>
        </p:spPr>
        <p:txBody>
          <a:bodyPr/>
          <a:lstStyle/>
          <a:p>
            <a:r>
              <a:rPr lang="en-US" dirty="0"/>
              <a:t>Conclusion</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623828"/>
            <a:ext cx="11175124" cy="4890484"/>
          </a:xfrm>
        </p:spPr>
        <p:txBody>
          <a:bodyPr>
            <a:normAutofit/>
          </a:bodyPr>
          <a:lstStyle/>
          <a:p>
            <a:r>
              <a:rPr lang="en-US" sz="1800" b="0" i="0" u="none" strike="noStrike" baseline="0" dirty="0">
                <a:latin typeface="Calibri" panose="020F0502020204030204" pitchFamily="34" charset="0"/>
              </a:rPr>
              <a:t>It was found that the variables that mattered the most in the potential buyers are (In descending order) :</a:t>
            </a:r>
          </a:p>
          <a:p>
            <a:pPr lvl="1"/>
            <a:r>
              <a:rPr lang="en-US" sz="1600" b="0" i="0" u="none" strike="noStrike" baseline="0" dirty="0">
                <a:latin typeface="Calibri" panose="020F0502020204030204" pitchFamily="34" charset="0"/>
              </a:rPr>
              <a:t>The total time spend on the Website.</a:t>
            </a:r>
          </a:p>
          <a:p>
            <a:pPr lvl="1"/>
            <a:r>
              <a:rPr lang="en-US" sz="1600" b="0" i="0" u="none" strike="noStrike" baseline="0" dirty="0">
                <a:latin typeface="Calibri" panose="020F0502020204030204" pitchFamily="34" charset="0"/>
              </a:rPr>
              <a:t>Total number of visits.</a:t>
            </a:r>
          </a:p>
          <a:p>
            <a:pPr lvl="1"/>
            <a:r>
              <a:rPr lang="en-US" sz="1600" b="0" i="0" u="none" strike="noStrike" baseline="0" dirty="0">
                <a:latin typeface="Calibri" panose="020F0502020204030204" pitchFamily="34" charset="0"/>
              </a:rPr>
              <a:t>When the lead source was:</a:t>
            </a:r>
          </a:p>
          <a:p>
            <a:pPr lvl="2"/>
            <a:r>
              <a:rPr lang="en-US" sz="1400" b="0" i="0" u="none" strike="noStrike" baseline="0" dirty="0">
                <a:latin typeface="Calibri" panose="020F0502020204030204" pitchFamily="34" charset="0"/>
              </a:rPr>
              <a:t>Google</a:t>
            </a:r>
          </a:p>
          <a:p>
            <a:pPr lvl="2"/>
            <a:r>
              <a:rPr lang="en-US" sz="1400" b="0" i="0" u="none" strike="noStrike" baseline="0" dirty="0">
                <a:latin typeface="Calibri" panose="020F0502020204030204" pitchFamily="34" charset="0"/>
              </a:rPr>
              <a:t>Direct traffic</a:t>
            </a:r>
          </a:p>
          <a:p>
            <a:pPr lvl="2"/>
            <a:r>
              <a:rPr lang="en-US" sz="1400" b="0" i="0" u="none" strike="noStrike" baseline="0" dirty="0">
                <a:latin typeface="Calibri" panose="020F0502020204030204" pitchFamily="34" charset="0"/>
              </a:rPr>
              <a:t>Organic search</a:t>
            </a:r>
          </a:p>
          <a:p>
            <a:pPr lvl="2"/>
            <a:r>
              <a:rPr lang="en-US" sz="1400" b="0" i="0" u="none" strike="noStrike" baseline="0" dirty="0" err="1">
                <a:latin typeface="Calibri" panose="020F0502020204030204" pitchFamily="34" charset="0"/>
              </a:rPr>
              <a:t>Welingakwebsite</a:t>
            </a:r>
            <a:endParaRPr lang="en-US" sz="1400" b="0" i="0" u="none" strike="noStrike" baseline="0" dirty="0">
              <a:latin typeface="Calibri" panose="020F0502020204030204" pitchFamily="34" charset="0"/>
            </a:endParaRPr>
          </a:p>
          <a:p>
            <a:pPr lvl="1"/>
            <a:r>
              <a:rPr lang="en-US" sz="1600" b="0" i="0" u="none" strike="noStrike" baseline="0" dirty="0">
                <a:latin typeface="Calibri" panose="020F0502020204030204" pitchFamily="34" charset="0"/>
              </a:rPr>
              <a:t>When the last activity was:</a:t>
            </a:r>
          </a:p>
          <a:p>
            <a:pPr lvl="2"/>
            <a:r>
              <a:rPr lang="en-US" sz="1400" b="0" i="0" u="none" strike="noStrike" baseline="0" dirty="0">
                <a:latin typeface="Calibri" panose="020F0502020204030204" pitchFamily="34" charset="0"/>
              </a:rPr>
              <a:t>SMS</a:t>
            </a:r>
          </a:p>
          <a:p>
            <a:pPr lvl="2"/>
            <a:r>
              <a:rPr lang="en-US" sz="1400" b="0" i="0" u="none" strike="noStrike" baseline="0" dirty="0">
                <a:latin typeface="Calibri" panose="020F0502020204030204" pitchFamily="34" charset="0"/>
              </a:rPr>
              <a:t>Olark chat conversation</a:t>
            </a:r>
          </a:p>
          <a:p>
            <a:pPr lvl="1"/>
            <a:r>
              <a:rPr lang="en-US" sz="1600" b="0" i="0" u="none" strike="noStrike" baseline="0" dirty="0">
                <a:latin typeface="Calibri" panose="020F0502020204030204" pitchFamily="34" charset="0"/>
              </a:rPr>
              <a:t>When the lead origin is Lead add format.</a:t>
            </a:r>
          </a:p>
          <a:p>
            <a:pPr lvl="1"/>
            <a:r>
              <a:rPr lang="en-US" sz="1600" b="0" i="0" u="none" strike="noStrike" baseline="0" dirty="0">
                <a:latin typeface="Calibri" panose="020F0502020204030204" pitchFamily="34" charset="0"/>
              </a:rPr>
              <a:t>When their current occupation is as a working professional. Keeping these in mind the X Education can flourish as they have a very high chance to get almost all the potential buyers to change their mind and buy their courses.</a:t>
            </a:r>
            <a:endParaRPr lang="en-US" noProof="1"/>
          </a:p>
        </p:txBody>
      </p:sp>
    </p:spTree>
    <p:extLst>
      <p:ext uri="{BB962C8B-B14F-4D97-AF65-F5344CB8AC3E}">
        <p14:creationId xmlns:p14="http://schemas.microsoft.com/office/powerpoint/2010/main" val="1533688797"/>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98415_win32_fixed" id="{1E7205E9-DD76-422B-B9FD-343E9C2C894B}" vid="{008E2BBC-A2E4-4140-B026-F6CAB78406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F9969FA-0C19-40F2-9B6F-EADA7B231A6C}">
  <ds:schemaRefs>
    <ds:schemaRef ds:uri="http://schemas.microsoft.com/sharepoint/v3/contenttype/forms"/>
  </ds:schemaRefs>
</ds:datastoreItem>
</file>

<file path=customXml/itemProps2.xml><?xml version="1.0" encoding="utf-8"?>
<ds:datastoreItem xmlns:ds="http://schemas.openxmlformats.org/officeDocument/2006/customXml" ds:itemID="{4FCFB5EA-1DDA-4423-A8FC-85579F36D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7B5194-E537-408E-9CFF-66A6141D5DE3}">
  <ds:schemaRefs>
    <ds:schemaRef ds:uri="http://schemas.microsoft.com/office/2006/documentManagement/types"/>
    <ds:schemaRef ds:uri="http://schemas.microsoft.com/office/infopath/2007/PartnerControls"/>
    <ds:schemaRef ds:uri="http://schemas.openxmlformats.org/package/2006/metadata/core-properties"/>
    <ds:schemaRef ds:uri="230e9df3-be65-4c73-a93b-d1236ebd677e"/>
    <ds:schemaRef ds:uri="http://schemas.microsoft.com/office/2006/metadata/properties"/>
    <ds:schemaRef ds:uri="http://purl.org/dc/dcmitype/"/>
    <ds:schemaRef ds:uri="16c05727-aa75-4e4a-9b5f-8a80a1165891"/>
    <ds:schemaRef ds:uri="71af3243-3dd4-4a8d-8c0d-dd76da1f02a5"/>
    <ds:schemaRef ds:uri="http://purl.org/dc/terms/"/>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Classic corporate teach a course with animation</Template>
  <TotalTime>66</TotalTime>
  <Words>712</Words>
  <Application>Microsoft Office PowerPoint</Application>
  <PresentationFormat>Widescreen</PresentationFormat>
  <Paragraphs>75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Wingdings</vt:lpstr>
      <vt:lpstr>Wingdings 3</vt:lpstr>
      <vt:lpstr>Office Theme</vt:lpstr>
      <vt:lpstr>Lead Score Case Study</vt:lpstr>
      <vt:lpstr>Problem Statement</vt:lpstr>
      <vt:lpstr>Solution Methodology</vt:lpstr>
      <vt:lpstr>Data Manipulation</vt:lpstr>
      <vt:lpstr>EDA</vt:lpstr>
      <vt:lpstr>Univariate &amp; Bivariate Analysis</vt:lpstr>
      <vt:lpstr>Data Conversion</vt:lpstr>
      <vt:lpstr>ROC Curve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Hassan Radwan</dc:creator>
  <cp:lastModifiedBy>Hassan Radwan</cp:lastModifiedBy>
  <cp:revision>4</cp:revision>
  <dcterms:created xsi:type="dcterms:W3CDTF">2024-08-20T16:25:23Z</dcterms:created>
  <dcterms:modified xsi:type="dcterms:W3CDTF">2024-08-20T17:31:23Z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