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Казанцев Олег Владимирович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E-mail: </a:t>
            </a:r>
            <a:r>
              <a:rPr lang="en-AU" sz="3000" dirty="0">
                <a:hlinkClick r:id="rId2"/>
              </a:rPr>
              <a:t>ok020373@gmail.com</a:t>
            </a:r>
            <a:endParaRPr lang="en-AU" sz="3000" dirty="0"/>
          </a:p>
          <a:p>
            <a:r>
              <a:rPr lang="en-US" sz="3000" dirty="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7835-3569-8B4D-B937-1FD76533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громкости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03CF-B75E-5745-8AE1-07A23CAF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4000" dirty="0"/>
              <a:t>L = </a:t>
            </a:r>
            <a:r>
              <a:rPr lang="en-NZ" sz="4000" dirty="0" err="1"/>
              <a:t>lg</a:t>
            </a:r>
            <a:r>
              <a:rPr lang="en-NZ" sz="4000" dirty="0"/>
              <a:t>(I/I</a:t>
            </a:r>
            <a:r>
              <a:rPr lang="en-NZ" sz="4000" baseline="-25000" dirty="0"/>
              <a:t>0</a:t>
            </a:r>
            <a:r>
              <a:rPr lang="en-NZ" sz="4000" dirty="0"/>
              <a:t>), </a:t>
            </a:r>
            <a:r>
              <a:rPr lang="ru-RU" sz="4000" dirty="0"/>
              <a:t>Б (бел), </a:t>
            </a:r>
          </a:p>
          <a:p>
            <a:pPr marL="0" indent="0">
              <a:buNone/>
            </a:pPr>
            <a:r>
              <a:rPr lang="ru-RU" dirty="0"/>
              <a:t>где</a:t>
            </a:r>
          </a:p>
          <a:p>
            <a:pPr marL="0" indent="0">
              <a:buNone/>
            </a:pPr>
            <a:r>
              <a:rPr lang="en-NZ" dirty="0"/>
              <a:t>L – </a:t>
            </a:r>
            <a:r>
              <a:rPr lang="ru-RU" dirty="0"/>
              <a:t>уровень громкости;</a:t>
            </a:r>
          </a:p>
          <a:p>
            <a:pPr marL="0" indent="0">
              <a:buNone/>
            </a:pPr>
            <a:r>
              <a:rPr lang="en-NZ" dirty="0"/>
              <a:t>I – </a:t>
            </a:r>
            <a:r>
              <a:rPr lang="ru-RU" dirty="0"/>
              <a:t>интенсивность звука;</a:t>
            </a:r>
          </a:p>
          <a:p>
            <a:pPr marL="0" indent="0">
              <a:buNone/>
            </a:pPr>
            <a:r>
              <a:rPr lang="en-NZ" dirty="0"/>
              <a:t>I</a:t>
            </a:r>
            <a:r>
              <a:rPr lang="en-NZ" baseline="-25000" dirty="0"/>
              <a:t>0</a:t>
            </a:r>
            <a:r>
              <a:rPr lang="en-NZ" dirty="0"/>
              <a:t> – </a:t>
            </a:r>
            <a:r>
              <a:rPr lang="ru-RU" dirty="0"/>
              <a:t>интенсивность звука порога слышимости.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6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6788-EF62-E447-8B16-91F5A0E1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Энергетические характеристики различных звуков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F7DB5-01C3-9645-975D-AF47E80BC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65982"/>
              </p:ext>
            </p:extLst>
          </p:nvPr>
        </p:nvGraphicFramePr>
        <p:xfrm>
          <a:off x="2124127" y="2286000"/>
          <a:ext cx="8096147" cy="3581400"/>
        </p:xfrm>
        <a:graphic>
          <a:graphicData uri="http://schemas.openxmlformats.org/drawingml/2006/table">
            <a:tbl>
              <a:tblPr firstRow="1" bandRow="1"/>
              <a:tblGrid>
                <a:gridCol w="3611626">
                  <a:extLst>
                    <a:ext uri="{9D8B030D-6E8A-4147-A177-3AD203B41FA5}">
                      <a16:colId xmlns:a16="http://schemas.microsoft.com/office/drawing/2014/main" val="1864565124"/>
                    </a:ext>
                  </a:extLst>
                </a:gridCol>
                <a:gridCol w="4484521">
                  <a:extLst>
                    <a:ext uri="{9D8B030D-6E8A-4147-A177-3AD203B41FA5}">
                      <a16:colId xmlns:a16="http://schemas.microsoft.com/office/drawing/2014/main" val="7289082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Звук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Интенсивность (дБ)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51164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Порог слышимости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4617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Фоновый шум тихой комнаты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2526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Речь на расстоянии 1 м.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1239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Шум внутри трамвая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56699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Звук симфонического оркестра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1069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Шум реактивного двигателя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24537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Болевой порог</a:t>
                      </a:r>
                      <a:endParaRPr lang="ru-RU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</a:t>
                      </a:r>
                      <a:endParaRPr lang="en-NZ" sz="2000">
                        <a:effectLst/>
                      </a:endParaRPr>
                    </a:p>
                  </a:txBody>
                  <a:tcPr marL="42021" marR="42021" marT="42021" marB="420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6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8F45-F1FE-6147-BEB6-617F127E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Спектральное представление звука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5B9-A9DC-C14C-91BC-93C0B922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Звуковая волна простейшей формы –</a:t>
            </a:r>
            <a:r>
              <a:rPr lang="en-AU" dirty="0"/>
              <a:t> </a:t>
            </a:r>
            <a:r>
              <a:rPr lang="ru-RU" dirty="0"/>
              <a:t>гармоническое, колебание.</a:t>
            </a:r>
            <a:endParaRPr lang="en-A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sz="3000" dirty="0"/>
              <a:t>x(t) = </a:t>
            </a:r>
            <a:r>
              <a:rPr lang="en-NZ" sz="3000" dirty="0" err="1"/>
              <a:t>x</a:t>
            </a:r>
            <a:r>
              <a:rPr lang="en-NZ" sz="3000" baseline="-25000" dirty="0" err="1"/>
              <a:t>m</a:t>
            </a:r>
            <a:r>
              <a:rPr lang="en-NZ" sz="3000" dirty="0" err="1"/>
              <a:t>sin</a:t>
            </a:r>
            <a:r>
              <a:rPr lang="en-NZ" sz="3000" dirty="0"/>
              <a:t>(2 </a:t>
            </a:r>
            <a:r>
              <a:rPr lang="el-GR" sz="3000" dirty="0"/>
              <a:t>π</a:t>
            </a:r>
            <a:r>
              <a:rPr lang="en-NZ" sz="3000" dirty="0"/>
              <a:t>ft + </a:t>
            </a:r>
            <a:r>
              <a:rPr lang="el-GR" sz="3000" dirty="0" err="1"/>
              <a:t>ϕ</a:t>
            </a:r>
            <a:r>
              <a:rPr lang="el-GR" sz="3000" dirty="0"/>
              <a:t>),</a:t>
            </a:r>
            <a:r>
              <a:rPr lang="ru-RU" sz="3000" dirty="0"/>
              <a:t>где</a:t>
            </a:r>
          </a:p>
          <a:p>
            <a:pPr marL="0" indent="0">
              <a:buNone/>
            </a:pPr>
            <a:r>
              <a:rPr lang="en-NZ" i="1" dirty="0"/>
              <a:t>		</a:t>
            </a:r>
            <a:r>
              <a:rPr lang="en-NZ" i="1" dirty="0" err="1"/>
              <a:t>X</a:t>
            </a:r>
            <a:r>
              <a:rPr lang="en-NZ" i="1" baseline="-25000" dirty="0" err="1"/>
              <a:t>m</a:t>
            </a:r>
            <a:r>
              <a:rPr lang="en-NZ" dirty="0"/>
              <a:t> – </a:t>
            </a:r>
            <a:r>
              <a:rPr lang="ru-RU" dirty="0"/>
              <a:t>амплитуда колебаний,</a:t>
            </a:r>
          </a:p>
          <a:p>
            <a:pPr marL="0" indent="0">
              <a:buNone/>
            </a:pPr>
            <a:r>
              <a:rPr lang="en-AU" i="1" dirty="0"/>
              <a:t>		</a:t>
            </a:r>
            <a:r>
              <a:rPr lang="el-GR" i="1" dirty="0"/>
              <a:t>π</a:t>
            </a:r>
            <a:r>
              <a:rPr lang="el-GR" dirty="0"/>
              <a:t> </a:t>
            </a:r>
            <a:r>
              <a:rPr lang="en-NZ" dirty="0"/>
              <a:t>–</a:t>
            </a:r>
            <a:r>
              <a:rPr lang="el-GR" dirty="0"/>
              <a:t> 3.141</a:t>
            </a:r>
            <a:r>
              <a:rPr lang="el-GR" b="1" dirty="0"/>
              <a:t>... </a:t>
            </a:r>
            <a:endParaRPr lang="ru-RU" dirty="0"/>
          </a:p>
          <a:p>
            <a:pPr marL="0" indent="0">
              <a:buNone/>
            </a:pPr>
            <a:r>
              <a:rPr lang="en-NZ" i="1" dirty="0"/>
              <a:t>		f</a:t>
            </a:r>
            <a:r>
              <a:rPr lang="en-NZ" b="1" dirty="0"/>
              <a:t> </a:t>
            </a:r>
            <a:r>
              <a:rPr lang="en-NZ" dirty="0"/>
              <a:t>– </a:t>
            </a:r>
            <a:r>
              <a:rPr lang="ru-RU" dirty="0"/>
              <a:t>частота колебаний, </a:t>
            </a:r>
          </a:p>
          <a:p>
            <a:pPr marL="0" indent="0">
              <a:buNone/>
            </a:pPr>
            <a:r>
              <a:rPr lang="en-AU" i="1" dirty="0"/>
              <a:t>		</a:t>
            </a:r>
            <a:r>
              <a:rPr lang="el-GR" i="1" dirty="0" err="1"/>
              <a:t>ϕ</a:t>
            </a:r>
            <a:r>
              <a:rPr lang="el-GR" i="1" dirty="0"/>
              <a:t> </a:t>
            </a:r>
            <a:r>
              <a:rPr lang="el-GR" dirty="0"/>
              <a:t> – </a:t>
            </a:r>
            <a:r>
              <a:rPr lang="ru-RU" dirty="0"/>
              <a:t>фазовый угол.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468-35B4-3045-9FE1-86E57BCF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Синтез колебаний сложной формы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60A4-4037-7F42-BE2D-13CB3679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При сложении двух</a:t>
            </a:r>
            <a:r>
              <a:rPr lang="ru-RU" dirty="0"/>
              <a:t> простых синусоидальных колебаний получается </a:t>
            </a:r>
            <a:r>
              <a:rPr lang="ru-RU" i="1" u="sng" dirty="0"/>
              <a:t>периодическое колебание сложной формы</a:t>
            </a:r>
            <a:r>
              <a:rPr lang="ru-RU" dirty="0"/>
              <a:t>. </a:t>
            </a:r>
          </a:p>
          <a:p>
            <a:endParaRPr lang="en-US" dirty="0"/>
          </a:p>
          <a:p>
            <a:r>
              <a:rPr lang="ru-RU" dirty="0"/>
              <a:t>Всякое </a:t>
            </a:r>
            <a:r>
              <a:rPr lang="ru-RU" u="sng" dirty="0"/>
              <a:t>периодическое колебание</a:t>
            </a:r>
            <a:r>
              <a:rPr lang="ru-RU" dirty="0"/>
              <a:t>, форма которого как угодно сложна, можно представить как сумму гармонических колебаний, имеющих кратные частоты.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1BC-6AEA-2F4B-A683-EB77DF14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Гиббса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534D-E4BC-5A46-BBF2-F02C7096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Меандр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AU" dirty="0"/>
              <a:t>	A </a:t>
            </a:r>
            <a:r>
              <a:rPr lang="ru-RU" dirty="0"/>
              <a:t>– амплитуда</a:t>
            </a:r>
          </a:p>
          <a:p>
            <a:pPr marL="0" indent="0">
              <a:buNone/>
            </a:pPr>
            <a:r>
              <a:rPr lang="en-AU" dirty="0"/>
              <a:t>	f </a:t>
            </a:r>
            <a:r>
              <a:rPr lang="ru-RU" dirty="0"/>
              <a:t>– амплитуда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01C77-28EC-C14E-B8E5-7267DB3D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81" y="2829286"/>
            <a:ext cx="5865331" cy="16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EA78-2665-0140-8378-C622F6B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Разложение меандра в ряд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169B2-C739-AB4C-964E-CBC74482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07" y="1589733"/>
            <a:ext cx="6150943" cy="4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5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C3E2-7084-B442-9ABE-B164B752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Амплитудный спектр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155FE-9B3D-7344-B24A-06E54658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449" y="1633538"/>
            <a:ext cx="6405918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сведения о звуке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43FF-C463-3944-95F9-7FD2DA3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сведения о звуке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A5FF-50AB-504F-88B7-45A0E83C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/>
              <a:t>Основные сведения о звуковых волнах</a:t>
            </a:r>
            <a:endParaRPr lang="en-AU" sz="3000" dirty="0"/>
          </a:p>
          <a:p>
            <a:r>
              <a:rPr lang="ru-RU" sz="3000" dirty="0"/>
              <a:t>Искажения звукового сигнала</a:t>
            </a:r>
            <a:endParaRPr lang="en-AU" sz="3000" dirty="0"/>
          </a:p>
          <a:p>
            <a:r>
              <a:rPr lang="ru-RU" sz="3000" dirty="0"/>
              <a:t>Цифровой способ представления звука</a:t>
            </a:r>
            <a:endParaRPr lang="en-AU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BB6-EE1C-494A-9022-16331EEC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сведения о звуковых волнах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9905-9BC1-8841-89FE-CF68DAEA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Звуковая волна</a:t>
            </a:r>
            <a:r>
              <a:rPr lang="ru-RU" dirty="0"/>
              <a:t> – это процесс распространения в сплошной среде (атмосфере) объемных деформаций сжатия разрежения. Звуковые волны могут распространяться в любой сжимаемой среде – газах, жидкости, твердых телах.</a:t>
            </a:r>
            <a:endParaRPr lang="en-AU" dirty="0"/>
          </a:p>
          <a:p>
            <a:r>
              <a:rPr lang="ru-RU" b="1" i="1" dirty="0"/>
              <a:t>Звук – </a:t>
            </a:r>
            <a:r>
              <a:rPr lang="ru-RU" dirty="0"/>
              <a:t>волновое явление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интерференция</a:t>
            </a:r>
          </a:p>
          <a:p>
            <a:pPr marL="0" indent="0">
              <a:buNone/>
            </a:pPr>
            <a:r>
              <a:rPr lang="ru-RU" dirty="0"/>
              <a:t>	дифракция</a:t>
            </a:r>
          </a:p>
          <a:p>
            <a:pPr marL="0" indent="0">
              <a:buNone/>
            </a:pPr>
            <a:r>
              <a:rPr lang="ru-RU" dirty="0"/>
              <a:t>	ослабление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7444-566F-2E47-85E9-4CD18AAB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 звука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8A49-1C36-1C42-A14B-3FE3E78B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Частота</a:t>
            </a:r>
          </a:p>
          <a:p>
            <a:r>
              <a:rPr lang="ru-RU" dirty="0"/>
              <a:t>Период колебаний</a:t>
            </a:r>
          </a:p>
          <a:p>
            <a:r>
              <a:rPr lang="ru-RU" dirty="0"/>
              <a:t>Скорость распространения</a:t>
            </a:r>
          </a:p>
          <a:p>
            <a:pPr marL="0" indent="0">
              <a:buNone/>
            </a:pPr>
            <a:r>
              <a:rPr lang="ru-RU" dirty="0"/>
              <a:t>	Воздух	– 330 м/с;</a:t>
            </a:r>
          </a:p>
          <a:p>
            <a:pPr marL="0" indent="0">
              <a:buNone/>
            </a:pPr>
            <a:r>
              <a:rPr lang="ru-RU" dirty="0"/>
              <a:t>	Вода	– 1450 м/с;</a:t>
            </a:r>
          </a:p>
          <a:p>
            <a:pPr marL="0" indent="0">
              <a:buNone/>
            </a:pPr>
            <a:r>
              <a:rPr lang="ru-RU" dirty="0"/>
              <a:t>	Железо	– 6000 м/с.</a:t>
            </a:r>
          </a:p>
          <a:p>
            <a:r>
              <a:rPr lang="ru-RU" dirty="0"/>
              <a:t>Длина волны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0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789-EA6A-9644-BC68-C347B0B6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Энергетические характеристики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A2EA-39BC-4D47-A334-139B8EA3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Звуковое давление</a:t>
            </a:r>
            <a:r>
              <a:rPr lang="ru-RU" dirty="0"/>
              <a:t> – избыточное давление, возникающее в результате продольного колебания частиц среды, вызванных прохождением звуковой волн. Измеряется в  </a:t>
            </a:r>
            <a:r>
              <a:rPr lang="ru-RU" i="1" u="sng" dirty="0"/>
              <a:t>Па (Н/м</a:t>
            </a:r>
            <a:r>
              <a:rPr lang="ru-RU" i="1" u="sng" baseline="30000" dirty="0"/>
              <a:t>2</a:t>
            </a:r>
            <a:r>
              <a:rPr lang="ru-RU" i="1" u="sng" dirty="0"/>
              <a:t>)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	амплитудное</a:t>
            </a:r>
          </a:p>
          <a:p>
            <a:pPr marL="0" indent="0">
              <a:buNone/>
            </a:pPr>
            <a:r>
              <a:rPr lang="ru-RU" dirty="0"/>
              <a:t>	эффективное</a:t>
            </a:r>
          </a:p>
          <a:p>
            <a:r>
              <a:rPr lang="ru-RU" b="1" i="1" dirty="0"/>
              <a:t>Интенсивность (сила)  звука</a:t>
            </a:r>
            <a:r>
              <a:rPr lang="ru-RU" dirty="0"/>
              <a:t> – энергия, переносимая волной через единичную поверхность в единицу времени. Измеряется в </a:t>
            </a:r>
            <a:r>
              <a:rPr lang="ru-RU" i="1" u="sng" dirty="0"/>
              <a:t>Вт/м</a:t>
            </a:r>
            <a:r>
              <a:rPr lang="ru-RU" i="1" u="sng" baseline="30000" dirty="0"/>
              <a:t>2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2ACD-02EA-C443-8C62-01D8FEFB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звукового давления и интенсивности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FA86-AFDD-AD48-80F8-B30AF44D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000" dirty="0"/>
              <a:t> 	</a:t>
            </a:r>
            <a:r>
              <a:rPr lang="en-US" sz="4000" dirty="0"/>
              <a:t>I = 0,5 (</a:t>
            </a:r>
            <a:r>
              <a:rPr lang="en-US" sz="4000" dirty="0" err="1"/>
              <a:t>dP</a:t>
            </a:r>
            <a:r>
              <a:rPr lang="ru-RU" dirty="0"/>
              <a:t>0</a:t>
            </a:r>
            <a:r>
              <a:rPr lang="en-US" sz="4000" dirty="0"/>
              <a:t>)/(</a:t>
            </a:r>
            <a:r>
              <a:rPr lang="en-US" sz="4000" dirty="0" err="1"/>
              <a:t>gv</a:t>
            </a:r>
            <a:r>
              <a:rPr lang="en-US" sz="4000" dirty="0"/>
              <a:t>), </a:t>
            </a:r>
            <a:endParaRPr lang="ru-RU" sz="4000" dirty="0"/>
          </a:p>
          <a:p>
            <a:pPr marL="0" indent="0">
              <a:buNone/>
            </a:pPr>
            <a:r>
              <a:rPr lang="ru-RU" dirty="0"/>
              <a:t>     где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	– </a:t>
            </a:r>
            <a:r>
              <a:rPr lang="ru-RU" dirty="0"/>
              <a:t>интенсивность звука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dP</a:t>
            </a:r>
            <a:r>
              <a:rPr lang="ru-RU" sz="1000" dirty="0"/>
              <a:t>0</a:t>
            </a:r>
            <a:r>
              <a:rPr lang="en-US" dirty="0"/>
              <a:t>	– </a:t>
            </a:r>
            <a:r>
              <a:rPr lang="ru-RU" dirty="0"/>
              <a:t>амплитудное звуковое давление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g	– </a:t>
            </a:r>
            <a:r>
              <a:rPr lang="ru-RU" dirty="0"/>
              <a:t>плотность среды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v	– </a:t>
            </a:r>
            <a:r>
              <a:rPr lang="ru-RU" dirty="0"/>
              <a:t>скорость распространения звуковой волны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58DE-30F2-D444-AECF-8A8A5BE8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Пороги слышимости и болевого ощущения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B2E-671D-F44E-924E-2A348A55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i="1" dirty="0"/>
              <a:t>Порог слышимости –</a:t>
            </a:r>
            <a:r>
              <a:rPr lang="ru-RU" sz="2200" i="1" dirty="0"/>
              <a:t> </a:t>
            </a:r>
            <a:r>
              <a:rPr lang="ru-RU" sz="2200" dirty="0"/>
              <a:t>минимальное значение интенсивности звука, воспринимаемого человеческим ухом называется. Порог слышимости </a:t>
            </a:r>
            <a:r>
              <a:rPr lang="ru-RU" sz="2200" i="1" u="sng" dirty="0"/>
              <a:t>зависит от частоты</a:t>
            </a:r>
            <a:r>
              <a:rPr lang="ru-RU" sz="2200" dirty="0"/>
              <a:t> звуковой волны. Минимальный порог слышимости лежит на частоте </a:t>
            </a:r>
            <a:r>
              <a:rPr lang="ru-RU" sz="2200" i="1" u="sng" dirty="0"/>
              <a:t>1</a:t>
            </a:r>
            <a:r>
              <a:rPr lang="en-AU" sz="2200" i="1" u="sng" dirty="0"/>
              <a:t>.5 </a:t>
            </a:r>
            <a:r>
              <a:rPr lang="ru-RU" sz="2200" i="1" u="sng" dirty="0"/>
              <a:t>-</a:t>
            </a:r>
            <a:r>
              <a:rPr lang="en-AU" sz="2200" i="1" u="sng" dirty="0"/>
              <a:t> </a:t>
            </a:r>
            <a:r>
              <a:rPr lang="ru-RU" sz="2200" i="1" u="sng" dirty="0"/>
              <a:t>3 кГц</a:t>
            </a:r>
            <a:r>
              <a:rPr lang="ru-RU" sz="2200" dirty="0"/>
              <a:t> и составляет </a:t>
            </a:r>
            <a:r>
              <a:rPr lang="ru-RU" sz="2200" i="1" u="sng" dirty="0"/>
              <a:t>10</a:t>
            </a:r>
            <a:r>
              <a:rPr lang="ru-RU" sz="2200" i="1" u="sng" baseline="30000" dirty="0"/>
              <a:t>-12</a:t>
            </a:r>
            <a:r>
              <a:rPr lang="ru-RU" sz="2200" i="1" u="sng" dirty="0"/>
              <a:t> Вт/м</a:t>
            </a:r>
            <a:r>
              <a:rPr lang="ru-RU" sz="2200" i="1" u="sng" baseline="30000" dirty="0"/>
              <a:t>2</a:t>
            </a:r>
            <a:r>
              <a:rPr lang="ru-RU" sz="2200" dirty="0"/>
              <a:t>.</a:t>
            </a:r>
          </a:p>
          <a:p>
            <a:r>
              <a:rPr lang="ru-RU" sz="2200" b="1" i="1" dirty="0"/>
              <a:t>Порог болевого ощущения</a:t>
            </a:r>
            <a:r>
              <a:rPr lang="ru-RU" sz="2200" dirty="0"/>
              <a:t> – интенсивность звука, вызывающего болевые ощущения называется. Он не зависит от частоты звуковой волны и равен </a:t>
            </a:r>
            <a:r>
              <a:rPr lang="ru-RU" sz="2200" i="1" u="sng" dirty="0"/>
              <a:t>10 Вт/м</a:t>
            </a:r>
            <a:r>
              <a:rPr lang="ru-RU" sz="2200" i="1" u="sng" baseline="30000" dirty="0"/>
              <a:t>2</a:t>
            </a:r>
            <a:r>
              <a:rPr lang="ru-RU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8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92C-0056-CB41-9519-7BC669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Вебера - </a:t>
            </a:r>
            <a:r>
              <a:rPr lang="ru-RU" dirty="0" err="1"/>
              <a:t>Фехнера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78B-A76C-304C-B580-9AFE5D62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Слух одинаково оценивает равные относительные изменения силы звука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Минимальное фиксируемое ухом изменение звукового давления </a:t>
            </a:r>
            <a:r>
              <a:rPr lang="ru-RU" sz="3000" b="1" u="sng" dirty="0"/>
              <a:t>1,12</a:t>
            </a:r>
            <a:r>
              <a:rPr lang="ru-RU" sz="3000" dirty="0"/>
              <a:t> раза.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34131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497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Times New Roman</vt:lpstr>
      <vt:lpstr>Crop</vt:lpstr>
      <vt:lpstr>Казанцев Олег Владимирович</vt:lpstr>
      <vt:lpstr>Основные сведения о звуке</vt:lpstr>
      <vt:lpstr>Основные сведения о звуке</vt:lpstr>
      <vt:lpstr>Основные сведения о звуковых волнах</vt:lpstr>
      <vt:lpstr>Основные характеристики звука</vt:lpstr>
      <vt:lpstr>Энергетические характеристики </vt:lpstr>
      <vt:lpstr>Зависимость звукового давления и интенсивности</vt:lpstr>
      <vt:lpstr>Пороги слышимости и болевого ощущения</vt:lpstr>
      <vt:lpstr>Закон Вебера - Фехнера</vt:lpstr>
      <vt:lpstr>Уровень громкости </vt:lpstr>
      <vt:lpstr>Энергетические характеристики различных звуков</vt:lpstr>
      <vt:lpstr>Спектральное представление звука</vt:lpstr>
      <vt:lpstr>Синтез колебаний сложной формы </vt:lpstr>
      <vt:lpstr>Эффект Гиббса</vt:lpstr>
      <vt:lpstr>Разложение меандра в ряд</vt:lpstr>
      <vt:lpstr>Амплитудный спектр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6</cp:revision>
  <dcterms:created xsi:type="dcterms:W3CDTF">2020-10-30T05:35:16Z</dcterms:created>
  <dcterms:modified xsi:type="dcterms:W3CDTF">2020-10-30T05:54:53Z</dcterms:modified>
</cp:coreProperties>
</file>