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65" r:id="rId5"/>
    <p:sldId id="259" r:id="rId6"/>
    <p:sldId id="260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Казанцев Олег Владимирович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 dirty="0"/>
              <a:t>E-mail: </a:t>
            </a:r>
            <a:r>
              <a:rPr lang="en-AU" sz="3000" dirty="0">
                <a:hlinkClick r:id="rId2"/>
              </a:rPr>
              <a:t>ok020373@gmail.com</a:t>
            </a:r>
            <a:endParaRPr lang="en-AU" sz="3000" dirty="0"/>
          </a:p>
          <a:p>
            <a:r>
              <a:rPr lang="en-US" sz="3000" dirty="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9C15-0F9E-444D-8AD8-650DB5D7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AHDSR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9D829A3-BD5B-3446-AE49-9AF162C0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12" y="2339854"/>
            <a:ext cx="9561651" cy="29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31" y="2621831"/>
            <a:ext cx="8361229" cy="2098226"/>
          </a:xfrm>
        </p:spPr>
        <p:txBody>
          <a:bodyPr/>
          <a:lstStyle/>
          <a:p>
            <a:r>
              <a:rPr lang="ru-RU" dirty="0"/>
              <a:t>Методы синтеза звука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43FF-C463-3944-95F9-7FD2DA3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Огибающая (</a:t>
            </a:r>
            <a:r>
              <a:rPr lang="en-AU" dirty="0"/>
              <a:t>Envelope)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A5FF-50AB-504F-88B7-45A0E83C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000" dirty="0"/>
              <a:t>Основные фазы звучания музыкального инструмента</a:t>
            </a:r>
            <a:endParaRPr lang="en-AU" sz="2400" dirty="0"/>
          </a:p>
          <a:p>
            <a:pPr>
              <a:spcBef>
                <a:spcPts val="2200"/>
              </a:spcBef>
            </a:pPr>
            <a:r>
              <a:rPr lang="ru-RU" sz="2400" dirty="0"/>
              <a:t>Атака (</a:t>
            </a:r>
            <a:r>
              <a:rPr lang="en-NZ" sz="2400" dirty="0"/>
              <a:t>attack)</a:t>
            </a:r>
            <a:r>
              <a:rPr lang="ru-RU" sz="2400" dirty="0"/>
              <a:t> </a:t>
            </a:r>
          </a:p>
          <a:p>
            <a:r>
              <a:rPr lang="ru-RU" sz="2400" dirty="0"/>
              <a:t>Спад</a:t>
            </a:r>
            <a:r>
              <a:rPr lang="en-AU" sz="2400" dirty="0"/>
              <a:t> </a:t>
            </a:r>
            <a:r>
              <a:rPr lang="ru-RU" sz="2400" dirty="0"/>
              <a:t>(</a:t>
            </a:r>
            <a:r>
              <a:rPr lang="en-NZ" sz="2400" dirty="0"/>
              <a:t>decay)</a:t>
            </a:r>
          </a:p>
          <a:p>
            <a:r>
              <a:rPr lang="ru-RU" sz="2400" dirty="0"/>
              <a:t>Поддержка(</a:t>
            </a:r>
            <a:r>
              <a:rPr lang="en-NZ" sz="2400" dirty="0"/>
              <a:t>sustain)</a:t>
            </a:r>
          </a:p>
          <a:p>
            <a:r>
              <a:rPr lang="ru-RU" sz="2400" dirty="0"/>
              <a:t>Затухание (</a:t>
            </a:r>
            <a:r>
              <a:rPr lang="en-NZ" sz="2400" dirty="0"/>
              <a:t>release)</a:t>
            </a:r>
          </a:p>
          <a:p>
            <a:pPr marL="0" indent="0">
              <a:buNone/>
            </a:pPr>
            <a:r>
              <a:rPr lang="ru-RU" sz="2400" dirty="0"/>
              <a:t>Огибающая колебаний во время атаки, спада, поддержки и затухания называется</a:t>
            </a:r>
            <a:r>
              <a:rPr lang="en-AU" sz="2400" dirty="0"/>
              <a:t> </a:t>
            </a:r>
            <a:r>
              <a:rPr lang="ru-RU" sz="2400" dirty="0"/>
              <a:t>амплитудной огибающей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6D40-5F2C-7142-A109-1BFD585E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ADRS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05D775-D801-4642-9A63-7B12882E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1529028"/>
            <a:ext cx="8519582" cy="46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6D42-EB9F-2240-9692-4B6FBDE2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124-9BCA-BE4E-9C0F-8EA5FDF1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Атака</a:t>
            </a:r>
            <a:r>
              <a:rPr lang="en-AU" sz="2600" b="1" dirty="0"/>
              <a:t> </a:t>
            </a:r>
            <a:r>
              <a:rPr lang="ru-RU" sz="2600" b="1" dirty="0"/>
              <a:t>(</a:t>
            </a:r>
            <a:r>
              <a:rPr lang="en-US" sz="2600" b="1" dirty="0"/>
              <a:t>attack) </a:t>
            </a:r>
            <a:r>
              <a:rPr lang="en-US" sz="2600" dirty="0"/>
              <a:t>– </a:t>
            </a:r>
            <a:r>
              <a:rPr lang="ru-RU" sz="2600" dirty="0"/>
              <a:t>начальная</a:t>
            </a:r>
            <a:r>
              <a:rPr lang="en-AU" sz="2600" dirty="0"/>
              <a:t> </a:t>
            </a:r>
            <a:r>
              <a:rPr lang="ru-RU" sz="2600" dirty="0"/>
              <a:t>фаза</a:t>
            </a:r>
            <a:r>
              <a:rPr lang="en-AU" sz="2600" dirty="0"/>
              <a:t> </a:t>
            </a:r>
            <a:r>
              <a:rPr lang="ru-RU" sz="2600" dirty="0"/>
              <a:t>образования</a:t>
            </a:r>
            <a:r>
              <a:rPr lang="en-AU" sz="2600" dirty="0"/>
              <a:t> </a:t>
            </a:r>
            <a:r>
              <a:rPr lang="ru-RU" sz="2600" dirty="0"/>
              <a:t>звука,</a:t>
            </a:r>
            <a:r>
              <a:rPr lang="en-AU" sz="2600" dirty="0"/>
              <a:t> </a:t>
            </a:r>
            <a:r>
              <a:rPr lang="ru-RU" sz="2600" dirty="0"/>
              <a:t>в</a:t>
            </a:r>
            <a:r>
              <a:rPr lang="en-AU" sz="2600" dirty="0"/>
              <a:t> </a:t>
            </a:r>
            <a:r>
              <a:rPr lang="ru-RU" sz="2600" dirty="0"/>
              <a:t>течение</a:t>
            </a:r>
            <a:r>
              <a:rPr lang="en-AU" sz="2600" dirty="0"/>
              <a:t> </a:t>
            </a:r>
            <a:r>
              <a:rPr lang="ru-RU" sz="2600" dirty="0"/>
              <a:t>которой</a:t>
            </a:r>
            <a:r>
              <a:rPr lang="en-AU" sz="2600" dirty="0"/>
              <a:t> </a:t>
            </a:r>
            <a:r>
              <a:rPr lang="ru-RU" sz="2600" dirty="0"/>
              <a:t>уровень</a:t>
            </a:r>
            <a:r>
              <a:rPr lang="en-AU" sz="2600" dirty="0"/>
              <a:t> </a:t>
            </a:r>
            <a:r>
              <a:rPr lang="ru-RU" sz="2600" dirty="0"/>
              <a:t>сигнала быстро нарастает до максимального значения. Длительность атаки для различных музыкальных инструментов варьируется от единиц до нескольких десятков или даже сотен миллисекунд</a:t>
            </a:r>
            <a:r>
              <a:rPr lang="en-AU" sz="2600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806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AD8-E731-EB4C-91D2-31308FFA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6C2E-0D45-DD42-92D0-9F60272A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Спад</a:t>
            </a:r>
            <a:r>
              <a:rPr lang="en-AU" sz="2600" b="1" dirty="0"/>
              <a:t> </a:t>
            </a:r>
            <a:r>
              <a:rPr lang="ru-RU" sz="2600" b="1" dirty="0"/>
              <a:t>(</a:t>
            </a:r>
            <a:r>
              <a:rPr lang="en-US" sz="2600" b="1" dirty="0"/>
              <a:t>decay)</a:t>
            </a:r>
            <a:r>
              <a:rPr lang="en-US" sz="2600" dirty="0"/>
              <a:t>–</a:t>
            </a:r>
            <a:r>
              <a:rPr lang="ru-RU" sz="2600" dirty="0"/>
              <a:t>период</a:t>
            </a:r>
            <a:r>
              <a:rPr lang="en-AU" sz="2600" dirty="0"/>
              <a:t> </a:t>
            </a:r>
            <a:r>
              <a:rPr lang="ru-RU" sz="2600" dirty="0"/>
              <a:t>ослабления</a:t>
            </a:r>
            <a:r>
              <a:rPr lang="en-AU" sz="2600" dirty="0"/>
              <a:t> </a:t>
            </a:r>
            <a:r>
              <a:rPr lang="ru-RU" sz="2600" dirty="0"/>
              <a:t>сигнала</a:t>
            </a:r>
            <a:r>
              <a:rPr lang="en-AU" sz="2600" dirty="0"/>
              <a:t> </a:t>
            </a:r>
            <a:r>
              <a:rPr lang="ru-RU" sz="2600" dirty="0"/>
              <a:t>после</a:t>
            </a:r>
            <a:r>
              <a:rPr lang="en-AU" sz="2600" dirty="0"/>
              <a:t> </a:t>
            </a:r>
            <a:r>
              <a:rPr lang="ru-RU" sz="2600" dirty="0"/>
              <a:t>начального</a:t>
            </a:r>
            <a:r>
              <a:rPr lang="en-AU" sz="2600" dirty="0"/>
              <a:t> </a:t>
            </a:r>
            <a:r>
              <a:rPr lang="ru-RU" sz="2600" dirty="0"/>
              <a:t>нарастания.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6451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0DE6-0F7B-A044-8A75-A9131BE3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</a:t>
            </a:r>
            <a:r>
              <a:rPr lang="en-AU" dirty="0"/>
              <a:t> </a:t>
            </a:r>
            <a:r>
              <a:rPr lang="ru-RU" dirty="0"/>
              <a:t>(</a:t>
            </a:r>
            <a:r>
              <a:rPr lang="en-US" dirty="0"/>
              <a:t>sustain)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A1F9-BFFF-7043-94CC-4709C6D1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600" b="1" i="1" dirty="0"/>
              <a:t>Поддержка (</a:t>
            </a:r>
            <a:r>
              <a:rPr lang="en-NZ" sz="2600" b="1" i="1" dirty="0"/>
              <a:t>sustain)</a:t>
            </a:r>
            <a:r>
              <a:rPr lang="ru-RU" sz="2600" b="1" i="1" dirty="0"/>
              <a:t> </a:t>
            </a:r>
            <a:r>
              <a:rPr lang="en-NZ" sz="2600" dirty="0"/>
              <a:t>–</a:t>
            </a:r>
            <a:r>
              <a:rPr lang="ru-RU" sz="2600" dirty="0"/>
              <a:t> следующая</a:t>
            </a:r>
            <a:r>
              <a:rPr lang="en-AU" sz="2600" dirty="0"/>
              <a:t> </a:t>
            </a:r>
            <a:r>
              <a:rPr lang="ru-RU" sz="2600" dirty="0"/>
              <a:t>после спада,</a:t>
            </a:r>
            <a:r>
              <a:rPr lang="en-AU" sz="2600" dirty="0"/>
              <a:t> </a:t>
            </a:r>
            <a:r>
              <a:rPr lang="ru-RU" sz="2600" dirty="0"/>
              <a:t>в</a:t>
            </a:r>
            <a:r>
              <a:rPr lang="en-AU" sz="2600" dirty="0"/>
              <a:t> </a:t>
            </a:r>
            <a:r>
              <a:rPr lang="ru-RU" sz="2600" dirty="0"/>
              <a:t>течение,</a:t>
            </a:r>
            <a:r>
              <a:rPr lang="en-AU" sz="2600" dirty="0"/>
              <a:t> </a:t>
            </a:r>
            <a:r>
              <a:rPr lang="ru-RU" sz="2600" dirty="0"/>
              <a:t>которой уровень</a:t>
            </a:r>
            <a:r>
              <a:rPr lang="en-AU" sz="2600" dirty="0"/>
              <a:t> </a:t>
            </a:r>
            <a:r>
              <a:rPr lang="ru-RU" sz="2600" dirty="0"/>
              <a:t>сигнала примерно постоянен. Ощущение </a:t>
            </a:r>
            <a:r>
              <a:rPr lang="ru-RU" sz="2600" b="1" u="sng" dirty="0"/>
              <a:t>высоты звука </a:t>
            </a:r>
            <a:r>
              <a:rPr lang="ru-RU" sz="2600" dirty="0"/>
              <a:t>формируется во время поддержки</a:t>
            </a:r>
            <a:r>
              <a:rPr lang="en-AU" sz="2600" dirty="0"/>
              <a:t>.</a:t>
            </a:r>
            <a:endParaRPr lang="ru-RU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6394-108C-9742-9059-03E1EAD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Затухание (</a:t>
            </a:r>
            <a:r>
              <a:rPr lang="en-US" dirty="0"/>
              <a:t>release)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3F98-4F12-A849-8A88-C00ABAC4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/>
              <a:t>Затухание (</a:t>
            </a:r>
            <a:r>
              <a:rPr lang="en-US" sz="2600" b="1" dirty="0"/>
              <a:t>release) </a:t>
            </a:r>
            <a:r>
              <a:rPr lang="en-US" sz="2600" dirty="0"/>
              <a:t>– </a:t>
            </a:r>
            <a:r>
              <a:rPr lang="ru-RU" sz="2600" dirty="0"/>
              <a:t>участок относительно быстрого уменьшения величины сигнала.</a:t>
            </a:r>
            <a:r>
              <a:rPr lang="en-AU" sz="2600" dirty="0"/>
              <a:t> </a:t>
            </a:r>
            <a:r>
              <a:rPr lang="ru-RU" sz="2600" dirty="0"/>
              <a:t>Данная фаза является последней.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868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42C2-3D92-234F-83A3-61F063E9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ASR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diagram, line chart&#10;&#10;Description automatically generated">
            <a:extLst>
              <a:ext uri="{FF2B5EF4-FFF2-40B4-BE49-F238E27FC236}">
                <a16:creationId xmlns:a16="http://schemas.microsoft.com/office/drawing/2014/main" id="{EA48F905-F951-4E48-825B-6BDBE77D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605" y="1480103"/>
            <a:ext cx="6256133" cy="4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308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164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Казанцев Олег Владимирович</vt:lpstr>
      <vt:lpstr>Методы синтеза звука</vt:lpstr>
      <vt:lpstr>Огибающая (Envelope)</vt:lpstr>
      <vt:lpstr>ADRS</vt:lpstr>
      <vt:lpstr>Атака</vt:lpstr>
      <vt:lpstr>Спад</vt:lpstr>
      <vt:lpstr>Поддержка (sustain)</vt:lpstr>
      <vt:lpstr>Затухание (release)</vt:lpstr>
      <vt:lpstr>ASR</vt:lpstr>
      <vt:lpstr>AHDSR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3</cp:revision>
  <dcterms:created xsi:type="dcterms:W3CDTF">2020-11-12T07:38:39Z</dcterms:created>
  <dcterms:modified xsi:type="dcterms:W3CDTF">2020-11-12T08:37:58Z</dcterms:modified>
</cp:coreProperties>
</file>