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75379E-6504-F042-860B-45C241BA26A9}" v="23" dt="2020-11-25T10:45:24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g Kazantsev" userId="f83faeeb-b536-4292-aaf1-657d65cdeff5" providerId="ADAL" clId="{8B6DD79F-0A51-4B58-AE85-3DD7EF2982E8}"/>
    <pc:docChg chg="modSld">
      <pc:chgData name="Oleg Kazantsev" userId="f83faeeb-b536-4292-aaf1-657d65cdeff5" providerId="ADAL" clId="{8B6DD79F-0A51-4B58-AE85-3DD7EF2982E8}" dt="2020-11-13T08:44:09.502" v="1" actId="478"/>
      <pc:docMkLst>
        <pc:docMk/>
      </pc:docMkLst>
      <pc:sldChg chg="delSp">
        <pc:chgData name="Oleg Kazantsev" userId="f83faeeb-b536-4292-aaf1-657d65cdeff5" providerId="ADAL" clId="{8B6DD79F-0A51-4B58-AE85-3DD7EF2982E8}" dt="2020-11-13T08:44:09.502" v="1" actId="478"/>
        <pc:sldMkLst>
          <pc:docMk/>
          <pc:sldMk cId="3128080621" sldId="261"/>
        </pc:sldMkLst>
        <pc:picChg chg="del">
          <ac:chgData name="Oleg Kazantsev" userId="f83faeeb-b536-4292-aaf1-657d65cdeff5" providerId="ADAL" clId="{8B6DD79F-0A51-4B58-AE85-3DD7EF2982E8}" dt="2020-11-13T08:44:09.502" v="1" actId="478"/>
          <ac:picMkLst>
            <pc:docMk/>
            <pc:sldMk cId="3128080621" sldId="261"/>
            <ac:picMk id="1026" creationId="{B2A928C1-4CF4-E14D-92BE-BB88594325E7}"/>
          </ac:picMkLst>
        </pc:picChg>
        <pc:picChg chg="del">
          <ac:chgData name="Oleg Kazantsev" userId="f83faeeb-b536-4292-aaf1-657d65cdeff5" providerId="ADAL" clId="{8B6DD79F-0A51-4B58-AE85-3DD7EF2982E8}" dt="2020-11-13T08:44:05.140" v="0" actId="478"/>
          <ac:picMkLst>
            <pc:docMk/>
            <pc:sldMk cId="3128080621" sldId="261"/>
            <ac:picMk id="1027" creationId="{07659963-8058-624E-8BB6-6EC858EBA75F}"/>
          </ac:picMkLst>
        </pc:picChg>
      </pc:sldChg>
    </pc:docChg>
  </pc:docChgLst>
  <pc:docChgLst>
    <pc:chgData name="Oleg Kazantsev" userId="f83faeeb-b536-4292-aaf1-657d65cdeff5" providerId="ADAL" clId="{DF75379E-6504-F042-860B-45C241BA26A9}"/>
    <pc:docChg chg="undo custSel mod addSld modSld">
      <pc:chgData name="Oleg Kazantsev" userId="f83faeeb-b536-4292-aaf1-657d65cdeff5" providerId="ADAL" clId="{DF75379E-6504-F042-860B-45C241BA26A9}" dt="2020-11-25T10:45:33.103" v="347" actId="14100"/>
      <pc:docMkLst>
        <pc:docMk/>
      </pc:docMkLst>
      <pc:sldChg chg="modSp new mod">
        <pc:chgData name="Oleg Kazantsev" userId="f83faeeb-b536-4292-aaf1-657d65cdeff5" providerId="ADAL" clId="{DF75379E-6504-F042-860B-45C241BA26A9}" dt="2020-11-25T10:32:08.818" v="43" actId="20577"/>
        <pc:sldMkLst>
          <pc:docMk/>
          <pc:sldMk cId="2082530069" sldId="270"/>
        </pc:sldMkLst>
        <pc:spChg chg="mod">
          <ac:chgData name="Oleg Kazantsev" userId="f83faeeb-b536-4292-aaf1-657d65cdeff5" providerId="ADAL" clId="{DF75379E-6504-F042-860B-45C241BA26A9}" dt="2020-11-25T10:30:01.513" v="1"/>
          <ac:spMkLst>
            <pc:docMk/>
            <pc:sldMk cId="2082530069" sldId="270"/>
            <ac:spMk id="2" creationId="{42110845-C0CC-F948-B78F-609E23147AFE}"/>
          </ac:spMkLst>
        </pc:spChg>
        <pc:spChg chg="mod">
          <ac:chgData name="Oleg Kazantsev" userId="f83faeeb-b536-4292-aaf1-657d65cdeff5" providerId="ADAL" clId="{DF75379E-6504-F042-860B-45C241BA26A9}" dt="2020-11-25T10:32:08.818" v="43" actId="20577"/>
          <ac:spMkLst>
            <pc:docMk/>
            <pc:sldMk cId="2082530069" sldId="270"/>
            <ac:spMk id="3" creationId="{4482EFB2-F7E7-5141-B0EC-6B45479C0653}"/>
          </ac:spMkLst>
        </pc:spChg>
      </pc:sldChg>
      <pc:sldChg chg="modSp new mod">
        <pc:chgData name="Oleg Kazantsev" userId="f83faeeb-b536-4292-aaf1-657d65cdeff5" providerId="ADAL" clId="{DF75379E-6504-F042-860B-45C241BA26A9}" dt="2020-11-25T10:38:10.880" v="213" actId="20577"/>
        <pc:sldMkLst>
          <pc:docMk/>
          <pc:sldMk cId="824198757" sldId="271"/>
        </pc:sldMkLst>
        <pc:spChg chg="mod">
          <ac:chgData name="Oleg Kazantsev" userId="f83faeeb-b536-4292-aaf1-657d65cdeff5" providerId="ADAL" clId="{DF75379E-6504-F042-860B-45C241BA26A9}" dt="2020-11-25T10:32:32.913" v="64" actId="20577"/>
          <ac:spMkLst>
            <pc:docMk/>
            <pc:sldMk cId="824198757" sldId="271"/>
            <ac:spMk id="2" creationId="{FCECC0F2-B51B-A04B-8EA8-3474E0935C1C}"/>
          </ac:spMkLst>
        </pc:spChg>
        <pc:spChg chg="mod">
          <ac:chgData name="Oleg Kazantsev" userId="f83faeeb-b536-4292-aaf1-657d65cdeff5" providerId="ADAL" clId="{DF75379E-6504-F042-860B-45C241BA26A9}" dt="2020-11-25T10:38:10.880" v="213" actId="20577"/>
          <ac:spMkLst>
            <pc:docMk/>
            <pc:sldMk cId="824198757" sldId="271"/>
            <ac:spMk id="3" creationId="{C5D13C22-8DCA-D440-A95C-2D0A24C62F47}"/>
          </ac:spMkLst>
        </pc:spChg>
      </pc:sldChg>
      <pc:sldChg chg="addSp delSp modSp new mod">
        <pc:chgData name="Oleg Kazantsev" userId="f83faeeb-b536-4292-aaf1-657d65cdeff5" providerId="ADAL" clId="{DF75379E-6504-F042-860B-45C241BA26A9}" dt="2020-11-25T10:36:15.097" v="141" actId="1076"/>
        <pc:sldMkLst>
          <pc:docMk/>
          <pc:sldMk cId="2978445956" sldId="272"/>
        </pc:sldMkLst>
        <pc:spChg chg="mod">
          <ac:chgData name="Oleg Kazantsev" userId="f83faeeb-b536-4292-aaf1-657d65cdeff5" providerId="ADAL" clId="{DF75379E-6504-F042-860B-45C241BA26A9}" dt="2020-11-25T10:34:27.565" v="130" actId="20577"/>
          <ac:spMkLst>
            <pc:docMk/>
            <pc:sldMk cId="2978445956" sldId="272"/>
            <ac:spMk id="2" creationId="{FE7F2AFB-1C07-6444-AA51-513FAD46AE41}"/>
          </ac:spMkLst>
        </pc:spChg>
        <pc:spChg chg="del">
          <ac:chgData name="Oleg Kazantsev" userId="f83faeeb-b536-4292-aaf1-657d65cdeff5" providerId="ADAL" clId="{DF75379E-6504-F042-860B-45C241BA26A9}" dt="2020-11-25T10:35:00.796" v="131"/>
          <ac:spMkLst>
            <pc:docMk/>
            <pc:sldMk cId="2978445956" sldId="272"/>
            <ac:spMk id="3" creationId="{F274E242-BD90-6944-94E8-3D6EBE520FAC}"/>
          </ac:spMkLst>
        </pc:spChg>
        <pc:spChg chg="add mod">
          <ac:chgData name="Oleg Kazantsev" userId="f83faeeb-b536-4292-aaf1-657d65cdeff5" providerId="ADAL" clId="{DF75379E-6504-F042-860B-45C241BA26A9}" dt="2020-11-25T10:36:15.097" v="141" actId="1076"/>
          <ac:spMkLst>
            <pc:docMk/>
            <pc:sldMk cId="2978445956" sldId="272"/>
            <ac:spMk id="6" creationId="{26162877-4D36-7845-B581-6F087D19CD98}"/>
          </ac:spMkLst>
        </pc:spChg>
        <pc:picChg chg="add mod">
          <ac:chgData name="Oleg Kazantsev" userId="f83faeeb-b536-4292-aaf1-657d65cdeff5" providerId="ADAL" clId="{DF75379E-6504-F042-860B-45C241BA26A9}" dt="2020-11-25T10:35:04.508" v="134" actId="1076"/>
          <ac:picMkLst>
            <pc:docMk/>
            <pc:sldMk cId="2978445956" sldId="272"/>
            <ac:picMk id="5" creationId="{E6FE8645-143F-3948-AFE3-FFCBCA5B3E77}"/>
          </ac:picMkLst>
        </pc:picChg>
      </pc:sldChg>
      <pc:sldChg chg="addSp delSp modSp new mod setBg">
        <pc:chgData name="Oleg Kazantsev" userId="f83faeeb-b536-4292-aaf1-657d65cdeff5" providerId="ADAL" clId="{DF75379E-6504-F042-860B-45C241BA26A9}" dt="2020-11-25T10:41:05.170" v="220" actId="26606"/>
        <pc:sldMkLst>
          <pc:docMk/>
          <pc:sldMk cId="691486159" sldId="273"/>
        </pc:sldMkLst>
        <pc:spChg chg="mod">
          <ac:chgData name="Oleg Kazantsev" userId="f83faeeb-b536-4292-aaf1-657d65cdeff5" providerId="ADAL" clId="{DF75379E-6504-F042-860B-45C241BA26A9}" dt="2020-11-25T10:41:05.170" v="220" actId="26606"/>
          <ac:spMkLst>
            <pc:docMk/>
            <pc:sldMk cId="691486159" sldId="273"/>
            <ac:spMk id="2" creationId="{78581BF0-0EB8-9640-B488-FD20C6D728C5}"/>
          </ac:spMkLst>
        </pc:spChg>
        <pc:spChg chg="del">
          <ac:chgData name="Oleg Kazantsev" userId="f83faeeb-b536-4292-aaf1-657d65cdeff5" providerId="ADAL" clId="{DF75379E-6504-F042-860B-45C241BA26A9}" dt="2020-11-25T10:40:59.545" v="216"/>
          <ac:spMkLst>
            <pc:docMk/>
            <pc:sldMk cId="691486159" sldId="273"/>
            <ac:spMk id="3" creationId="{BC1881E0-7AC6-E64E-8B30-A541D1B6CA70}"/>
          </ac:spMkLst>
        </pc:spChg>
        <pc:spChg chg="add del">
          <ac:chgData name="Oleg Kazantsev" userId="f83faeeb-b536-4292-aaf1-657d65cdeff5" providerId="ADAL" clId="{DF75379E-6504-F042-860B-45C241BA26A9}" dt="2020-11-25T10:41:05.170" v="220" actId="26606"/>
          <ac:spMkLst>
            <pc:docMk/>
            <pc:sldMk cId="691486159" sldId="273"/>
            <ac:spMk id="14" creationId="{5D213B41-AC9B-4E61-BEED-FF4C168A8942}"/>
          </ac:spMkLst>
        </pc:spChg>
        <pc:spChg chg="add del">
          <ac:chgData name="Oleg Kazantsev" userId="f83faeeb-b536-4292-aaf1-657d65cdeff5" providerId="ADAL" clId="{DF75379E-6504-F042-860B-45C241BA26A9}" dt="2020-11-25T10:41:05.170" v="220" actId="26606"/>
          <ac:spMkLst>
            <pc:docMk/>
            <pc:sldMk cId="691486159" sldId="273"/>
            <ac:spMk id="16" creationId="{D8BB75D5-93A7-4EC9-A2FB-DCBDE6DE3008}"/>
          </ac:spMkLst>
        </pc:spChg>
        <pc:spChg chg="add del">
          <ac:chgData name="Oleg Kazantsev" userId="f83faeeb-b536-4292-aaf1-657d65cdeff5" providerId="ADAL" clId="{DF75379E-6504-F042-860B-45C241BA26A9}" dt="2020-11-25T10:41:05.170" v="220" actId="26606"/>
          <ac:spMkLst>
            <pc:docMk/>
            <pc:sldMk cId="691486159" sldId="273"/>
            <ac:spMk id="18" creationId="{628FBD9F-3B86-4C98-8F77-383320737739}"/>
          </ac:spMkLst>
        </pc:spChg>
        <pc:grpChg chg="add del">
          <ac:chgData name="Oleg Kazantsev" userId="f83faeeb-b536-4292-aaf1-657d65cdeff5" providerId="ADAL" clId="{DF75379E-6504-F042-860B-45C241BA26A9}" dt="2020-11-25T10:41:05.170" v="220" actId="26606"/>
          <ac:grpSpMkLst>
            <pc:docMk/>
            <pc:sldMk cId="691486159" sldId="273"/>
            <ac:grpSpMk id="10" creationId="{449BC34D-9C23-4D6D-8213-1F471AF85B3F}"/>
          </ac:grpSpMkLst>
        </pc:grpChg>
        <pc:picChg chg="add mod">
          <ac:chgData name="Oleg Kazantsev" userId="f83faeeb-b536-4292-aaf1-657d65cdeff5" providerId="ADAL" clId="{DF75379E-6504-F042-860B-45C241BA26A9}" dt="2020-11-25T10:41:05.170" v="220" actId="26606"/>
          <ac:picMkLst>
            <pc:docMk/>
            <pc:sldMk cId="691486159" sldId="273"/>
            <ac:picMk id="5" creationId="{080B2E39-6D62-784C-BB4E-1B20CA4B7415}"/>
          </ac:picMkLst>
        </pc:picChg>
      </pc:sldChg>
      <pc:sldChg chg="modSp new mod">
        <pc:chgData name="Oleg Kazantsev" userId="f83faeeb-b536-4292-aaf1-657d65cdeff5" providerId="ADAL" clId="{DF75379E-6504-F042-860B-45C241BA26A9}" dt="2020-11-25T10:43:18.942" v="306" actId="20577"/>
        <pc:sldMkLst>
          <pc:docMk/>
          <pc:sldMk cId="2910453495" sldId="274"/>
        </pc:sldMkLst>
        <pc:spChg chg="mod">
          <ac:chgData name="Oleg Kazantsev" userId="f83faeeb-b536-4292-aaf1-657d65cdeff5" providerId="ADAL" clId="{DF75379E-6504-F042-860B-45C241BA26A9}" dt="2020-11-25T10:41:31.816" v="251" actId="20577"/>
          <ac:spMkLst>
            <pc:docMk/>
            <pc:sldMk cId="2910453495" sldId="274"/>
            <ac:spMk id="2" creationId="{8E97B61E-E1AB-4A4E-A7F3-FF262B4C418D}"/>
          </ac:spMkLst>
        </pc:spChg>
        <pc:spChg chg="mod">
          <ac:chgData name="Oleg Kazantsev" userId="f83faeeb-b536-4292-aaf1-657d65cdeff5" providerId="ADAL" clId="{DF75379E-6504-F042-860B-45C241BA26A9}" dt="2020-11-25T10:43:18.942" v="306" actId="20577"/>
          <ac:spMkLst>
            <pc:docMk/>
            <pc:sldMk cId="2910453495" sldId="274"/>
            <ac:spMk id="3" creationId="{8E699852-5999-D047-BD26-0E089F845EF4}"/>
          </ac:spMkLst>
        </pc:spChg>
      </pc:sldChg>
      <pc:sldChg chg="modSp new mod">
        <pc:chgData name="Oleg Kazantsev" userId="f83faeeb-b536-4292-aaf1-657d65cdeff5" providerId="ADAL" clId="{DF75379E-6504-F042-860B-45C241BA26A9}" dt="2020-11-25T10:44:20.420" v="313" actId="113"/>
        <pc:sldMkLst>
          <pc:docMk/>
          <pc:sldMk cId="2626823982" sldId="275"/>
        </pc:sldMkLst>
        <pc:spChg chg="mod">
          <ac:chgData name="Oleg Kazantsev" userId="f83faeeb-b536-4292-aaf1-657d65cdeff5" providerId="ADAL" clId="{DF75379E-6504-F042-860B-45C241BA26A9}" dt="2020-11-25T10:43:51.148" v="308"/>
          <ac:spMkLst>
            <pc:docMk/>
            <pc:sldMk cId="2626823982" sldId="275"/>
            <ac:spMk id="2" creationId="{971D5404-1501-4A46-A302-FC2ED52D3150}"/>
          </ac:spMkLst>
        </pc:spChg>
        <pc:spChg chg="mod">
          <ac:chgData name="Oleg Kazantsev" userId="f83faeeb-b536-4292-aaf1-657d65cdeff5" providerId="ADAL" clId="{DF75379E-6504-F042-860B-45C241BA26A9}" dt="2020-11-25T10:44:20.420" v="313" actId="113"/>
          <ac:spMkLst>
            <pc:docMk/>
            <pc:sldMk cId="2626823982" sldId="275"/>
            <ac:spMk id="3" creationId="{C19CD75A-B219-3342-8564-1CFCB1E7E936}"/>
          </ac:spMkLst>
        </pc:spChg>
      </pc:sldChg>
      <pc:sldChg chg="addSp delSp modSp new mod">
        <pc:chgData name="Oleg Kazantsev" userId="f83faeeb-b536-4292-aaf1-657d65cdeff5" providerId="ADAL" clId="{DF75379E-6504-F042-860B-45C241BA26A9}" dt="2020-11-25T10:45:33.103" v="347" actId="14100"/>
        <pc:sldMkLst>
          <pc:docMk/>
          <pc:sldMk cId="4062419241" sldId="276"/>
        </pc:sldMkLst>
        <pc:spChg chg="mod">
          <ac:chgData name="Oleg Kazantsev" userId="f83faeeb-b536-4292-aaf1-657d65cdeff5" providerId="ADAL" clId="{DF75379E-6504-F042-860B-45C241BA26A9}" dt="2020-11-25T10:44:59.355" v="342" actId="20577"/>
          <ac:spMkLst>
            <pc:docMk/>
            <pc:sldMk cId="4062419241" sldId="276"/>
            <ac:spMk id="2" creationId="{C26865C0-77EE-D14F-898A-8DE667037E91}"/>
          </ac:spMkLst>
        </pc:spChg>
        <pc:spChg chg="del">
          <ac:chgData name="Oleg Kazantsev" userId="f83faeeb-b536-4292-aaf1-657d65cdeff5" providerId="ADAL" clId="{DF75379E-6504-F042-860B-45C241BA26A9}" dt="2020-11-25T10:45:24.119" v="343"/>
          <ac:spMkLst>
            <pc:docMk/>
            <pc:sldMk cId="4062419241" sldId="276"/>
            <ac:spMk id="3" creationId="{D1D64A22-834D-E844-AC1F-986785A7F871}"/>
          </ac:spMkLst>
        </pc:spChg>
        <pc:picChg chg="add mod">
          <ac:chgData name="Oleg Kazantsev" userId="f83faeeb-b536-4292-aaf1-657d65cdeff5" providerId="ADAL" clId="{DF75379E-6504-F042-860B-45C241BA26A9}" dt="2020-11-25T10:45:33.103" v="347" actId="14100"/>
          <ac:picMkLst>
            <pc:docMk/>
            <pc:sldMk cId="4062419241" sldId="276"/>
            <ac:picMk id="5" creationId="{3B384964-273F-544D-A1A1-DEA5406139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k020373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di.org/" TargetMode="External"/><Relationship Id="rId2" Type="http://schemas.openxmlformats.org/officeDocument/2006/relationships/hyperlink" Target="https://www.sequential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D739-9A7B-E94D-8CC0-89D695CE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Казанцев Олег Владимирович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641C-BE2E-044B-9BD3-6B1AA394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000"/>
              <a:t>E-mail: </a:t>
            </a:r>
            <a:r>
              <a:rPr lang="en-AU" sz="3000">
                <a:hlinkClick r:id="rId2"/>
              </a:rPr>
              <a:t>ok020373@gmail.com</a:t>
            </a:r>
            <a:endParaRPr lang="en-AU" sz="3000"/>
          </a:p>
          <a:p>
            <a:r>
              <a:rPr lang="en-US" sz="3000"/>
              <a:t>Ph: +64 22 488 9027</a:t>
            </a:r>
          </a:p>
        </p:txBody>
      </p:sp>
    </p:spTree>
    <p:extLst>
      <p:ext uri="{BB962C8B-B14F-4D97-AF65-F5344CB8AC3E}">
        <p14:creationId xmlns:p14="http://schemas.microsoft.com/office/powerpoint/2010/main" val="19822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3048-7612-F445-B8CD-03FD82E8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MIDI </a:t>
            </a:r>
            <a:r>
              <a:rPr lang="ru-RU" dirty="0"/>
              <a:t>секвенсор</a:t>
            </a:r>
            <a:endParaRPr lang="en-US" dirty="0"/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7D2A07-663D-1E44-80B0-EF3FADB4C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380" y="1498599"/>
            <a:ext cx="7729220" cy="4830763"/>
          </a:xfrm>
        </p:spPr>
      </p:pic>
    </p:spTree>
    <p:extLst>
      <p:ext uri="{BB962C8B-B14F-4D97-AF65-F5344CB8AC3E}">
        <p14:creationId xmlns:p14="http://schemas.microsoft.com/office/powerpoint/2010/main" val="16041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5354-3CFE-4B40-8FA8-DF21A596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MIDI </a:t>
            </a:r>
            <a:r>
              <a:rPr lang="ru-RU" dirty="0"/>
              <a:t>секвенсор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9D369D6-FB29-624A-BF91-C1BB0A053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90700"/>
            <a:ext cx="5727700" cy="4580016"/>
          </a:xfrm>
        </p:spPr>
      </p:pic>
    </p:spTree>
    <p:extLst>
      <p:ext uri="{BB962C8B-B14F-4D97-AF65-F5344CB8AC3E}">
        <p14:creationId xmlns:p14="http://schemas.microsoft.com/office/powerpoint/2010/main" val="186344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1C3E-0A01-4A4C-A494-F1B798D7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MIDI </a:t>
            </a:r>
            <a:r>
              <a:rPr lang="ru-RU" dirty="0"/>
              <a:t>секвенсор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E42B656-B53C-F94A-B3D0-B71525791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38299"/>
            <a:ext cx="8521700" cy="4780231"/>
          </a:xfrm>
        </p:spPr>
      </p:pic>
    </p:spTree>
    <p:extLst>
      <p:ext uri="{BB962C8B-B14F-4D97-AF65-F5344CB8AC3E}">
        <p14:creationId xmlns:p14="http://schemas.microsoft.com/office/powerpoint/2010/main" val="213096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DECA-DC5D-A547-BB49-C62D1EA1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Спецификация </a:t>
            </a:r>
            <a:r>
              <a:rPr lang="en-US" dirty="0"/>
              <a:t>MIDI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DB8A-C614-FB4B-8828-7FDD6EB2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Аппаратная спецификация </a:t>
            </a:r>
            <a:r>
              <a:rPr lang="en-US" b="1" dirty="0"/>
              <a:t>MIDI</a:t>
            </a:r>
          </a:p>
          <a:p>
            <a:pPr marL="393700" indent="0">
              <a:buNone/>
            </a:pPr>
            <a:r>
              <a:rPr lang="ru-RU" dirty="0"/>
              <a:t>Спецификация используется для реализации физического соединения источника и приемника сообщений</a:t>
            </a:r>
            <a:endParaRPr lang="en-US" dirty="0"/>
          </a:p>
          <a:p>
            <a:r>
              <a:rPr lang="ru-RU" b="1" dirty="0"/>
              <a:t>Протокол </a:t>
            </a:r>
            <a:r>
              <a:rPr lang="en-US" b="1" dirty="0"/>
              <a:t>MIDI</a:t>
            </a:r>
            <a:endParaRPr lang="ru-RU" b="1" dirty="0"/>
          </a:p>
          <a:p>
            <a:pPr marL="393700" indent="0">
              <a:buNone/>
            </a:pPr>
            <a:r>
              <a:rPr lang="ru-RU" dirty="0"/>
              <a:t>Спецификация формата хранения и передачи данных</a:t>
            </a:r>
          </a:p>
          <a:p>
            <a:pPr marL="393700" indent="0">
              <a:buNone/>
            </a:pPr>
            <a:endParaRPr lang="en-AU" dirty="0"/>
          </a:p>
          <a:p>
            <a:pPr marL="393700" indent="0">
              <a:buNone/>
            </a:pPr>
            <a:r>
              <a:rPr lang="ru-RU" dirty="0"/>
              <a:t>В настоящее время эти понятия стали совершенно самостоятельными: по интерфейсу могут передаваться данные любого формата, а </a:t>
            </a:r>
            <a:r>
              <a:rPr lang="en-US" dirty="0"/>
              <a:t>MIDI-</a:t>
            </a:r>
            <a:r>
              <a:rPr lang="ru-RU" dirty="0"/>
              <a:t>формат может применяться только для обработки партитур, без вывода на устройство синтеза.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8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0845-C0CC-F948-B78F-609E2314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Аппаратная спецификация </a:t>
            </a:r>
            <a:r>
              <a:rPr lang="en-US" dirty="0"/>
              <a:t>MIDI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EFB2-F7E7-5141-B0EC-6B45479C0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Аппаратная реализация интерфейса </a:t>
            </a:r>
            <a:r>
              <a:rPr lang="en-US" dirty="0"/>
              <a:t>MIDI </a:t>
            </a:r>
            <a:r>
              <a:rPr lang="ru-RU" dirty="0"/>
              <a:t>представляет собой обычный последовательный асинхронный интерфейс типа "токовая петля”</a:t>
            </a:r>
            <a:r>
              <a:rPr lang="en-AU" dirty="0"/>
              <a:t>.</a:t>
            </a:r>
          </a:p>
          <a:p>
            <a:r>
              <a:rPr lang="ru-RU" dirty="0"/>
              <a:t>Скорость передачи данных 31250 +</a:t>
            </a:r>
            <a:r>
              <a:rPr lang="en-AU" dirty="0"/>
              <a:t>/–</a:t>
            </a:r>
            <a:r>
              <a:rPr lang="ru-RU" dirty="0"/>
              <a:t>1% бит/с.</a:t>
            </a:r>
          </a:p>
          <a:p>
            <a:r>
              <a:rPr lang="ru-RU" dirty="0"/>
              <a:t>Интерфейс реализуется активным передатчиком с уровнем 5 мА. Токовой посылке соответствует 0, </a:t>
            </a:r>
            <a:r>
              <a:rPr lang="ru-RU" dirty="0" err="1"/>
              <a:t>бестоковой</a:t>
            </a:r>
            <a:r>
              <a:rPr lang="ru-RU" dirty="0"/>
              <a:t> - 1.</a:t>
            </a:r>
            <a:endParaRPr lang="en-AU" dirty="0"/>
          </a:p>
          <a:p>
            <a:r>
              <a:rPr lang="ru-RU" dirty="0"/>
              <a:t>Поддерживается старт-стоповый протокол: один стартовый бит, восемь битов данных, один бит стопа.</a:t>
            </a:r>
            <a:endParaRPr lang="en-AU" dirty="0"/>
          </a:p>
          <a:p>
            <a:r>
              <a:rPr lang="ru-RU" dirty="0"/>
              <a:t>Проверка четности не реализуется</a:t>
            </a:r>
            <a:endParaRPr lang="en-AU" dirty="0"/>
          </a:p>
          <a:p>
            <a:r>
              <a:rPr lang="ru-RU" dirty="0"/>
              <a:t>Длительность фронтов менее 2 </a:t>
            </a:r>
            <a:r>
              <a:rPr lang="ru-RU" dirty="0" err="1"/>
              <a:t>мкс</a:t>
            </a:r>
            <a:r>
              <a:rPr lang="ru-RU" dirty="0"/>
              <a:t>.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3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3C22-8DCA-D440-A95C-2D0A24C62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MIDI - </a:t>
            </a:r>
            <a:r>
              <a:rPr lang="ru-RU" dirty="0"/>
              <a:t>интерфейс имеет три соединительных разъема типа </a:t>
            </a:r>
            <a:r>
              <a:rPr lang="en-US" dirty="0"/>
              <a:t>DIN-5</a:t>
            </a:r>
            <a:r>
              <a:rPr lang="ru-RU" dirty="0"/>
              <a:t>: </a:t>
            </a:r>
          </a:p>
          <a:p>
            <a:r>
              <a:rPr lang="en-US" dirty="0"/>
              <a:t>In </a:t>
            </a:r>
            <a:r>
              <a:rPr lang="ru-RU" dirty="0"/>
              <a:t>– порт ввода данных. Через этот порт информация от внешних</a:t>
            </a:r>
            <a:r>
              <a:rPr lang="en-AU" dirty="0"/>
              <a:t> </a:t>
            </a:r>
            <a:r>
              <a:rPr lang="ru-RU" dirty="0"/>
              <a:t>источников попадает в </a:t>
            </a:r>
            <a:r>
              <a:rPr lang="en-NZ" dirty="0"/>
              <a:t>MIDI - </a:t>
            </a:r>
            <a:r>
              <a:rPr lang="ru-RU" dirty="0"/>
              <a:t>устройство</a:t>
            </a:r>
          </a:p>
          <a:p>
            <a:r>
              <a:rPr lang="en-US" dirty="0"/>
              <a:t>Out </a:t>
            </a:r>
            <a:r>
              <a:rPr lang="ru-RU" dirty="0"/>
              <a:t>–</a:t>
            </a:r>
            <a:r>
              <a:rPr lang="en-AU" dirty="0"/>
              <a:t> </a:t>
            </a:r>
            <a:r>
              <a:rPr lang="ru-RU" dirty="0"/>
              <a:t>порт вывода данных. Через порт </a:t>
            </a:r>
            <a:r>
              <a:rPr lang="en-AU" dirty="0"/>
              <a:t>OUT </a:t>
            </a:r>
            <a:r>
              <a:rPr lang="ru-RU" dirty="0"/>
              <a:t>в момент активности</a:t>
            </a:r>
            <a:r>
              <a:rPr lang="en-AU" dirty="0"/>
              <a:t> </a:t>
            </a:r>
            <a:r>
              <a:rPr lang="ru-RU" dirty="0"/>
              <a:t>устройства информация передается другим </a:t>
            </a:r>
            <a:r>
              <a:rPr lang="en-AU" dirty="0"/>
              <a:t>MIDI - </a:t>
            </a:r>
            <a:r>
              <a:rPr lang="ru-RU" dirty="0"/>
              <a:t>устройствам сети;</a:t>
            </a:r>
          </a:p>
          <a:p>
            <a:r>
              <a:rPr lang="en-US" dirty="0"/>
              <a:t>Thru </a:t>
            </a:r>
            <a:r>
              <a:rPr lang="ru-RU" dirty="0"/>
              <a:t>– порт сквозной буферизованной передачи данных. Этот порт используется для</a:t>
            </a:r>
            <a:r>
              <a:rPr lang="en-AU" dirty="0"/>
              <a:t> </a:t>
            </a:r>
            <a:r>
              <a:rPr lang="ru-RU" dirty="0"/>
              <a:t>передачи информации с порта </a:t>
            </a:r>
            <a:r>
              <a:rPr lang="en-NZ" dirty="0"/>
              <a:t>IN </a:t>
            </a:r>
            <a:r>
              <a:rPr lang="ru-RU" dirty="0"/>
              <a:t>другим </a:t>
            </a:r>
            <a:r>
              <a:rPr lang="en-NZ" dirty="0"/>
              <a:t>MIDI - </a:t>
            </a:r>
            <a:r>
              <a:rPr lang="ru-RU" dirty="0"/>
              <a:t>устройствам. Данные на порте </a:t>
            </a:r>
            <a:r>
              <a:rPr lang="en-NZ" dirty="0"/>
              <a:t>THRU </a:t>
            </a:r>
            <a:r>
              <a:rPr lang="ru-RU" dirty="0"/>
              <a:t>являются точной копией данных, поступающих на порт </a:t>
            </a:r>
            <a:r>
              <a:rPr lang="en-NZ" dirty="0"/>
              <a:t>IN.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CC0F2-B51B-A04B-8EA8-3474E093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Порты </a:t>
            </a:r>
            <a:r>
              <a:rPr lang="en-US" dirty="0"/>
              <a:t>MIDI</a:t>
            </a:r>
          </a:p>
        </p:txBody>
      </p:sp>
    </p:spTree>
    <p:extLst>
      <p:ext uri="{BB962C8B-B14F-4D97-AF65-F5344CB8AC3E}">
        <p14:creationId xmlns:p14="http://schemas.microsoft.com/office/powerpoint/2010/main" val="82419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1BF0-0EB8-9640-B488-FD20C6D7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сложного соединения </a:t>
            </a:r>
            <a:r>
              <a:rPr lang="en-US"/>
              <a:t>MIDI - </a:t>
            </a:r>
            <a:r>
              <a:rPr lang="ru-RU"/>
              <a:t>устройств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B2E39-6D62-784C-BB4E-1B20CA4B7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10231"/>
            <a:ext cx="9601200" cy="3332937"/>
          </a:xfrm>
        </p:spPr>
      </p:pic>
    </p:spTree>
    <p:extLst>
      <p:ext uri="{BB962C8B-B14F-4D97-AF65-F5344CB8AC3E}">
        <p14:creationId xmlns:p14="http://schemas.microsoft.com/office/powerpoint/2010/main" val="69148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2AFB-1C07-6444-AA51-513FAD46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Разъем </a:t>
            </a:r>
            <a:r>
              <a:rPr lang="en-US" dirty="0"/>
              <a:t>MIDI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6FE8645-143F-3948-AFE3-FFCBCA5B3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1428750"/>
            <a:ext cx="6350000" cy="2870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162877-4D36-7845-B581-6F087D19CD98}"/>
              </a:ext>
            </a:extLst>
          </p:cNvPr>
          <p:cNvSpPr txBox="1"/>
          <p:nvPr/>
        </p:nvSpPr>
        <p:spPr>
          <a:xfrm>
            <a:off x="1371600" y="4505920"/>
            <a:ext cx="1046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Контакты 4 и 5 - сигнальные, контакт 2 - экранный. Полярность сигналов указывается относительно источника тока: контакт 4 - плюс, контакт 5 - минус. (Все обозначения приведены для разъемов </a:t>
            </a:r>
            <a:r>
              <a:rPr lang="en-US" dirty="0"/>
              <a:t>Out </a:t>
            </a:r>
            <a:r>
              <a:rPr lang="ru-RU" dirty="0"/>
              <a:t>и </a:t>
            </a:r>
            <a:r>
              <a:rPr lang="en-US" dirty="0"/>
              <a:t>Thru, </a:t>
            </a:r>
            <a:r>
              <a:rPr lang="ru-RU" dirty="0"/>
              <a:t>для разъема </a:t>
            </a:r>
            <a:r>
              <a:rPr lang="en-US" dirty="0"/>
              <a:t>In </a:t>
            </a:r>
            <a:r>
              <a:rPr lang="ru-RU" dirty="0"/>
              <a:t>назначение контактов обратное.)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45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B61E-E1AB-4A4E-A7F3-FF262B4C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852-5999-D047-BD26-0E089F84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соединения устройств используется двужильный экранированный кабель длиной не более 15 м, практически нечувствительный к наводкам извне, поэтому экран необходим только для защиты от излучаемых помех. Соединение разъемов на концах кабеля - прямое (2-2, 4-4, 5-5).</a:t>
            </a:r>
          </a:p>
          <a:p>
            <a:r>
              <a:rPr lang="ru-RU" dirty="0"/>
              <a:t>Один </a:t>
            </a:r>
            <a:r>
              <a:rPr lang="en-US" dirty="0"/>
              <a:t>MIDI-</a:t>
            </a:r>
            <a:r>
              <a:rPr lang="ru-RU" dirty="0"/>
              <a:t>передатчик допускает подключение до четырех приемников, так что можно создавать сеть </a:t>
            </a:r>
            <a:r>
              <a:rPr lang="en-US" dirty="0"/>
              <a:t>MIDI-</a:t>
            </a:r>
            <a:r>
              <a:rPr lang="ru-RU" dirty="0"/>
              <a:t>устройств, выстраивая их по цепочке и в нескольких направлениях.</a:t>
            </a:r>
            <a:endParaRPr lang="en-AU" dirty="0"/>
          </a:p>
          <a:p>
            <a:r>
              <a:rPr lang="ru-RU" dirty="0"/>
              <a:t>Для уменьшения уровня помех интерфейс </a:t>
            </a:r>
            <a:r>
              <a:rPr lang="en-US" dirty="0"/>
              <a:t>MIDI </a:t>
            </a:r>
            <a:r>
              <a:rPr lang="ru-RU" dirty="0"/>
              <a:t>предусматривает гальваническую развязку между устройствами. Это означает, что при соединении друг с другом </a:t>
            </a:r>
            <a:r>
              <a:rPr lang="en-US" dirty="0"/>
              <a:t>MIDI - </a:t>
            </a:r>
            <a:r>
              <a:rPr lang="ru-RU" dirty="0"/>
              <a:t>устройства не имеют непосредственного электрического контакта (гальванической связи).</a:t>
            </a:r>
            <a:r>
              <a:rPr lang="en-AU" dirty="0"/>
              <a:t> </a:t>
            </a:r>
            <a:r>
              <a:rPr lang="ru-RU" dirty="0"/>
              <a:t>В качестве развязки используется оптрон.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53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5404-1501-4A46-A302-FC2ED52D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MIDI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D75A-B219-3342-8564-1CFCB1E7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MIDI </a:t>
            </a:r>
            <a:r>
              <a:rPr lang="ru-RU" dirty="0"/>
              <a:t>интерфейс -</a:t>
            </a:r>
            <a:r>
              <a:rPr lang="ru-RU" b="1" dirty="0"/>
              <a:t> событийно-ориентированный</a:t>
            </a:r>
            <a:r>
              <a:rPr lang="ru-RU" dirty="0"/>
              <a:t>. Обмен данными осуществляется при помощи блоков данных произвольной длинны. Эти блоки данных называют </a:t>
            </a:r>
            <a:r>
              <a:rPr lang="en-US" b="1" dirty="0"/>
              <a:t>MIDI-</a:t>
            </a:r>
            <a:r>
              <a:rPr lang="ru-RU" b="1" dirty="0"/>
              <a:t>сообщения.</a:t>
            </a:r>
            <a:endParaRPr lang="en-AU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2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6334-9990-9243-B200-58987739B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531" y="2621831"/>
            <a:ext cx="8361229" cy="2098226"/>
          </a:xfrm>
        </p:spPr>
        <p:txBody>
          <a:bodyPr anchor="ctr"/>
          <a:lstStyle/>
          <a:p>
            <a:r>
              <a:rPr lang="ru-RU" dirty="0"/>
              <a:t>Интерфейс </a:t>
            </a:r>
            <a:r>
              <a:rPr lang="en-US" dirty="0"/>
              <a:t>MIDI</a:t>
            </a:r>
            <a:r>
              <a:rPr lang="en-AU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5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65C0-77EE-D14F-898A-8DE66703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</a:t>
            </a:r>
            <a:r>
              <a:rPr lang="en-AU" dirty="0"/>
              <a:t>MIDI-</a:t>
            </a:r>
            <a:r>
              <a:rPr lang="ru-RU" dirty="0"/>
              <a:t>сообщений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B384964-273F-544D-A1A1-DEA540613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6705600" cy="5173910"/>
          </a:xfrm>
        </p:spPr>
      </p:pic>
    </p:spTree>
    <p:extLst>
      <p:ext uri="{BB962C8B-B14F-4D97-AF65-F5344CB8AC3E}">
        <p14:creationId xmlns:p14="http://schemas.microsoft.com/office/powerpoint/2010/main" val="4062419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B845-0B0A-094C-B9E9-CFB8845F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Канальные сообщения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D8BC-62AD-624F-9797-D9801718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Канальные сообщения</a:t>
            </a:r>
            <a:r>
              <a:rPr lang="en-AU" b="1" dirty="0"/>
              <a:t> (Channel Messages)</a:t>
            </a:r>
            <a:r>
              <a:rPr lang="ru-RU" b="1" dirty="0"/>
              <a:t> </a:t>
            </a:r>
            <a:r>
              <a:rPr lang="ru-RU" dirty="0"/>
              <a:t>предназначены для передачи команд и параметров отдельным </a:t>
            </a:r>
            <a:r>
              <a:rPr lang="en-US" dirty="0"/>
              <a:t>MIDI - </a:t>
            </a:r>
            <a:r>
              <a:rPr lang="ru-RU" dirty="0"/>
              <a:t>устройствам сети. Это достигается включением в код команды адреса </a:t>
            </a:r>
            <a:r>
              <a:rPr lang="en-US" dirty="0"/>
              <a:t>MDI - </a:t>
            </a:r>
            <a:r>
              <a:rPr lang="ru-RU" dirty="0"/>
              <a:t>устройства или как его еще называют </a:t>
            </a:r>
            <a:r>
              <a:rPr lang="en-US" dirty="0"/>
              <a:t>MIDI - </a:t>
            </a:r>
            <a:r>
              <a:rPr lang="ru-RU" dirty="0"/>
              <a:t>канала.</a:t>
            </a:r>
            <a:endParaRPr lang="en-AU" dirty="0"/>
          </a:p>
          <a:p>
            <a:r>
              <a:rPr lang="ru-RU" dirty="0"/>
              <a:t>Всего в протоколе </a:t>
            </a:r>
            <a:r>
              <a:rPr lang="en-US" dirty="0"/>
              <a:t>MIDI </a:t>
            </a:r>
            <a:r>
              <a:rPr lang="ru-RU" dirty="0"/>
              <a:t>существует 16 каналов</a:t>
            </a:r>
            <a:endParaRPr lang="en-AU" dirty="0"/>
          </a:p>
          <a:p>
            <a:r>
              <a:rPr lang="ru-RU" dirty="0"/>
              <a:t>Несколько инструментов могут быть настроены на один и тот же </a:t>
            </a:r>
            <a:r>
              <a:rPr lang="en-US" dirty="0"/>
              <a:t>MIDI - </a:t>
            </a:r>
            <a:r>
              <a:rPr lang="ru-RU" dirty="0"/>
              <a:t>канал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64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BFCE-CBD9-8245-8DBB-3226DD05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Канальные сообщения о звуке 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1904-03F1-034F-B8C2-12C50F43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7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Канальные сообщения о звуке</a:t>
            </a:r>
            <a:r>
              <a:rPr lang="en-AU" dirty="0"/>
              <a:t> (Voice Messages) </a:t>
            </a:r>
            <a:r>
              <a:rPr lang="ru-RU" dirty="0"/>
              <a:t>используются для изменения параметров звучания</a:t>
            </a:r>
            <a:r>
              <a:rPr lang="en-AU" dirty="0"/>
              <a:t>:</a:t>
            </a:r>
          </a:p>
          <a:p>
            <a:r>
              <a:rPr lang="en-US" dirty="0"/>
              <a:t>Note On – </a:t>
            </a:r>
            <a:r>
              <a:rPr lang="ru-RU" dirty="0"/>
              <a:t>клавиша нажата</a:t>
            </a:r>
          </a:p>
          <a:p>
            <a:r>
              <a:rPr lang="en-US" dirty="0"/>
              <a:t>Note Off</a:t>
            </a:r>
            <a:r>
              <a:rPr lang="ru-RU" dirty="0"/>
              <a:t> – клавиша отпущена</a:t>
            </a:r>
          </a:p>
          <a:p>
            <a:r>
              <a:rPr lang="en-US" dirty="0"/>
              <a:t>Polyphonic Key Pressure – </a:t>
            </a:r>
            <a:r>
              <a:rPr lang="ru-RU" dirty="0"/>
              <a:t>давление после нажатия клавиши в полифоническом режиме</a:t>
            </a:r>
          </a:p>
          <a:p>
            <a:r>
              <a:rPr lang="en-US" dirty="0"/>
              <a:t>Channel Pressure – </a:t>
            </a:r>
            <a:r>
              <a:rPr lang="ru-RU" dirty="0"/>
              <a:t>общее давление, оказываемого на клавиатуру </a:t>
            </a:r>
          </a:p>
          <a:p>
            <a:r>
              <a:rPr lang="en-US" dirty="0"/>
              <a:t>Control Change – </a:t>
            </a:r>
            <a:r>
              <a:rPr lang="ru-RU" dirty="0"/>
              <a:t>воздействии на орган управления</a:t>
            </a:r>
          </a:p>
          <a:p>
            <a:r>
              <a:rPr lang="en-US" dirty="0"/>
              <a:t>Pitch Bend Change – </a:t>
            </a:r>
            <a:r>
              <a:rPr lang="ru-RU" dirty="0"/>
              <a:t>изменение строя инструмента</a:t>
            </a:r>
          </a:p>
          <a:p>
            <a:r>
              <a:rPr lang="en-NZ" dirty="0"/>
              <a:t>Program Change – </a:t>
            </a:r>
            <a:r>
              <a:rPr lang="ru-RU" dirty="0"/>
              <a:t>изменения голоса инструмента</a:t>
            </a:r>
            <a:r>
              <a:rPr lang="en-AU" dirty="0"/>
              <a:t> (</a:t>
            </a:r>
            <a:r>
              <a:rPr lang="ru-RU" dirty="0"/>
              <a:t>программы синтеза</a:t>
            </a:r>
            <a:r>
              <a:rPr lang="en-AU" dirty="0"/>
              <a:t>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96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7F96-F043-9B47-BA58-6DA25CD7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Каждое </a:t>
            </a:r>
            <a:r>
              <a:rPr lang="en-US" dirty="0"/>
              <a:t>MIDI - </a:t>
            </a:r>
            <a:r>
              <a:rPr lang="ru-RU" dirty="0"/>
              <a:t>устройство может находиться в одном из четырех канальных режимов. Канальный режим определяется установками </a:t>
            </a:r>
            <a:r>
              <a:rPr lang="en-NZ" b="1" u="sng" dirty="0"/>
              <a:t>Omni On/Off</a:t>
            </a:r>
            <a:r>
              <a:rPr lang="en-NZ" dirty="0"/>
              <a:t>, </a:t>
            </a:r>
            <a:r>
              <a:rPr lang="ru-RU" dirty="0"/>
              <a:t>а также </a:t>
            </a:r>
            <a:r>
              <a:rPr lang="en-NZ" b="1" u="sng" dirty="0"/>
              <a:t>Poly/Mono</a:t>
            </a:r>
            <a:r>
              <a:rPr lang="en-NZ" dirty="0"/>
              <a:t>. </a:t>
            </a:r>
            <a:endParaRPr lang="en-NZ" b="1" dirty="0"/>
          </a:p>
          <a:p>
            <a:r>
              <a:rPr lang="en-US" b="1" dirty="0"/>
              <a:t>Omni </a:t>
            </a:r>
            <a:r>
              <a:rPr lang="ru-RU" dirty="0"/>
              <a:t>определяет работает ли устройство только со своим каналом, или со всеми каналами одновременно</a:t>
            </a:r>
            <a:endParaRPr lang="en-AU" dirty="0"/>
          </a:p>
          <a:p>
            <a:r>
              <a:rPr lang="en-US" b="1" dirty="0"/>
              <a:t>Poly/Mono </a:t>
            </a:r>
            <a:r>
              <a:rPr lang="ru-RU" dirty="0"/>
              <a:t>устанавливает возможность одновременного звучания нескольких нот</a:t>
            </a:r>
            <a:endParaRPr lang="en-AU" dirty="0"/>
          </a:p>
          <a:p>
            <a:r>
              <a:rPr lang="ru-RU" dirty="0"/>
              <a:t>Сообщения</a:t>
            </a:r>
            <a:r>
              <a:rPr lang="en-AU" dirty="0"/>
              <a:t>:</a:t>
            </a:r>
          </a:p>
          <a:p>
            <a:pPr lvl="1"/>
            <a:r>
              <a:rPr lang="en-US" dirty="0"/>
              <a:t>Omni On</a:t>
            </a:r>
          </a:p>
          <a:p>
            <a:pPr lvl="1"/>
            <a:r>
              <a:rPr lang="en-US" dirty="0"/>
              <a:t>Omni Off</a:t>
            </a:r>
          </a:p>
          <a:p>
            <a:pPr lvl="1"/>
            <a:r>
              <a:rPr lang="en-US" dirty="0"/>
              <a:t>Mono On</a:t>
            </a:r>
          </a:p>
          <a:p>
            <a:pPr lvl="1"/>
            <a:r>
              <a:rPr lang="en-US" dirty="0"/>
              <a:t>Poly On</a:t>
            </a:r>
          </a:p>
          <a:p>
            <a:pPr lvl="1"/>
            <a:r>
              <a:rPr lang="en-US" dirty="0"/>
              <a:t>Local Control</a:t>
            </a:r>
          </a:p>
          <a:p>
            <a:pPr lvl="1"/>
            <a:r>
              <a:rPr lang="en-US" dirty="0"/>
              <a:t>All Notes Off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D0B32-7D55-A049-9C07-6AC88B42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Канальные сообщения о режиме</a:t>
            </a:r>
            <a:br>
              <a:rPr lang="en-AU" dirty="0"/>
            </a:br>
            <a:r>
              <a:rPr lang="en-AU" dirty="0"/>
              <a:t>(Mode Messages)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5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104D-2B36-B84C-9033-99700C5C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сообщения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2AC0-1235-3748-9B71-A811E4B9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Системные сообщения - это сообщения предназначенные для управления всеми </a:t>
            </a:r>
            <a:r>
              <a:rPr lang="en-US" dirty="0"/>
              <a:t>MIDI - </a:t>
            </a:r>
            <a:r>
              <a:rPr lang="ru-RU" dirty="0"/>
              <a:t>устройствами сети.</a:t>
            </a:r>
            <a:endParaRPr lang="en-AU" dirty="0"/>
          </a:p>
          <a:p>
            <a:r>
              <a:rPr lang="ru-RU" dirty="0"/>
              <a:t>Системные сообщения</a:t>
            </a:r>
            <a:r>
              <a:rPr lang="en-AU" dirty="0"/>
              <a:t> </a:t>
            </a:r>
            <a:r>
              <a:rPr lang="ru-RU" dirty="0"/>
              <a:t>не имеют </a:t>
            </a:r>
            <a:r>
              <a:rPr lang="en-AU" dirty="0"/>
              <a:t>MIDI-</a:t>
            </a:r>
            <a:r>
              <a:rPr lang="ru-RU" dirty="0"/>
              <a:t>канала</a:t>
            </a:r>
          </a:p>
          <a:p>
            <a:r>
              <a:rPr lang="ru-RU" dirty="0"/>
              <a:t>Существует </a:t>
            </a:r>
            <a:r>
              <a:rPr lang="en-AU" dirty="0"/>
              <a:t>3</a:t>
            </a:r>
            <a:r>
              <a:rPr lang="ru-RU" dirty="0"/>
              <a:t> типа системных сообщений</a:t>
            </a:r>
            <a:r>
              <a:rPr lang="en-AU" dirty="0"/>
              <a:t>:</a:t>
            </a:r>
          </a:p>
          <a:p>
            <a:pPr lvl="1"/>
            <a:r>
              <a:rPr lang="ru-RU" dirty="0"/>
              <a:t>Эксклюзивные сообщения</a:t>
            </a:r>
            <a:endParaRPr lang="en-AU" dirty="0"/>
          </a:p>
          <a:p>
            <a:pPr lvl="1"/>
            <a:r>
              <a:rPr lang="ru-RU" dirty="0"/>
              <a:t>Общесистемные сообщения</a:t>
            </a:r>
            <a:endParaRPr lang="en-AU" dirty="0"/>
          </a:p>
          <a:p>
            <a:pPr lvl="1"/>
            <a:r>
              <a:rPr lang="ru-RU" dirty="0"/>
              <a:t>Сообщения реального времени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952F-63B9-CE44-83DC-9D3C1128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Эксклюзивные сообщения</a:t>
            </a:r>
            <a:r>
              <a:rPr lang="en-AU" dirty="0"/>
              <a:t> (</a:t>
            </a:r>
            <a:r>
              <a:rPr lang="en-AU" dirty="0" err="1"/>
              <a:t>SysEx</a:t>
            </a:r>
            <a:r>
              <a:rPr lang="en-AU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EB6A-7605-8B4C-8828-72DAF994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не ограничивать производителей </a:t>
            </a:r>
            <a:r>
              <a:rPr lang="en-US" dirty="0"/>
              <a:t>MIDI - </a:t>
            </a:r>
            <a:r>
              <a:rPr lang="ru-RU" dirty="0"/>
              <a:t>устройств жесткими рамками стандартов, предусмотрены эксклюзивные сообщения (</a:t>
            </a:r>
            <a:r>
              <a:rPr lang="en-US" dirty="0"/>
              <a:t>System Exclusive Message - </a:t>
            </a:r>
            <a:r>
              <a:rPr lang="en-US" dirty="0" err="1"/>
              <a:t>SysEx</a:t>
            </a:r>
            <a:r>
              <a:rPr lang="en-US" dirty="0"/>
              <a:t>).</a:t>
            </a:r>
          </a:p>
          <a:p>
            <a:r>
              <a:rPr lang="en-US" dirty="0" err="1"/>
              <a:t>SysEx</a:t>
            </a:r>
            <a:r>
              <a:rPr lang="en-US" dirty="0"/>
              <a:t> </a:t>
            </a:r>
            <a:r>
              <a:rPr lang="ru-RU" dirty="0"/>
              <a:t>может содержать произвольное число информационных байтов. </a:t>
            </a:r>
            <a:endParaRPr lang="en-AU" dirty="0"/>
          </a:p>
          <a:p>
            <a:r>
              <a:rPr lang="ru-RU" dirty="0"/>
              <a:t>В основном предназначены для изменению конфигурации</a:t>
            </a:r>
            <a:r>
              <a:rPr lang="en-AU" dirty="0"/>
              <a:t> </a:t>
            </a:r>
            <a:r>
              <a:rPr lang="ru-RU" dirty="0"/>
              <a:t>устройства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4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ABD7-6C99-D046-B50A-D3AE004B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Общесистемные сообщения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A6E6-B9FC-D246-9F9A-BE7D401B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Общесистемные сообщения - сообщения предназначенные для всех устройств системы</a:t>
            </a:r>
            <a:endParaRPr lang="en-AU" dirty="0"/>
          </a:p>
          <a:p>
            <a:r>
              <a:rPr lang="ru-RU" dirty="0"/>
              <a:t>Сообщения</a:t>
            </a:r>
            <a:r>
              <a:rPr lang="en-AU" dirty="0"/>
              <a:t>:</a:t>
            </a:r>
          </a:p>
          <a:p>
            <a:pPr marL="912940" lvl="1" indent="-382588">
              <a:tabLst>
                <a:tab pos="3911600" algn="l"/>
              </a:tabLst>
            </a:pPr>
            <a:r>
              <a:rPr lang="en-NZ" dirty="0"/>
              <a:t>Song Position Pointer – </a:t>
            </a:r>
            <a:r>
              <a:rPr lang="ru-RU" dirty="0"/>
              <a:t>указатель позиции</a:t>
            </a:r>
          </a:p>
          <a:p>
            <a:pPr marL="912940" lvl="1" indent="-382588">
              <a:tabLst>
                <a:tab pos="3911600" algn="l"/>
              </a:tabLst>
            </a:pPr>
            <a:r>
              <a:rPr lang="en-NZ" dirty="0"/>
              <a:t>Song Select – </a:t>
            </a:r>
            <a:r>
              <a:rPr lang="ru-RU" dirty="0"/>
              <a:t>выбор композиции</a:t>
            </a:r>
          </a:p>
          <a:p>
            <a:pPr marL="912940" lvl="1" indent="-382588">
              <a:tabLst>
                <a:tab pos="3911600" algn="l"/>
              </a:tabLst>
            </a:pPr>
            <a:r>
              <a:rPr lang="en-NZ" dirty="0"/>
              <a:t>Tune Request – </a:t>
            </a:r>
            <a:r>
              <a:rPr lang="ru-RU" dirty="0"/>
              <a:t>запрос настройки генераторов тона</a:t>
            </a:r>
          </a:p>
          <a:p>
            <a:pPr marL="912940" lvl="1" indent="-382588">
              <a:tabLst>
                <a:tab pos="3911600" algn="l"/>
              </a:tabLst>
            </a:pPr>
            <a:r>
              <a:rPr lang="en-NZ" dirty="0"/>
              <a:t>End Flag Of System Exclusive – </a:t>
            </a:r>
            <a:r>
              <a:rPr lang="ru-RU" dirty="0"/>
              <a:t>конец эксклюзивного сообщения </a:t>
            </a:r>
          </a:p>
          <a:p>
            <a:pPr marL="382588" indent="-382588">
              <a:tabLst>
                <a:tab pos="3911600" algn="l"/>
              </a:tabLs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774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DDD7-45C1-9847-A38D-C7FC5FDF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сообщение реального времени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4797-2DFB-7C40-9FF2-FDAA30CC2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Системные сообщения реального времени (</a:t>
            </a:r>
            <a:r>
              <a:rPr lang="en-US" dirty="0"/>
              <a:t>System Real Time Message) </a:t>
            </a:r>
            <a:r>
              <a:rPr lang="ru-RU" dirty="0"/>
              <a:t>предназначены для синхронизации системы.</a:t>
            </a:r>
            <a:endParaRPr lang="en-AU" dirty="0"/>
          </a:p>
          <a:p>
            <a:r>
              <a:rPr lang="ru-RU" dirty="0"/>
              <a:t>В основном данные сообщения используются секвенсорами</a:t>
            </a:r>
            <a:r>
              <a:rPr lang="en-AU" dirty="0"/>
              <a:t>.</a:t>
            </a:r>
          </a:p>
          <a:p>
            <a:r>
              <a:rPr lang="ru-RU" dirty="0"/>
              <a:t>Сообщения:</a:t>
            </a:r>
          </a:p>
          <a:p>
            <a:pPr lvl="1"/>
            <a:r>
              <a:rPr lang="en-NZ" dirty="0"/>
              <a:t>Timing Clock – </a:t>
            </a:r>
            <a:r>
              <a:rPr lang="ru-RU" dirty="0"/>
              <a:t>синхронизация</a:t>
            </a:r>
            <a:endParaRPr lang="en-NZ" dirty="0"/>
          </a:p>
          <a:p>
            <a:pPr lvl="1"/>
            <a:r>
              <a:rPr lang="en-NZ" dirty="0"/>
              <a:t>Start / Stop / Continue Start</a:t>
            </a:r>
          </a:p>
          <a:p>
            <a:pPr lvl="1"/>
            <a:r>
              <a:rPr lang="en-NZ" dirty="0"/>
              <a:t>Active Sending</a:t>
            </a:r>
            <a:r>
              <a:rPr lang="ru-RU" dirty="0"/>
              <a:t> – тестовое сообщение</a:t>
            </a:r>
            <a:endParaRPr lang="en-NZ" dirty="0"/>
          </a:p>
          <a:p>
            <a:pPr lvl="1"/>
            <a:r>
              <a:rPr lang="en-NZ" dirty="0"/>
              <a:t>System Reset</a:t>
            </a:r>
            <a:r>
              <a:rPr lang="ru-RU" dirty="0"/>
              <a:t> – сброс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936072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EC39-AF78-3442-ABEF-3C59B0C9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Стандарты </a:t>
            </a:r>
            <a:r>
              <a:rPr lang="en-US" dirty="0"/>
              <a:t>MIDI-</a:t>
            </a:r>
            <a:r>
              <a:rPr lang="ru-RU" dirty="0"/>
              <a:t>систем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0415-7E26-BB43-9B9D-95C838D40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MIDI</a:t>
            </a:r>
          </a:p>
          <a:p>
            <a:r>
              <a:rPr lang="en-US" dirty="0"/>
              <a:t>MIDI GS</a:t>
            </a:r>
          </a:p>
          <a:p>
            <a:r>
              <a:rPr lang="en-US" dirty="0"/>
              <a:t>MIDI XG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4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F2DE-AFEF-9A47-BBF4-EE97B9C9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Стандарт </a:t>
            </a:r>
            <a:r>
              <a:rPr lang="en-NZ" dirty="0"/>
              <a:t>General MIDI</a:t>
            </a:r>
            <a:r>
              <a:rPr lang="ru-RU" dirty="0"/>
              <a:t> (</a:t>
            </a:r>
            <a:r>
              <a:rPr lang="en-NZ" dirty="0"/>
              <a:t>GM Level 1 </a:t>
            </a:r>
            <a:r>
              <a:rPr lang="ru-RU" dirty="0"/>
              <a:t>)</a:t>
            </a:r>
            <a:r>
              <a:rPr lang="en-NZ" dirty="0"/>
              <a:t> </a:t>
            </a:r>
            <a:r>
              <a:rPr lang="en-US" dirty="0"/>
              <a:t>MMA 1991 </a:t>
            </a:r>
            <a:r>
              <a:rPr lang="ru-RU" dirty="0"/>
              <a:t>г.</a:t>
            </a:r>
          </a:p>
          <a:p>
            <a:r>
              <a:rPr lang="ru-RU" dirty="0"/>
              <a:t>Полифония не менее 24 голосов</a:t>
            </a:r>
            <a:endParaRPr lang="en-AU" dirty="0"/>
          </a:p>
          <a:p>
            <a:r>
              <a:rPr lang="ru-RU" dirty="0"/>
              <a:t>Наличие 128 мелодических и 47 ударных тембров</a:t>
            </a:r>
            <a:endParaRPr lang="en-AU" dirty="0"/>
          </a:p>
          <a:p>
            <a:r>
              <a:rPr lang="ru-RU" dirty="0"/>
              <a:t>Раздельный выбор тембров по всем 16 </a:t>
            </a:r>
            <a:r>
              <a:rPr lang="en-US" dirty="0"/>
              <a:t>MIDI-</a:t>
            </a:r>
            <a:r>
              <a:rPr lang="ru-RU" dirty="0"/>
              <a:t>каналам</a:t>
            </a:r>
            <a:endParaRPr lang="en-AU" dirty="0"/>
          </a:p>
          <a:p>
            <a:r>
              <a:rPr lang="ru-RU" dirty="0"/>
              <a:t>Выделение канала 10 для ударных тембров, остальных каналов – для</a:t>
            </a:r>
            <a:r>
              <a:rPr lang="en-AU" dirty="0"/>
              <a:t> </a:t>
            </a:r>
            <a:r>
              <a:rPr lang="ru-RU" dirty="0"/>
              <a:t>мелодических тембров</a:t>
            </a:r>
            <a:endParaRPr lang="en-AU" dirty="0"/>
          </a:p>
          <a:p>
            <a:r>
              <a:rPr lang="ru-RU" dirty="0"/>
              <a:t>Мелодическим и ударным тембрам присвоены постоянные номера. Мелодические тембры выбираются сообщением </a:t>
            </a:r>
            <a:r>
              <a:rPr lang="en-NZ" dirty="0"/>
              <a:t>Program Change </a:t>
            </a:r>
            <a:r>
              <a:rPr lang="ru-RU" dirty="0"/>
              <a:t>в каналах 1-9 и 11-16</a:t>
            </a:r>
            <a:r>
              <a:rPr lang="en-AU" dirty="0"/>
              <a:t>,</a:t>
            </a:r>
            <a:r>
              <a:rPr lang="ru-RU" dirty="0"/>
              <a:t> ударные тембры выбираются номером ноты в канале 10.</a:t>
            </a:r>
            <a:endParaRPr lang="en-AU" dirty="0"/>
          </a:p>
          <a:p>
            <a:r>
              <a:rPr lang="ru-RU" dirty="0"/>
              <a:t>Контроллеры:</a:t>
            </a:r>
          </a:p>
          <a:p>
            <a:pPr lvl="1"/>
            <a:r>
              <a:rPr lang="en-AU" dirty="0"/>
              <a:t>1 	Modulation</a:t>
            </a:r>
          </a:p>
          <a:p>
            <a:pPr lvl="1"/>
            <a:r>
              <a:rPr lang="en-AU" dirty="0"/>
              <a:t>7	Main Volume </a:t>
            </a:r>
          </a:p>
          <a:p>
            <a:pPr lvl="1"/>
            <a:r>
              <a:rPr lang="en-AU" dirty="0"/>
              <a:t>10	Pan</a:t>
            </a:r>
          </a:p>
          <a:p>
            <a:pPr lvl="1"/>
            <a:r>
              <a:rPr lang="en-AU" dirty="0"/>
              <a:t>11	Expression</a:t>
            </a:r>
          </a:p>
          <a:p>
            <a:pPr lvl="1"/>
            <a:r>
              <a:rPr lang="en-AU" dirty="0"/>
              <a:t>64 	Sustain Pedal </a:t>
            </a:r>
            <a:endParaRPr lang="ru-RU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4C484-CB3A-E54E-BE62-088F7FA6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 </a:t>
            </a:r>
            <a:r>
              <a:rPr lang="en-US" dirty="0"/>
              <a:t>General MIDI</a:t>
            </a:r>
          </a:p>
        </p:txBody>
      </p:sp>
    </p:spTree>
    <p:extLst>
      <p:ext uri="{BB962C8B-B14F-4D97-AF65-F5344CB8AC3E}">
        <p14:creationId xmlns:p14="http://schemas.microsoft.com/office/powerpoint/2010/main" val="85084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BF8A-AFCF-5E43-A76B-8A79D97E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C0628-F80B-BA49-A4A1-3B5689E6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81500"/>
          </a:xfrm>
        </p:spPr>
        <p:txBody>
          <a:bodyPr>
            <a:normAutofit/>
          </a:bodyPr>
          <a:lstStyle/>
          <a:p>
            <a:r>
              <a:rPr lang="en-US" dirty="0"/>
              <a:t>Musical Instrument Digital Interface</a:t>
            </a:r>
            <a:endParaRPr lang="ru-RU" dirty="0"/>
          </a:p>
          <a:p>
            <a:pPr marL="0" indent="393700">
              <a:buNone/>
            </a:pPr>
            <a:r>
              <a:rPr lang="ru-RU" dirty="0"/>
              <a:t>Цифровой интерфейс музыкальных инструментов</a:t>
            </a:r>
          </a:p>
          <a:p>
            <a:r>
              <a:rPr lang="ru-RU" dirty="0"/>
              <a:t>Представлен в Октябре 198</a:t>
            </a:r>
            <a:r>
              <a:rPr lang="en-AU" dirty="0"/>
              <a:t>1</a:t>
            </a:r>
            <a:endParaRPr lang="ru-RU" dirty="0"/>
          </a:p>
          <a:p>
            <a:r>
              <a:rPr lang="ru-RU" dirty="0"/>
              <a:t>Разработчики</a:t>
            </a:r>
            <a:r>
              <a:rPr lang="en-AU" dirty="0"/>
              <a:t>: Dave Smith </a:t>
            </a:r>
            <a:r>
              <a:rPr lang="ru-RU" dirty="0"/>
              <a:t>и</a:t>
            </a:r>
            <a:r>
              <a:rPr lang="en-AU" dirty="0"/>
              <a:t> Chet Wood</a:t>
            </a:r>
            <a:endParaRPr lang="ru-RU" dirty="0"/>
          </a:p>
          <a:p>
            <a:pPr marL="0" indent="444500">
              <a:buNone/>
            </a:pPr>
            <a:r>
              <a:rPr lang="ru-RU" dirty="0"/>
              <a:t>Компания </a:t>
            </a:r>
            <a:r>
              <a:rPr lang="en-NZ" dirty="0"/>
              <a:t>Sequential Circuits </a:t>
            </a:r>
            <a:r>
              <a:rPr lang="en-NZ" dirty="0">
                <a:hlinkClick r:id="rId2"/>
              </a:rPr>
              <a:t>https://www.sequential.com</a:t>
            </a:r>
            <a:r>
              <a:rPr lang="en-NZ" dirty="0"/>
              <a:t> </a:t>
            </a:r>
          </a:p>
          <a:p>
            <a:pPr marL="0" indent="444500">
              <a:buNone/>
            </a:pPr>
            <a:r>
              <a:rPr lang="en-NZ" dirty="0"/>
              <a:t>(Dave Smith Instruments, DSI)</a:t>
            </a:r>
          </a:p>
          <a:p>
            <a:r>
              <a:rPr lang="ru-RU" dirty="0"/>
              <a:t>Стандартизован в 1983 </a:t>
            </a:r>
            <a:r>
              <a:rPr lang="en-NZ" dirty="0"/>
              <a:t>MIDI Manufacturers Association </a:t>
            </a:r>
          </a:p>
          <a:p>
            <a:pPr marL="0" indent="393700">
              <a:buNone/>
            </a:pPr>
            <a:r>
              <a:rPr lang="ru-RU" dirty="0"/>
              <a:t>В настоящее время</a:t>
            </a:r>
            <a:r>
              <a:rPr lang="en-AU" dirty="0"/>
              <a:t>: </a:t>
            </a:r>
            <a:r>
              <a:rPr lang="en-NZ" dirty="0"/>
              <a:t>MIDI Association </a:t>
            </a:r>
            <a:r>
              <a:rPr lang="en-NZ" dirty="0">
                <a:hlinkClick r:id="rId3"/>
              </a:rPr>
              <a:t>https://www.midi.org/</a:t>
            </a:r>
            <a:endParaRPr lang="en-NZ" dirty="0"/>
          </a:p>
          <a:p>
            <a:r>
              <a:rPr lang="ru-RU" dirty="0"/>
              <a:t>Разработан при участие компаний</a:t>
            </a:r>
            <a:r>
              <a:rPr lang="en-AU" dirty="0"/>
              <a:t>: Roland, Yamaha, </a:t>
            </a:r>
            <a:r>
              <a:rPr lang="en-AU" dirty="0" err="1"/>
              <a:t>Korg</a:t>
            </a:r>
            <a:r>
              <a:rPr lang="en-AU" dirty="0"/>
              <a:t>, Kawai</a:t>
            </a:r>
            <a:endParaRPr lang="en-NZ" dirty="0"/>
          </a:p>
          <a:p>
            <a:pPr marL="0" indent="393700">
              <a:buNone/>
            </a:pPr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15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F3FD-E409-354D-A56B-2BD10139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Стандарт </a:t>
            </a:r>
            <a:r>
              <a:rPr lang="en-NZ" b="1" i="1" dirty="0"/>
              <a:t>General Synthesis </a:t>
            </a:r>
            <a:br>
              <a:rPr lang="en-N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9D650-FA01-0F42-A51A-7FB13B061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5100"/>
            <a:ext cx="9601200" cy="4394200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General Synthesis (MIDI GS) Roland 1991</a:t>
            </a:r>
          </a:p>
          <a:p>
            <a:r>
              <a:rPr lang="ru-RU" dirty="0"/>
              <a:t>Поддержка стандарта </a:t>
            </a:r>
            <a:r>
              <a:rPr lang="en-NZ" dirty="0"/>
              <a:t>GM Level 1</a:t>
            </a:r>
            <a:endParaRPr lang="ru-RU" dirty="0"/>
          </a:p>
          <a:p>
            <a:r>
              <a:rPr lang="ru-RU" dirty="0"/>
              <a:t>Поддержка 98 дополнительных тембров и 8 наборов ударных</a:t>
            </a:r>
            <a:endParaRPr lang="en-AU" dirty="0"/>
          </a:p>
          <a:p>
            <a:r>
              <a:rPr lang="ru-RU" dirty="0"/>
              <a:t>Приоритетное назначение голосов каналам - вначале 10, далее с 1</a:t>
            </a:r>
          </a:p>
          <a:p>
            <a:r>
              <a:rPr lang="ru-RU" dirty="0"/>
              <a:t>Назначение дополнительных ударных каналов через </a:t>
            </a:r>
            <a:r>
              <a:rPr lang="en-NZ" dirty="0" err="1"/>
              <a:t>SysEx</a:t>
            </a:r>
            <a:endParaRPr lang="ru-RU" dirty="0"/>
          </a:p>
          <a:p>
            <a:r>
              <a:rPr lang="ru-RU" dirty="0"/>
              <a:t>Резервирование голосов в канале через </a:t>
            </a:r>
            <a:r>
              <a:rPr lang="en-NZ" dirty="0" err="1"/>
              <a:t>SysEx</a:t>
            </a:r>
            <a:endParaRPr lang="ru-RU" dirty="0"/>
          </a:p>
          <a:p>
            <a:r>
              <a:rPr lang="ru-RU" dirty="0"/>
              <a:t>Наличие управляемого резонансного фильтра в каждом канале</a:t>
            </a:r>
          </a:p>
          <a:p>
            <a:r>
              <a:rPr lang="ru-RU" dirty="0"/>
              <a:t>Поддержка эффектов </a:t>
            </a:r>
            <a:r>
              <a:rPr lang="en-NZ" dirty="0"/>
              <a:t>Reverb, Chorus </a:t>
            </a:r>
            <a:r>
              <a:rPr lang="ru-RU" dirty="0"/>
              <a:t>и </a:t>
            </a:r>
            <a:r>
              <a:rPr lang="en-NZ" dirty="0"/>
              <a:t>Delay</a:t>
            </a:r>
            <a:endParaRPr lang="ru-RU" dirty="0"/>
          </a:p>
          <a:p>
            <a:r>
              <a:rPr lang="ru-RU" dirty="0"/>
              <a:t>Выбор голосов инструментов через специальные котроллеры</a:t>
            </a:r>
            <a:endParaRPr lang="en-NZ" dirty="0"/>
          </a:p>
          <a:p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07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2A29-051E-2C4F-9EA5-5D74F276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61E06-D316-374B-AB26-EDABF6AC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1950"/>
            <a:ext cx="9601200" cy="5111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Extended General (MIDI XG) Yamaha 1994</a:t>
            </a:r>
          </a:p>
          <a:p>
            <a:r>
              <a:rPr lang="ru-RU" dirty="0"/>
              <a:t>Поддержка стандарта </a:t>
            </a:r>
            <a:r>
              <a:rPr lang="en-US" dirty="0"/>
              <a:t>GM Level 1 </a:t>
            </a:r>
            <a:r>
              <a:rPr lang="ru-RU" dirty="0"/>
              <a:t>и </a:t>
            </a:r>
            <a:r>
              <a:rPr lang="en-AU" dirty="0"/>
              <a:t>MIDI GS</a:t>
            </a:r>
          </a:p>
          <a:p>
            <a:r>
              <a:rPr lang="ru-RU" dirty="0"/>
              <a:t>32-голосная полифония</a:t>
            </a:r>
            <a:endParaRPr lang="en-AU" dirty="0"/>
          </a:p>
          <a:p>
            <a:r>
              <a:rPr lang="ru-RU" dirty="0"/>
              <a:t>Наличие 676 мелодических тембров и 21 набора ударных/эффектов</a:t>
            </a:r>
          </a:p>
          <a:p>
            <a:r>
              <a:rPr lang="ru-RU" dirty="0"/>
              <a:t>Независимая подстройка высоты каждой ступени звукоряда</a:t>
            </a:r>
          </a:p>
          <a:p>
            <a:r>
              <a:rPr lang="ru-RU" dirty="0"/>
              <a:t>Поддержка плавного скольжения высоты тона (портаменто)</a:t>
            </a:r>
          </a:p>
          <a:p>
            <a:r>
              <a:rPr lang="ru-RU" dirty="0"/>
              <a:t>Управление чувствительностью тембра к силе удара (</a:t>
            </a:r>
            <a:r>
              <a:rPr lang="en-NZ" dirty="0"/>
              <a:t>Velocity</a:t>
            </a:r>
            <a:r>
              <a:rPr lang="ru-RU" dirty="0"/>
              <a:t>)</a:t>
            </a:r>
          </a:p>
          <a:p>
            <a:r>
              <a:rPr lang="ru-RU" dirty="0"/>
              <a:t>Наличие трех эффект-процессоров - </a:t>
            </a:r>
            <a:r>
              <a:rPr lang="en-NZ" dirty="0"/>
              <a:t>Reverb, Chorus </a:t>
            </a:r>
            <a:r>
              <a:rPr lang="ru-RU" dirty="0"/>
              <a:t>и </a:t>
            </a:r>
            <a:r>
              <a:rPr lang="en-NZ" dirty="0"/>
              <a:t>Variation</a:t>
            </a:r>
            <a:endParaRPr lang="ru-RU" dirty="0"/>
          </a:p>
          <a:p>
            <a:r>
              <a:rPr lang="ru-RU" dirty="0"/>
              <a:t>Множество стандартных контроллеров таких как </a:t>
            </a:r>
            <a:r>
              <a:rPr lang="en-NZ" dirty="0"/>
              <a:t>Attack Time, Release Time, Harmonic Content, Brightness </a:t>
            </a:r>
            <a:r>
              <a:rPr lang="ru-RU" dirty="0"/>
              <a:t>и др.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4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D607-BD10-FF45-926F-DB91EAE2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ED9F9-BBD8-EF40-8022-727F2F97C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MIDI </a:t>
            </a:r>
            <a:r>
              <a:rPr lang="ru-RU" dirty="0"/>
              <a:t>интерфейс представляет собой событийно-ориентированный протокол связи между инструментами.</a:t>
            </a:r>
            <a:endParaRPr lang="en-AU" dirty="0"/>
          </a:p>
          <a:p>
            <a:r>
              <a:rPr lang="ru-RU" dirty="0"/>
              <a:t>Главное назначение </a:t>
            </a:r>
            <a:r>
              <a:rPr lang="en-US" dirty="0"/>
              <a:t>MIDI - </a:t>
            </a:r>
            <a:r>
              <a:rPr lang="ru-RU" dirty="0"/>
              <a:t>хранение и передача музыкальной информации.</a:t>
            </a:r>
            <a:endParaRPr lang="en-AU" dirty="0"/>
          </a:p>
          <a:p>
            <a:r>
              <a:rPr lang="ru-RU" dirty="0"/>
              <a:t>Замена стандарта </a:t>
            </a:r>
            <a:r>
              <a:rPr lang="en-NZ" dirty="0"/>
              <a:t>CV/Gate (control voltage / gate)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0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B0C4-01BB-3A42-BE00-35D82BE0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Control voltage / Gate </a:t>
            </a:r>
            <a:r>
              <a:rPr lang="en-US" dirty="0"/>
              <a:t>- </a:t>
            </a:r>
            <a:r>
              <a:rPr lang="ru-RU" dirty="0"/>
              <a:t>аналоговый метод управления синтезаторами, драм-машинами секвенсорами. </a:t>
            </a:r>
          </a:p>
          <a:p>
            <a:r>
              <a:rPr lang="en-AU" b="1" dirty="0"/>
              <a:t>CV</a:t>
            </a:r>
            <a:r>
              <a:rPr lang="en-AU" dirty="0"/>
              <a:t> </a:t>
            </a:r>
            <a:r>
              <a:rPr lang="ru-RU" dirty="0"/>
              <a:t>управляет высотой тона. Величина напряжения различна для каждой нажатой клавиши. Метод подразумевает, что синтезатор является </a:t>
            </a:r>
            <a:r>
              <a:rPr lang="ru-RU" b="1" u="sng" dirty="0"/>
              <a:t>одноголосым</a:t>
            </a:r>
            <a:r>
              <a:rPr lang="ru-RU" dirty="0"/>
              <a:t>.</a:t>
            </a:r>
          </a:p>
          <a:p>
            <a:r>
              <a:rPr lang="en-AU" b="1" dirty="0"/>
              <a:t>Gate</a:t>
            </a:r>
            <a:r>
              <a:rPr lang="en-AU" dirty="0"/>
              <a:t> </a:t>
            </a:r>
            <a:r>
              <a:rPr lang="en-AU" b="1" dirty="0"/>
              <a:t>(trigger)</a:t>
            </a:r>
            <a:r>
              <a:rPr lang="en-AU" dirty="0"/>
              <a:t> </a:t>
            </a:r>
            <a:r>
              <a:rPr lang="ru-RU" dirty="0"/>
              <a:t>управляет включением/выключение ноты</a:t>
            </a:r>
            <a:r>
              <a:rPr lang="en-AU" dirty="0"/>
              <a:t>.  </a:t>
            </a:r>
            <a:r>
              <a:rPr lang="ru-RU" dirty="0"/>
              <a:t>Это прямоугольный сигнал, который используется для запуска генератора огибающей.</a:t>
            </a:r>
          </a:p>
          <a:p>
            <a:endParaRPr lang="en-AU" dirty="0"/>
          </a:p>
          <a:p>
            <a:pPr marL="0" indent="0">
              <a:buNone/>
            </a:pPr>
            <a:r>
              <a:rPr lang="ru-RU" dirty="0"/>
              <a:t>Часто используют гибрид </a:t>
            </a:r>
            <a:r>
              <a:rPr lang="en-NZ" dirty="0"/>
              <a:t>MIDI </a:t>
            </a:r>
            <a:r>
              <a:rPr lang="ru-RU" dirty="0"/>
              <a:t>и </a:t>
            </a:r>
            <a:r>
              <a:rPr lang="en-NZ" dirty="0"/>
              <a:t>CV / </a:t>
            </a:r>
            <a:r>
              <a:rPr lang="en-AU" dirty="0"/>
              <a:t>G</a:t>
            </a:r>
            <a:r>
              <a:rPr lang="en-NZ" dirty="0"/>
              <a:t>ate, </a:t>
            </a:r>
            <a:r>
              <a:rPr lang="ru-RU" dirty="0"/>
              <a:t>чтобы обеспечить синхронизацию модульных аналоговых систем или старого оборудования с остальным оборудованием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EBA2B-DF98-5440-A4FB-D630E055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CV/Gate </a:t>
            </a:r>
          </a:p>
        </p:txBody>
      </p:sp>
    </p:spTree>
    <p:extLst>
      <p:ext uri="{BB962C8B-B14F-4D97-AF65-F5344CB8AC3E}">
        <p14:creationId xmlns:p14="http://schemas.microsoft.com/office/powerpoint/2010/main" val="160725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2E5E-46B5-F646-8EB7-7556CE6B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Вольт на октаву (</a:t>
            </a:r>
            <a:r>
              <a:rPr lang="en-NZ" b="1" dirty="0"/>
              <a:t>Volts per octave</a:t>
            </a:r>
            <a:r>
              <a:rPr lang="ru-RU" b="1" dirty="0"/>
              <a:t>)</a:t>
            </a:r>
            <a:r>
              <a:rPr lang="en-AU" b="1" dirty="0"/>
              <a:t> </a:t>
            </a:r>
            <a:r>
              <a:rPr lang="ru-RU" dirty="0"/>
              <a:t>Изменение управляющего напряжения на один вольт дает изменение частоты сигнала на одну октаву.</a:t>
            </a:r>
            <a:endParaRPr lang="en-AU" dirty="0"/>
          </a:p>
          <a:p>
            <a:pPr marL="393700" indent="0">
              <a:buNone/>
            </a:pPr>
            <a:r>
              <a:rPr lang="en-AU" i="1" dirty="0"/>
              <a:t>Roland</a:t>
            </a:r>
            <a:r>
              <a:rPr lang="en-AU" dirty="0"/>
              <a:t>, </a:t>
            </a:r>
            <a:r>
              <a:rPr lang="en-AU" i="1" dirty="0"/>
              <a:t>Moog</a:t>
            </a:r>
            <a:r>
              <a:rPr lang="en-AU" dirty="0"/>
              <a:t>, </a:t>
            </a:r>
            <a:r>
              <a:rPr lang="en-AU" i="1" dirty="0"/>
              <a:t>Sequential</a:t>
            </a:r>
            <a:r>
              <a:rPr lang="en-AU" dirty="0"/>
              <a:t> </a:t>
            </a:r>
            <a:r>
              <a:rPr lang="en-AU" i="1" dirty="0"/>
              <a:t>Circuits</a:t>
            </a:r>
            <a:r>
              <a:rPr lang="en-AU" dirty="0"/>
              <a:t>, </a:t>
            </a:r>
            <a:r>
              <a:rPr lang="en-AU" i="1" dirty="0" err="1"/>
              <a:t>Oberheim</a:t>
            </a:r>
            <a:r>
              <a:rPr lang="en-AU" dirty="0"/>
              <a:t>, </a:t>
            </a:r>
            <a:r>
              <a:rPr lang="en-AU" i="1" dirty="0"/>
              <a:t>ARP</a:t>
            </a:r>
            <a:r>
              <a:rPr lang="en-AU" dirty="0"/>
              <a:t>, </a:t>
            </a:r>
            <a:r>
              <a:rPr lang="ru-RU" dirty="0"/>
              <a:t>стандарт </a:t>
            </a:r>
            <a:r>
              <a:rPr lang="en-AU" b="1" i="1" u="sng" dirty="0" err="1"/>
              <a:t>Eurorack</a:t>
            </a:r>
            <a:r>
              <a:rPr lang="ru-RU" b="1" i="1" u="sng" dirty="0"/>
              <a:t> от </a:t>
            </a:r>
            <a:r>
              <a:rPr lang="en-NZ" b="1" i="1" u="sng" dirty="0" err="1"/>
              <a:t>Doepfer</a:t>
            </a:r>
            <a:endParaRPr lang="ru-RU" i="1" dirty="0"/>
          </a:p>
          <a:p>
            <a:r>
              <a:rPr lang="ru-RU" b="1" dirty="0"/>
              <a:t>Герц на Вольт</a:t>
            </a:r>
            <a:r>
              <a:rPr lang="en-AU" b="1" dirty="0"/>
              <a:t> (Volts per octave) </a:t>
            </a:r>
            <a:r>
              <a:rPr lang="ru-RU" dirty="0"/>
              <a:t>Увеличение частоты сигнала на октаву достигается путем удвоения управляющего напряжения</a:t>
            </a:r>
            <a:r>
              <a:rPr lang="en-AU" dirty="0"/>
              <a:t>.</a:t>
            </a:r>
          </a:p>
          <a:p>
            <a:pPr marL="393700" indent="0">
              <a:buNone/>
            </a:pPr>
            <a:r>
              <a:rPr lang="en-US" i="1" dirty="0" err="1"/>
              <a:t>Korg</a:t>
            </a:r>
            <a:r>
              <a:rPr lang="en-US" i="1" dirty="0"/>
              <a:t>,</a:t>
            </a:r>
            <a:r>
              <a:rPr lang="ru-RU" dirty="0"/>
              <a:t> </a:t>
            </a:r>
            <a:r>
              <a:rPr lang="en-US" i="1" dirty="0"/>
              <a:t>Yamaha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2188C-2DBE-9543-BDD6-CB471044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</a:t>
            </a:r>
            <a:r>
              <a:rPr lang="ru-RU" dirty="0"/>
              <a:t>стандарты</a:t>
            </a: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9356C3E-3D4F-BA4E-B09C-E0A7C129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5" y="4737100"/>
            <a:ext cx="7518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7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328C-1391-5346-9963-C6B4D62FF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V-trigger (voltage trigger, positive trigger)</a:t>
            </a:r>
            <a:r>
              <a:rPr lang="ru-RU" b="1" dirty="0"/>
              <a:t> </a:t>
            </a:r>
            <a:r>
              <a:rPr lang="en-AU" dirty="0"/>
              <a:t>–</a:t>
            </a:r>
            <a:r>
              <a:rPr lang="ru-RU" dirty="0"/>
              <a:t> удерживает низкое напряжение (около 0 В), а при нажатии клавиши создается фиксированное положительное напряжение. </a:t>
            </a:r>
            <a:endParaRPr lang="en-AU" dirty="0"/>
          </a:p>
          <a:p>
            <a:pPr marL="0" indent="393700">
              <a:buNone/>
            </a:pPr>
            <a:r>
              <a:rPr lang="en-AU" i="1" dirty="0"/>
              <a:t>Roland</a:t>
            </a:r>
            <a:r>
              <a:rPr lang="en-AU" dirty="0"/>
              <a:t>, </a:t>
            </a:r>
            <a:r>
              <a:rPr lang="en-AU" i="1" dirty="0"/>
              <a:t>Sequential Circuits</a:t>
            </a:r>
          </a:p>
          <a:p>
            <a:r>
              <a:rPr lang="en-US" b="1" dirty="0"/>
              <a:t>S-trigger (short circuit trigger, negative trigger) </a:t>
            </a:r>
            <a:r>
              <a:rPr lang="en-US" dirty="0"/>
              <a:t>– </a:t>
            </a:r>
            <a:r>
              <a:rPr lang="ru-RU" dirty="0"/>
              <a:t>удерживает высокое напряжение, а при нажатии клавиши </a:t>
            </a:r>
            <a:r>
              <a:rPr lang="ru-RU" dirty="0" err="1"/>
              <a:t>закорачивается</a:t>
            </a:r>
            <a:r>
              <a:rPr lang="ru-RU" dirty="0"/>
              <a:t> на землю.</a:t>
            </a:r>
            <a:endParaRPr lang="en-US" dirty="0"/>
          </a:p>
          <a:p>
            <a:pPr marL="0" indent="393700">
              <a:buNone/>
            </a:pPr>
            <a:r>
              <a:rPr lang="en-US" i="1" dirty="0"/>
              <a:t>Moog</a:t>
            </a:r>
            <a:r>
              <a:rPr lang="en-US" dirty="0"/>
              <a:t>, </a:t>
            </a:r>
            <a:r>
              <a:rPr lang="en-US" i="1" dirty="0" err="1"/>
              <a:t>Korg</a:t>
            </a:r>
            <a:r>
              <a:rPr lang="en-AU" dirty="0"/>
              <a:t>, </a:t>
            </a:r>
            <a:r>
              <a:rPr lang="en-US" i="1" dirty="0"/>
              <a:t>Yamaha</a:t>
            </a:r>
          </a:p>
          <a:p>
            <a:r>
              <a:rPr lang="ru-RU" dirty="0"/>
              <a:t>Цифровые импульсы</a:t>
            </a:r>
            <a:r>
              <a:rPr lang="en-AU" dirty="0"/>
              <a:t> </a:t>
            </a:r>
            <a:r>
              <a:rPr lang="en-NZ" dirty="0"/>
              <a:t>0V to 5V</a:t>
            </a:r>
          </a:p>
          <a:p>
            <a:pPr marL="0" indent="355600">
              <a:buNone/>
            </a:pPr>
            <a:r>
              <a:rPr lang="ru-RU" b="1" i="1" u="sng" dirty="0" err="1"/>
              <a:t>Cтандарт</a:t>
            </a:r>
            <a:r>
              <a:rPr lang="ru-RU" b="1" i="1" u="sng" dirty="0"/>
              <a:t> </a:t>
            </a:r>
            <a:r>
              <a:rPr lang="ru-RU" b="1" i="1" u="sng" dirty="0" err="1"/>
              <a:t>Eurorack</a:t>
            </a:r>
            <a:r>
              <a:rPr lang="ru-RU" b="1" i="1" u="sng" dirty="0"/>
              <a:t> от </a:t>
            </a:r>
            <a:r>
              <a:rPr lang="ru-RU" b="1" i="1" u="sng" dirty="0" err="1"/>
              <a:t>Doepfer</a:t>
            </a:r>
            <a:endParaRPr lang="ru-RU" b="1" i="1" u="sng" dirty="0"/>
          </a:p>
          <a:p>
            <a:endParaRPr lang="en-NZ" dirty="0"/>
          </a:p>
          <a:p>
            <a:endParaRPr lang="en-NZ" dirty="0"/>
          </a:p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252D4-2CBE-9545-9332-49034288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</a:t>
            </a:r>
            <a:r>
              <a:rPr lang="ru-RU" dirty="0"/>
              <a:t>стандарты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1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19B4-3079-0E46-BA18-B0937DDA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Секвенсор</a:t>
            </a:r>
            <a:r>
              <a:rPr lang="en-AU" dirty="0"/>
              <a:t> (sequencer)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7879-BDAC-0041-BA22-923854E0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Секвенсор</a:t>
            </a:r>
            <a:r>
              <a:rPr lang="en-AU" dirty="0"/>
              <a:t> – </a:t>
            </a:r>
            <a:r>
              <a:rPr lang="ru-RU" dirty="0"/>
              <a:t>аппаратное устройство или прикладная программа для записи, редактирования и воспроизведения последовательности</a:t>
            </a:r>
            <a:r>
              <a:rPr lang="en-AU" dirty="0"/>
              <a:t> </a:t>
            </a:r>
            <a:r>
              <a:rPr lang="ru-RU" dirty="0"/>
              <a:t>управляющих команд</a:t>
            </a:r>
            <a:r>
              <a:rPr lang="en-AU" dirty="0"/>
              <a:t>.</a:t>
            </a:r>
          </a:p>
          <a:p>
            <a:r>
              <a:rPr lang="ru-RU" dirty="0"/>
              <a:t>Секвенсор способен записывать не только информацию о нотах, а любые любые управляющие сообщения, например, панорамирование, переключение определённых заранее тембров, динамические нюансы и другие параметрические характеристики звучания</a:t>
            </a:r>
            <a:r>
              <a:rPr lang="en-AU" dirty="0"/>
              <a:t>.</a:t>
            </a:r>
          </a:p>
          <a:p>
            <a:pPr marL="0" indent="0">
              <a:buNone/>
            </a:pPr>
            <a:r>
              <a:rPr lang="ru-RU" dirty="0"/>
              <a:t>Секвенсор упрощает процесс записи и последующего редактирования партитуры. Есть возможности автоматической ритмической коррекции (квантования), построение арпеджио и др.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6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B804-7A98-8741-B7EC-7BBF28EE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Аналоговый секвенсор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5A8480-2043-914D-84B7-80AC7B6AD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1300" y="685800"/>
            <a:ext cx="12852400" cy="6404780"/>
          </a:xfrm>
        </p:spPr>
      </p:pic>
    </p:spTree>
    <p:extLst>
      <p:ext uri="{BB962C8B-B14F-4D97-AF65-F5344CB8AC3E}">
        <p14:creationId xmlns:p14="http://schemas.microsoft.com/office/powerpoint/2010/main" val="5291943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1446</Words>
  <Application>Microsoft Macintosh PowerPoint</Application>
  <PresentationFormat>Widescreen</PresentationFormat>
  <Paragraphs>167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Franklin Gothic Book</vt:lpstr>
      <vt:lpstr>Crop</vt:lpstr>
      <vt:lpstr>Казанцев Олег Владимирович</vt:lpstr>
      <vt:lpstr>Интерфейс MIDI </vt:lpstr>
      <vt:lpstr>MIDI</vt:lpstr>
      <vt:lpstr>Назначение</vt:lpstr>
      <vt:lpstr>CV/Gate </vt:lpstr>
      <vt:lpstr>CV стандарты</vt:lpstr>
      <vt:lpstr>Gate стандарты</vt:lpstr>
      <vt:lpstr>Секвенсор (sequencer)</vt:lpstr>
      <vt:lpstr>Аналоговый секвенсор</vt:lpstr>
      <vt:lpstr>MIDI секвенсор</vt:lpstr>
      <vt:lpstr>MIDI секвенсор</vt:lpstr>
      <vt:lpstr>MIDI секвенсор</vt:lpstr>
      <vt:lpstr>Спецификация MIDI</vt:lpstr>
      <vt:lpstr>Аппаратная спецификация MIDI</vt:lpstr>
      <vt:lpstr>Порты MIDI</vt:lpstr>
      <vt:lpstr>Пример сложного соединения MIDI - устройств</vt:lpstr>
      <vt:lpstr>Разъем MIDI</vt:lpstr>
      <vt:lpstr>Соединение</vt:lpstr>
      <vt:lpstr>Протокол MIDI</vt:lpstr>
      <vt:lpstr>Классификация MIDI-сообщений</vt:lpstr>
      <vt:lpstr>Канальные сообщения</vt:lpstr>
      <vt:lpstr>Канальные сообщения о звуке  </vt:lpstr>
      <vt:lpstr>Канальные сообщения о режиме (Mode Messages)</vt:lpstr>
      <vt:lpstr>Системные сообщения</vt:lpstr>
      <vt:lpstr>Эксклюзивные сообщения (SysEx)</vt:lpstr>
      <vt:lpstr>Общесистемные сообщения</vt:lpstr>
      <vt:lpstr>Системные сообщение реального времени</vt:lpstr>
      <vt:lpstr>Стандарты MIDI-систем</vt:lpstr>
      <vt:lpstr>Стандарт General MIDI</vt:lpstr>
      <vt:lpstr>Стандарт General Synthesis  </vt:lpstr>
      <vt:lpstr>Extended General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Казанцев Олег Владимирович</dc:title>
  <dc:creator>Oleg Kazantsev</dc:creator>
  <cp:lastModifiedBy>Oleg Kazantsev</cp:lastModifiedBy>
  <cp:revision>47</cp:revision>
  <dcterms:created xsi:type="dcterms:W3CDTF">2020-11-12T09:20:01Z</dcterms:created>
  <dcterms:modified xsi:type="dcterms:W3CDTF">2020-11-25T22:38:55Z</dcterms:modified>
</cp:coreProperties>
</file>