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DD79F-0A51-4B58-AE85-3DD7EF2982E8}" v="2" dt="2020-11-13T08:44:09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Kazantsev" userId="f83faeeb-b536-4292-aaf1-657d65cdeff5" providerId="ADAL" clId="{8B6DD79F-0A51-4B58-AE85-3DD7EF2982E8}"/>
    <pc:docChg chg="modSld">
      <pc:chgData name="Oleg Kazantsev" userId="f83faeeb-b536-4292-aaf1-657d65cdeff5" providerId="ADAL" clId="{8B6DD79F-0A51-4B58-AE85-3DD7EF2982E8}" dt="2020-11-13T08:44:09.502" v="1" actId="478"/>
      <pc:docMkLst>
        <pc:docMk/>
      </pc:docMkLst>
      <pc:sldChg chg="delSp">
        <pc:chgData name="Oleg Kazantsev" userId="f83faeeb-b536-4292-aaf1-657d65cdeff5" providerId="ADAL" clId="{8B6DD79F-0A51-4B58-AE85-3DD7EF2982E8}" dt="2020-11-13T08:44:09.502" v="1" actId="478"/>
        <pc:sldMkLst>
          <pc:docMk/>
          <pc:sldMk cId="3128080621" sldId="261"/>
        </pc:sldMkLst>
        <pc:picChg chg="del">
          <ac:chgData name="Oleg Kazantsev" userId="f83faeeb-b536-4292-aaf1-657d65cdeff5" providerId="ADAL" clId="{8B6DD79F-0A51-4B58-AE85-3DD7EF2982E8}" dt="2020-11-13T08:44:09.502" v="1" actId="478"/>
          <ac:picMkLst>
            <pc:docMk/>
            <pc:sldMk cId="3128080621" sldId="261"/>
            <ac:picMk id="1026" creationId="{B2A928C1-4CF4-E14D-92BE-BB88594325E7}"/>
          </ac:picMkLst>
        </pc:picChg>
        <pc:picChg chg="del">
          <ac:chgData name="Oleg Kazantsev" userId="f83faeeb-b536-4292-aaf1-657d65cdeff5" providerId="ADAL" clId="{8B6DD79F-0A51-4B58-AE85-3DD7EF2982E8}" dt="2020-11-13T08:44:05.140" v="0" actId="478"/>
          <ac:picMkLst>
            <pc:docMk/>
            <pc:sldMk cId="3128080621" sldId="261"/>
            <ac:picMk id="1027" creationId="{07659963-8058-624E-8BB6-6EC858EBA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Казанцев Олег Владимирович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/>
              <a:t>E-mail: </a:t>
            </a:r>
            <a:r>
              <a:rPr lang="en-AU" sz="3000">
                <a:hlinkClick r:id="rId2"/>
              </a:rPr>
              <a:t>ok020373@gmail.com</a:t>
            </a:r>
            <a:endParaRPr lang="en-AU" sz="3000"/>
          </a:p>
          <a:p>
            <a:r>
              <a:rPr lang="en-US" sz="300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E70F-170C-EC47-94AF-F5B0163F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Восприятие</a:t>
            </a:r>
            <a:r>
              <a:rPr lang="en-AU" dirty="0"/>
              <a:t> </a:t>
            </a:r>
            <a:r>
              <a:rPr lang="ru-RU" dirty="0"/>
              <a:t>звука в зависимости от частоты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CF90-D797-9548-8D5A-5F19B06A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 как нейрон может возбуждаться не чаще чем 500 раз в секунду, то для получения информации о более высоких частотах слуховой аппарат человека прибегает к некоторым "ухищрениям":</a:t>
            </a:r>
            <a:endParaRPr lang="en-AU" dirty="0"/>
          </a:p>
          <a:p>
            <a:r>
              <a:rPr lang="ru-RU" dirty="0"/>
              <a:t>На частотах до </a:t>
            </a:r>
            <a:r>
              <a:rPr lang="ru-RU" b="1" u="sng" dirty="0"/>
              <a:t>500 Гц </a:t>
            </a:r>
            <a:r>
              <a:rPr lang="ru-RU" dirty="0"/>
              <a:t>колебания непосредственно переходят в нервные импульсы.</a:t>
            </a:r>
          </a:p>
          <a:p>
            <a:r>
              <a:rPr lang="ru-RU" dirty="0"/>
              <a:t>Примерно до </a:t>
            </a:r>
            <a:r>
              <a:rPr lang="ru-RU" b="1" u="sng" dirty="0"/>
              <a:t>1.5 кГц </a:t>
            </a:r>
            <a:r>
              <a:rPr lang="ru-RU" dirty="0"/>
              <a:t>проблема решается подключением одновременно до 3 нейронов к одному нервному окончанию. Нейроны в данном случае возбуждаются последовательно, один за другим и, соответственно, помогают улучшить частотное разрешение в 3 раза.</a:t>
            </a:r>
            <a:endParaRPr lang="en-AU" dirty="0"/>
          </a:p>
          <a:p>
            <a:r>
              <a:rPr lang="ru-RU" dirty="0"/>
              <a:t>На более высоких частотах регистрируется </a:t>
            </a:r>
            <a:r>
              <a:rPr lang="ru-RU" b="1" u="sng" dirty="0"/>
              <a:t>лишь амплитуда </a:t>
            </a:r>
            <a:r>
              <a:rPr lang="ru-RU" dirty="0"/>
              <a:t>сигнала.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DBAF-3EE0-E74D-A61C-43C93C72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факты о восприятии звука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C52E-898D-604B-93E2-1DC7EFD7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309100" cy="3581400"/>
          </a:xfrm>
        </p:spPr>
        <p:txBody>
          <a:bodyPr/>
          <a:lstStyle/>
          <a:p>
            <a:r>
              <a:rPr lang="ru-RU" dirty="0"/>
              <a:t>Частотный спектр воспринимаемый человеком от 20 Гц до 20 кГц, наибольшая чувствительность в диапазоне от 1,5 до </a:t>
            </a:r>
            <a:r>
              <a:rPr lang="en-AU" dirty="0"/>
              <a:t>2,5</a:t>
            </a:r>
            <a:r>
              <a:rPr lang="ru-RU" dirty="0"/>
              <a:t> кГц (зависит от человека).</a:t>
            </a:r>
          </a:p>
          <a:p>
            <a:r>
              <a:rPr lang="ru-RU" dirty="0"/>
              <a:t>Динамический диапазон (от самых тихих воспринимаемых звуков до самых громких) около 96 </a:t>
            </a:r>
            <a:r>
              <a:rPr lang="en-US" dirty="0"/>
              <a:t>dB (</a:t>
            </a:r>
            <a:r>
              <a:rPr lang="ru-RU" dirty="0"/>
              <a:t>более чем 1 к 30000 по линейной шкале).</a:t>
            </a:r>
            <a:endParaRPr lang="en-AU" dirty="0"/>
          </a:p>
          <a:p>
            <a:r>
              <a:rPr lang="ru-RU" dirty="0"/>
              <a:t>Человек в состоянии различить изменение частоты на 0.3% на частоте порядка 1</a:t>
            </a:r>
            <a:r>
              <a:rPr lang="en-AU" dirty="0"/>
              <a:t> </a:t>
            </a:r>
            <a:r>
              <a:rPr lang="ru-RU" dirty="0"/>
              <a:t>кГц.</a:t>
            </a:r>
          </a:p>
          <a:p>
            <a:r>
              <a:rPr lang="ru-RU" dirty="0"/>
              <a:t>Если два сигнала различаются менее чем на 1 </a:t>
            </a:r>
            <a:r>
              <a:rPr lang="ru-RU" dirty="0" err="1"/>
              <a:t>дб</a:t>
            </a:r>
            <a:r>
              <a:rPr lang="ru-RU" dirty="0"/>
              <a:t> по амплитуде - они трудноразличимы. Разрешение по амплитуде зависит от частоты и наибольшая чувствительность наблюдается в диапазоне от 1,5 до </a:t>
            </a:r>
            <a:r>
              <a:rPr lang="en-AU" dirty="0"/>
              <a:t>2,5</a:t>
            </a:r>
            <a:r>
              <a:rPr lang="ru-RU" dirty="0"/>
              <a:t> кГц.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6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FC31-B927-7749-ADCD-0275132C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факты о восприятии звука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BD86-74A4-2A4F-8BF9-6F0C101A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Пространственное разрешение (способность к локализации источника звука) - до 1 градуса.</a:t>
            </a:r>
            <a:endParaRPr lang="en-AU" dirty="0"/>
          </a:p>
          <a:p>
            <a:r>
              <a:rPr lang="ru-RU" dirty="0"/>
              <a:t>Человек не в состоянии заметить внезапное исчезновение высоких частот, если оно не превышает порядка 2 </a:t>
            </a:r>
            <a:r>
              <a:rPr lang="ru-RU" dirty="0" err="1"/>
              <a:t>мс</a:t>
            </a:r>
            <a:r>
              <a:rPr lang="ru-RU" dirty="0"/>
              <a:t>. </a:t>
            </a:r>
          </a:p>
          <a:p>
            <a:r>
              <a:rPr lang="ru-RU" dirty="0"/>
              <a:t>Частотный спектр, несущий информацию в человеческой речи: от 500 Гц до 2 кГц. Низкие частоты - басы и гласные. Высокие частоты – согласные.</a:t>
            </a:r>
            <a:endParaRPr lang="en-A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1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217B-1690-5741-9D0C-E71A9030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Психоакустические</a:t>
            </a:r>
            <a:r>
              <a:rPr lang="ru-RU" dirty="0"/>
              <a:t> эффекты</a:t>
            </a:r>
            <a:endParaRPr lang="en-US" dirty="0"/>
          </a:p>
        </p:txBody>
      </p:sp>
      <p:pic>
        <p:nvPicPr>
          <p:cNvPr id="5" name="Content Placeholder 4" descr="A picture containing sitting, blue&#10;&#10;Description automatically generated">
            <a:extLst>
              <a:ext uri="{FF2B5EF4-FFF2-40B4-BE49-F238E27FC236}">
                <a16:creationId xmlns:a16="http://schemas.microsoft.com/office/drawing/2014/main" id="{5AD0C711-F008-F448-9298-61FBAAA9E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612900"/>
            <a:ext cx="8867223" cy="4661626"/>
          </a:xfrm>
        </p:spPr>
      </p:pic>
    </p:spTree>
    <p:extLst>
      <p:ext uri="{BB962C8B-B14F-4D97-AF65-F5344CB8AC3E}">
        <p14:creationId xmlns:p14="http://schemas.microsoft.com/office/powerpoint/2010/main" val="224821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D4CF-2079-D54C-9711-AECE9414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Чувствительность человеческого уха в зависимости от частоты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634C37D-38B0-D043-882F-6E9712C5E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04751"/>
            <a:ext cx="9601200" cy="3543898"/>
          </a:xfrm>
        </p:spPr>
      </p:pic>
    </p:spTree>
    <p:extLst>
      <p:ext uri="{BB962C8B-B14F-4D97-AF65-F5344CB8AC3E}">
        <p14:creationId xmlns:p14="http://schemas.microsoft.com/office/powerpoint/2010/main" val="357500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7D4-020A-814C-BD67-4C1E7D4B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Частотное</a:t>
            </a:r>
            <a:r>
              <a:rPr lang="en-AU" dirty="0"/>
              <a:t> </a:t>
            </a:r>
            <a:r>
              <a:rPr lang="ru-RU" dirty="0"/>
              <a:t>(параллельное) маскирование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1E2F9-7B2A-2741-B969-4BAD803C6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04751"/>
            <a:ext cx="9601200" cy="3543898"/>
          </a:xfrm>
        </p:spPr>
      </p:pic>
    </p:spTree>
    <p:extLst>
      <p:ext uri="{BB962C8B-B14F-4D97-AF65-F5344CB8AC3E}">
        <p14:creationId xmlns:p14="http://schemas.microsoft.com/office/powerpoint/2010/main" val="248226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4F04-62AF-AF49-9C33-A5939EF3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Критические полосы (</a:t>
            </a:r>
            <a:r>
              <a:rPr lang="en-US" dirty="0"/>
              <a:t>Critical Bands)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6CF1732-536B-B347-AB2D-F3D7B0DB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32" y="2286000"/>
            <a:ext cx="9151135" cy="3581400"/>
          </a:xfrm>
        </p:spPr>
      </p:pic>
    </p:spTree>
    <p:extLst>
      <p:ext uri="{BB962C8B-B14F-4D97-AF65-F5344CB8AC3E}">
        <p14:creationId xmlns:p14="http://schemas.microsoft.com/office/powerpoint/2010/main" val="258677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C621-1146-FA40-B4FF-02C262F0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Временное (последовательное) маскирование</a:t>
            </a:r>
            <a:endParaRPr lang="en-US" dirty="0"/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02C5D083-48D3-E04C-8D63-F1B6E608B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74942"/>
            <a:ext cx="9601200" cy="3003516"/>
          </a:xfrm>
        </p:spPr>
      </p:pic>
    </p:spTree>
    <p:extLst>
      <p:ext uri="{BB962C8B-B14F-4D97-AF65-F5344CB8AC3E}">
        <p14:creationId xmlns:p14="http://schemas.microsoft.com/office/powerpoint/2010/main" val="298952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DAAA-58B9-354F-956B-B5B1F591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Транзиентные</a:t>
            </a:r>
            <a:r>
              <a:rPr lang="ru-RU" dirty="0"/>
              <a:t> сигналы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0D90-CA9B-D04D-8E82-14315BC2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случае рассмотрения сигналов с резко меняющимися параметрами (</a:t>
            </a:r>
            <a:r>
              <a:rPr lang="ru-RU" dirty="0" err="1"/>
              <a:t>транзиентные</a:t>
            </a:r>
            <a:r>
              <a:rPr lang="ru-RU" dirty="0"/>
              <a:t> сигналы)</a:t>
            </a:r>
            <a:r>
              <a:rPr lang="en-AU" dirty="0"/>
              <a:t> c</a:t>
            </a:r>
            <a:r>
              <a:rPr lang="ru-RU" dirty="0" err="1"/>
              <a:t>тандартная</a:t>
            </a:r>
            <a:r>
              <a:rPr lang="ru-RU" dirty="0"/>
              <a:t> </a:t>
            </a:r>
            <a:r>
              <a:rPr lang="ru-RU" dirty="0" err="1"/>
              <a:t>психоакустическая</a:t>
            </a:r>
            <a:r>
              <a:rPr lang="ru-RU" dirty="0"/>
              <a:t> модель маскирования сигналов выдает завышенные пороги слышимости.</a:t>
            </a:r>
            <a:endParaRPr lang="en-AU" dirty="0"/>
          </a:p>
          <a:p>
            <a:r>
              <a:rPr lang="ru-RU" dirty="0"/>
              <a:t>Один из примеров – речевой сигнал. Голосовые участки речевого сигнала являются часто идущими атаками с быстрым затуханием</a:t>
            </a:r>
            <a:r>
              <a:rPr lang="en-AU" dirty="0"/>
              <a:t>.</a:t>
            </a:r>
          </a:p>
          <a:p>
            <a:r>
              <a:rPr lang="ru-RU" dirty="0"/>
              <a:t>Лучшее сжатие речи достигается с использованием параметрических кодеров</a:t>
            </a:r>
            <a:r>
              <a:rPr lang="en-AU" dirty="0"/>
              <a:t> </a:t>
            </a:r>
            <a:r>
              <a:rPr lang="ru-RU" dirty="0"/>
              <a:t>пытающихся представить речь как набор параметров некоторой речевой модели.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531" y="2060448"/>
            <a:ext cx="8361229" cy="2659609"/>
          </a:xfrm>
        </p:spPr>
        <p:txBody>
          <a:bodyPr anchor="ctr"/>
          <a:lstStyle/>
          <a:p>
            <a:r>
              <a:rPr lang="ru-RU" dirty="0"/>
              <a:t>Сжатие аудиоданных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F9AF-D1A8-314D-B6AA-915BD876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сжатия аудио информации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6C4C-CE20-DA47-89AD-2C777D75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Традиционные методы сжатия данных – сжатие без потерь (</a:t>
            </a:r>
            <a:r>
              <a:rPr lang="en-US" dirty="0"/>
              <a:t>Huffman, LZW, </a:t>
            </a:r>
            <a:r>
              <a:rPr lang="ru-RU" dirty="0"/>
              <a:t>и т.д.) плохо применимы для сжатия аудио информации в силу отсутствия явных совпадений. </a:t>
            </a:r>
          </a:p>
          <a:p>
            <a:r>
              <a:rPr lang="ru-RU" dirty="0"/>
              <a:t>Алгоритмы сжатия аудио информации строятся на основе методов, учитывающих особенности восприятия звука человеком.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2493-3287-4E44-A41D-2FA1283A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уха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A8B2D5-8C6F-0444-A6A6-7CE34256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03" y="1428750"/>
            <a:ext cx="5490597" cy="5290588"/>
          </a:xfrm>
        </p:spPr>
      </p:pic>
    </p:spTree>
    <p:extLst>
      <p:ext uri="{BB962C8B-B14F-4D97-AF65-F5344CB8AC3E}">
        <p14:creationId xmlns:p14="http://schemas.microsoft.com/office/powerpoint/2010/main" val="225713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87CA-C74F-7C49-A296-42A07C05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E70F-1C87-414D-9088-FDE2D836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Ухо состоит из трех частей: </a:t>
            </a:r>
            <a:endParaRPr lang="en-AU" dirty="0"/>
          </a:p>
          <a:p>
            <a:r>
              <a:rPr lang="ru-RU" dirty="0"/>
              <a:t>Ушная раковина (внешнее ухо) </a:t>
            </a:r>
            <a:endParaRPr lang="en-AU" dirty="0"/>
          </a:p>
          <a:p>
            <a:r>
              <a:rPr lang="ru-RU" dirty="0"/>
              <a:t>Среднее ухо </a:t>
            </a:r>
            <a:endParaRPr lang="en-AU" dirty="0"/>
          </a:p>
          <a:p>
            <a:r>
              <a:rPr lang="ru-RU" dirty="0"/>
              <a:t>Внутреннее ухо </a:t>
            </a:r>
          </a:p>
          <a:p>
            <a:pPr marL="0" indent="0">
              <a:buNone/>
            </a:pPr>
            <a:r>
              <a:rPr lang="ru-RU" dirty="0"/>
              <a:t>Проходя через различные части уха звук претерпевает значительные изменения.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9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1AD4-DE95-2B4D-872C-F21A8343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Внешнее ухо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1631-5E3D-AA4A-A2AA-92CB93A1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функция – улучшение локализации источника звука в пространстве. Благодаря ее несимметричной форме АЧХ сигналов приходящих из разных точек пространства разная. Ушная раковина может влиять лишь на сигналы с длинной волны, сопоставимой с размерами уха (&gt; 3 кГц). </a:t>
            </a:r>
            <a:endParaRPr lang="en-AU" dirty="0"/>
          </a:p>
          <a:p>
            <a:r>
              <a:rPr lang="ru-RU" dirty="0"/>
              <a:t>Внешний ушной канал резонирует на частоте около 2 кГц , что дает повышенную чувствительность в данном диапазоне.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C564-2F91-D541-830F-9E741EF6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Среднее ухо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DB76-A755-4549-8C7E-AD48745D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функция – роль усилителя. </a:t>
            </a:r>
            <a:endParaRPr lang="en-AU" dirty="0"/>
          </a:p>
          <a:p>
            <a:r>
              <a:rPr lang="ru-RU" dirty="0"/>
              <a:t>Также среднее ухо также защищает от низкочастотных звуков чрезмерной амплитуды.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B231-BE23-9149-88C7-CD7D3043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ухо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7BEE-C425-F548-998C-105F88C9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Внутреннее ухо </a:t>
            </a:r>
            <a:r>
              <a:rPr lang="en-AU" dirty="0"/>
              <a:t>(</a:t>
            </a:r>
            <a:r>
              <a:rPr lang="ru-RU" dirty="0"/>
              <a:t>улитка</a:t>
            </a:r>
            <a:r>
              <a:rPr lang="en-AU" dirty="0"/>
              <a:t>) </a:t>
            </a:r>
            <a:r>
              <a:rPr lang="ru-RU" dirty="0"/>
              <a:t>в развернутом виде будет представлять из себя трубочку, с постепенно уменьшающимся к одному из концов диаметром. Улитка выполняет роль частотного анализатора. Внутри улитки находятся до 4000 нервных окончаний. Различные области улитки входят в резонанс при подаче сигнала определенной частоты.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0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8300-372A-714D-B905-A8EF42CA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Ухо – нелинейная система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A15C-0B76-5947-997F-6713DC2D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общем случае ухо - нелинейная система и не может быть точно описано с помощью только линейных элементов (таких как фильтры и линии задержки).</a:t>
            </a:r>
            <a:endParaRPr lang="en-AU" dirty="0"/>
          </a:p>
          <a:p>
            <a:r>
              <a:rPr lang="ru-RU" dirty="0"/>
              <a:t>Побочный результат нелинейности может проявляться, например, эффект биений: при подаче двух тонов с частотой 1000 и 1200</a:t>
            </a:r>
            <a:r>
              <a:rPr lang="en-US" dirty="0"/>
              <a:t>Hz </a:t>
            </a:r>
            <a:r>
              <a:rPr lang="ru-RU" dirty="0"/>
              <a:t>может также быть слышен третий тон с частотой 800</a:t>
            </a:r>
            <a:r>
              <a:rPr lang="en-US" dirty="0"/>
              <a:t>Hz. </a:t>
            </a:r>
            <a:endParaRPr lang="ru-RU" dirty="0"/>
          </a:p>
          <a:p>
            <a:r>
              <a:rPr lang="ru-RU" dirty="0"/>
              <a:t>В основном диапазоне амплитуд нелинейность достаточно слаба и ей можно пренебречь.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790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653</Words>
  <Application>Microsoft Macintosh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Казанцев Олег Владимирович</vt:lpstr>
      <vt:lpstr>Сжатие аудиоданных</vt:lpstr>
      <vt:lpstr>Особенности сжатия аудио информации </vt:lpstr>
      <vt:lpstr>Устройство уха</vt:lpstr>
      <vt:lpstr>Строение</vt:lpstr>
      <vt:lpstr>Внешнее ухо</vt:lpstr>
      <vt:lpstr>Среднее ухо</vt:lpstr>
      <vt:lpstr>Внутреннее ухо</vt:lpstr>
      <vt:lpstr>Ухо – нелинейная система </vt:lpstr>
      <vt:lpstr>Восприятие звука в зависимости от частоты</vt:lpstr>
      <vt:lpstr>Некоторые факты о восприятии звука</vt:lpstr>
      <vt:lpstr>Некоторые факты о восприятии звука</vt:lpstr>
      <vt:lpstr>Психоакустические эффекты</vt:lpstr>
      <vt:lpstr>Чувствительность человеческого уха в зависимости от частоты</vt:lpstr>
      <vt:lpstr>Частотное (параллельное) маскирование</vt:lpstr>
      <vt:lpstr>Критические полосы (Critical Bands)</vt:lpstr>
      <vt:lpstr>Временное (последовательное) маскирование</vt:lpstr>
      <vt:lpstr>Транзиентные сигналы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32</cp:revision>
  <dcterms:created xsi:type="dcterms:W3CDTF">2020-11-12T09:20:01Z</dcterms:created>
  <dcterms:modified xsi:type="dcterms:W3CDTF">2020-11-25T09:16:50Z</dcterms:modified>
</cp:coreProperties>
</file>