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6"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6DD79F-0A51-4B58-AE85-3DD7EF2982E8}" v="2" dt="2020-11-13T08:44:09.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p:cViewPr varScale="1">
        <p:scale>
          <a:sx n="100" d="100"/>
          <a:sy n="100" d="100"/>
        </p:scale>
        <p:origin x="9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eg Kazantsev" userId="f83faeeb-b536-4292-aaf1-657d65cdeff5" providerId="ADAL" clId="{8B6DD79F-0A51-4B58-AE85-3DD7EF2982E8}"/>
    <pc:docChg chg="modSld">
      <pc:chgData name="Oleg Kazantsev" userId="f83faeeb-b536-4292-aaf1-657d65cdeff5" providerId="ADAL" clId="{8B6DD79F-0A51-4B58-AE85-3DD7EF2982E8}" dt="2020-11-13T08:44:09.502" v="1" actId="478"/>
      <pc:docMkLst>
        <pc:docMk/>
      </pc:docMkLst>
      <pc:sldChg chg="delSp">
        <pc:chgData name="Oleg Kazantsev" userId="f83faeeb-b536-4292-aaf1-657d65cdeff5" providerId="ADAL" clId="{8B6DD79F-0A51-4B58-AE85-3DD7EF2982E8}" dt="2020-11-13T08:44:09.502" v="1" actId="478"/>
        <pc:sldMkLst>
          <pc:docMk/>
          <pc:sldMk cId="3128080621" sldId="261"/>
        </pc:sldMkLst>
        <pc:picChg chg="del">
          <ac:chgData name="Oleg Kazantsev" userId="f83faeeb-b536-4292-aaf1-657d65cdeff5" providerId="ADAL" clId="{8B6DD79F-0A51-4B58-AE85-3DD7EF2982E8}" dt="2020-11-13T08:44:09.502" v="1" actId="478"/>
          <ac:picMkLst>
            <pc:docMk/>
            <pc:sldMk cId="3128080621" sldId="261"/>
            <ac:picMk id="1026" creationId="{B2A928C1-4CF4-E14D-92BE-BB88594325E7}"/>
          </ac:picMkLst>
        </pc:picChg>
        <pc:picChg chg="del">
          <ac:chgData name="Oleg Kazantsev" userId="f83faeeb-b536-4292-aaf1-657d65cdeff5" providerId="ADAL" clId="{8B6DD79F-0A51-4B58-AE85-3DD7EF2982E8}" dt="2020-11-13T08:44:05.140" v="0" actId="478"/>
          <ac:picMkLst>
            <pc:docMk/>
            <pc:sldMk cId="3128080621" sldId="261"/>
            <ac:picMk id="1027" creationId="{07659963-8058-624E-8BB6-6EC858EBA75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12/9/20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dirty="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dirty="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dirty="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12/9/20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7DE6118-2437-4B30-8E3C-4D2BE6020583}" type="datetimeFigureOut">
              <a:rPr lang="en-US" dirty="0"/>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87DE6118-2437-4B30-8E3C-4D2BE6020583}" type="datetimeFigureOut">
              <a:rPr lang="en-US" dirty="0"/>
              <a:t>12/9/20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7DE6118-2437-4B30-8E3C-4D2BE6020583}" type="datetimeFigureOut">
              <a:rPr lang="en-US" dirty="0"/>
              <a:t>12/9/20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12/9/20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12/9/20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12/9/20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ok020373@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hydrogenaud.io/index.php?title=Lossless_comparison"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BD739-9A7B-E94D-8CC0-89D695CE6585}"/>
              </a:ext>
            </a:extLst>
          </p:cNvPr>
          <p:cNvSpPr>
            <a:spLocks noGrp="1"/>
          </p:cNvSpPr>
          <p:nvPr>
            <p:ph type="title"/>
          </p:nvPr>
        </p:nvSpPr>
        <p:spPr/>
        <p:txBody>
          <a:bodyPr/>
          <a:lstStyle/>
          <a:p>
            <a:r>
              <a:rPr lang="ru-RU"/>
              <a:t>Казанцев Олег Владимирович</a:t>
            </a:r>
            <a:endParaRPr lang="en-US"/>
          </a:p>
        </p:txBody>
      </p:sp>
      <p:sp>
        <p:nvSpPr>
          <p:cNvPr id="3" name="Content Placeholder 2">
            <a:extLst>
              <a:ext uri="{FF2B5EF4-FFF2-40B4-BE49-F238E27FC236}">
                <a16:creationId xmlns:a16="http://schemas.microsoft.com/office/drawing/2014/main" id="{4907641C-BE2E-044B-9BD3-6B1AA394ADC3}"/>
              </a:ext>
            </a:extLst>
          </p:cNvPr>
          <p:cNvSpPr>
            <a:spLocks noGrp="1"/>
          </p:cNvSpPr>
          <p:nvPr>
            <p:ph idx="1"/>
          </p:nvPr>
        </p:nvSpPr>
        <p:spPr/>
        <p:txBody>
          <a:bodyPr>
            <a:normAutofit/>
          </a:bodyPr>
          <a:lstStyle/>
          <a:p>
            <a:r>
              <a:rPr lang="en-AU" sz="3000"/>
              <a:t>E-mail: </a:t>
            </a:r>
            <a:r>
              <a:rPr lang="en-AU" sz="3000">
                <a:hlinkClick r:id="rId2"/>
              </a:rPr>
              <a:t>ok020373@gmail.com</a:t>
            </a:r>
            <a:endParaRPr lang="en-AU" sz="3000"/>
          </a:p>
          <a:p>
            <a:r>
              <a:rPr lang="en-US" sz="3000"/>
              <a:t>Ph: +64 22 488 9027</a:t>
            </a:r>
          </a:p>
        </p:txBody>
      </p:sp>
    </p:spTree>
    <p:extLst>
      <p:ext uri="{BB962C8B-B14F-4D97-AF65-F5344CB8AC3E}">
        <p14:creationId xmlns:p14="http://schemas.microsoft.com/office/powerpoint/2010/main" val="198229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6334-9990-9243-B200-58987739BB93}"/>
              </a:ext>
            </a:extLst>
          </p:cNvPr>
          <p:cNvSpPr>
            <a:spLocks noGrp="1"/>
          </p:cNvSpPr>
          <p:nvPr>
            <p:ph type="ctrTitle"/>
          </p:nvPr>
        </p:nvSpPr>
        <p:spPr>
          <a:xfrm>
            <a:off x="1822531" y="2060448"/>
            <a:ext cx="8361229" cy="2659609"/>
          </a:xfrm>
        </p:spPr>
        <p:txBody>
          <a:bodyPr anchor="ctr"/>
          <a:lstStyle/>
          <a:p>
            <a:r>
              <a:rPr lang="ru-RU" dirty="0"/>
              <a:t>Сжатие аудиоданных</a:t>
            </a:r>
            <a:br>
              <a:rPr lang="ru-RU" dirty="0"/>
            </a:br>
            <a:r>
              <a:rPr lang="ru-RU" dirty="0"/>
              <a:t>без потерь</a:t>
            </a:r>
            <a:endParaRPr lang="en-US" dirty="0"/>
          </a:p>
        </p:txBody>
      </p:sp>
    </p:spTree>
    <p:extLst>
      <p:ext uri="{BB962C8B-B14F-4D97-AF65-F5344CB8AC3E}">
        <p14:creationId xmlns:p14="http://schemas.microsoft.com/office/powerpoint/2010/main" val="865556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7766-3FDB-B04C-B30E-C5BC53C40414}"/>
              </a:ext>
            </a:extLst>
          </p:cNvPr>
          <p:cNvSpPr>
            <a:spLocks noGrp="1"/>
          </p:cNvSpPr>
          <p:nvPr>
            <p:ph type="title"/>
          </p:nvPr>
        </p:nvSpPr>
        <p:spPr/>
        <p:txBody>
          <a:bodyPr/>
          <a:lstStyle/>
          <a:p>
            <a:r>
              <a:rPr lang="ru-RU" dirty="0"/>
              <a:t>Распространенные кодеки</a:t>
            </a:r>
            <a:endParaRPr lang="en-US" dirty="0"/>
          </a:p>
        </p:txBody>
      </p:sp>
      <p:sp>
        <p:nvSpPr>
          <p:cNvPr id="3" name="Content Placeholder 2">
            <a:extLst>
              <a:ext uri="{FF2B5EF4-FFF2-40B4-BE49-F238E27FC236}">
                <a16:creationId xmlns:a16="http://schemas.microsoft.com/office/drawing/2014/main" id="{E43C27DB-E059-8F45-BF06-5638C16E8112}"/>
              </a:ext>
            </a:extLst>
          </p:cNvPr>
          <p:cNvSpPr>
            <a:spLocks noGrp="1"/>
          </p:cNvSpPr>
          <p:nvPr>
            <p:ph idx="1"/>
          </p:nvPr>
        </p:nvSpPr>
        <p:spPr/>
        <p:txBody>
          <a:bodyPr/>
          <a:lstStyle/>
          <a:p>
            <a:r>
              <a:rPr lang="en-US" dirty="0"/>
              <a:t>FLAC – Free Lossless Audio Codec</a:t>
            </a:r>
          </a:p>
          <a:p>
            <a:r>
              <a:rPr lang="en-US" dirty="0"/>
              <a:t>ALAC – Apple Lossless Audio Codec</a:t>
            </a:r>
          </a:p>
          <a:p>
            <a:r>
              <a:rPr lang="en-US" dirty="0"/>
              <a:t>Monkey’s Audio APE</a:t>
            </a:r>
          </a:p>
          <a:p>
            <a:r>
              <a:rPr lang="en-US" dirty="0"/>
              <a:t>OptimFROG</a:t>
            </a:r>
            <a:endParaRPr lang="ru-RU" dirty="0"/>
          </a:p>
          <a:p>
            <a:r>
              <a:rPr lang="en-US" dirty="0"/>
              <a:t>WavPack lossless</a:t>
            </a:r>
          </a:p>
          <a:p>
            <a:r>
              <a:rPr lang="en-US" dirty="0"/>
              <a:t>TAK — (T)om’s verlustfreier (A)udio (K)ompressor </a:t>
            </a:r>
          </a:p>
          <a:p>
            <a:r>
              <a:rPr lang="en-US" dirty="0"/>
              <a:t>Windows Media Lossless</a:t>
            </a:r>
          </a:p>
          <a:p>
            <a:r>
              <a:rPr lang="en-US" dirty="0"/>
              <a:t>TTA — True Audio Lossless</a:t>
            </a:r>
          </a:p>
          <a:p>
            <a:endParaRPr lang="en-US" dirty="0"/>
          </a:p>
        </p:txBody>
      </p:sp>
    </p:spTree>
    <p:extLst>
      <p:ext uri="{BB962C8B-B14F-4D97-AF65-F5344CB8AC3E}">
        <p14:creationId xmlns:p14="http://schemas.microsoft.com/office/powerpoint/2010/main" val="1179632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933C0-DEFF-6A4C-82D7-E177F8470AF9}"/>
              </a:ext>
            </a:extLst>
          </p:cNvPr>
          <p:cNvSpPr>
            <a:spLocks noGrp="1"/>
          </p:cNvSpPr>
          <p:nvPr>
            <p:ph type="title"/>
          </p:nvPr>
        </p:nvSpPr>
        <p:spPr/>
        <p:txBody>
          <a:bodyPr/>
          <a:lstStyle/>
          <a:p>
            <a:r>
              <a:rPr lang="ru-RU" dirty="0"/>
              <a:t>Сравнение</a:t>
            </a:r>
            <a:r>
              <a:rPr lang="en-AU" dirty="0"/>
              <a:t> </a:t>
            </a:r>
            <a:r>
              <a:rPr lang="ru-RU" dirty="0"/>
              <a:t>кодеков</a:t>
            </a:r>
            <a:endParaRPr lang="en-US" dirty="0"/>
          </a:p>
        </p:txBody>
      </p:sp>
      <p:pic>
        <p:nvPicPr>
          <p:cNvPr id="5" name="Content Placeholder 4" descr="Table&#10;&#10;Description automatically generated">
            <a:extLst>
              <a:ext uri="{FF2B5EF4-FFF2-40B4-BE49-F238E27FC236}">
                <a16:creationId xmlns:a16="http://schemas.microsoft.com/office/drawing/2014/main" id="{5E19F619-75D4-B34C-9D6F-88225A49A05A}"/>
              </a:ext>
            </a:extLst>
          </p:cNvPr>
          <p:cNvPicPr>
            <a:picLocks noGrp="1" noChangeAspect="1"/>
          </p:cNvPicPr>
          <p:nvPr>
            <p:ph idx="1"/>
          </p:nvPr>
        </p:nvPicPr>
        <p:blipFill>
          <a:blip r:embed="rId2"/>
          <a:stretch>
            <a:fillRect/>
          </a:stretch>
        </p:blipFill>
        <p:spPr>
          <a:xfrm>
            <a:off x="1371600" y="1428750"/>
            <a:ext cx="9525000" cy="4473864"/>
          </a:xfrm>
        </p:spPr>
      </p:pic>
      <p:sp>
        <p:nvSpPr>
          <p:cNvPr id="6" name="TextBox 5">
            <a:extLst>
              <a:ext uri="{FF2B5EF4-FFF2-40B4-BE49-F238E27FC236}">
                <a16:creationId xmlns:a16="http://schemas.microsoft.com/office/drawing/2014/main" id="{70A6BA1E-21E7-B240-A97C-46DFE0D2C3B4}"/>
              </a:ext>
            </a:extLst>
          </p:cNvPr>
          <p:cNvSpPr txBox="1"/>
          <p:nvPr/>
        </p:nvSpPr>
        <p:spPr>
          <a:xfrm>
            <a:off x="1371600" y="6172200"/>
            <a:ext cx="7594600" cy="646331"/>
          </a:xfrm>
          <a:prstGeom prst="rect">
            <a:avLst/>
          </a:prstGeom>
          <a:noFill/>
        </p:spPr>
        <p:txBody>
          <a:bodyPr wrap="square" rtlCol="0">
            <a:spAutoFit/>
          </a:bodyPr>
          <a:lstStyle/>
          <a:p>
            <a:r>
              <a:rPr lang="en-US" dirty="0">
                <a:hlinkClick r:id="rId3"/>
              </a:rPr>
              <a:t>https://wiki.hydrogenaud.io/index.php?title=Lossless_comparison</a:t>
            </a:r>
            <a:endParaRPr lang="ru-RU" dirty="0"/>
          </a:p>
          <a:p>
            <a:endParaRPr lang="en-US" dirty="0"/>
          </a:p>
        </p:txBody>
      </p:sp>
      <p:pic>
        <p:nvPicPr>
          <p:cNvPr id="8" name="Picture 7" descr="Icon&#10;&#10;Description automatically generated">
            <a:extLst>
              <a:ext uri="{FF2B5EF4-FFF2-40B4-BE49-F238E27FC236}">
                <a16:creationId xmlns:a16="http://schemas.microsoft.com/office/drawing/2014/main" id="{5C042BF5-A1EF-5D4D-A7C7-BFAAAAC5CF73}"/>
              </a:ext>
            </a:extLst>
          </p:cNvPr>
          <p:cNvPicPr>
            <a:picLocks noChangeAspect="1"/>
          </p:cNvPicPr>
          <p:nvPr/>
        </p:nvPicPr>
        <p:blipFill>
          <a:blip r:embed="rId4"/>
          <a:stretch>
            <a:fillRect/>
          </a:stretch>
        </p:blipFill>
        <p:spPr>
          <a:xfrm>
            <a:off x="10033000" y="607528"/>
            <a:ext cx="787400" cy="695716"/>
          </a:xfrm>
          <a:prstGeom prst="rect">
            <a:avLst/>
          </a:prstGeom>
        </p:spPr>
      </p:pic>
    </p:spTree>
    <p:extLst>
      <p:ext uri="{BB962C8B-B14F-4D97-AF65-F5344CB8AC3E}">
        <p14:creationId xmlns:p14="http://schemas.microsoft.com/office/powerpoint/2010/main" val="377625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7F00-2DAD-CB4B-B249-F2D1A4083AB9}"/>
              </a:ext>
            </a:extLst>
          </p:cNvPr>
          <p:cNvSpPr>
            <a:spLocks noGrp="1"/>
          </p:cNvSpPr>
          <p:nvPr>
            <p:ph type="title"/>
          </p:nvPr>
        </p:nvSpPr>
        <p:spPr/>
        <p:txBody>
          <a:bodyPr/>
          <a:lstStyle/>
          <a:p>
            <a:r>
              <a:rPr lang="en-US" dirty="0"/>
              <a:t>FLAC</a:t>
            </a:r>
          </a:p>
        </p:txBody>
      </p:sp>
      <p:sp>
        <p:nvSpPr>
          <p:cNvPr id="3" name="Content Placeholder 2">
            <a:extLst>
              <a:ext uri="{FF2B5EF4-FFF2-40B4-BE49-F238E27FC236}">
                <a16:creationId xmlns:a16="http://schemas.microsoft.com/office/drawing/2014/main" id="{923F2C7A-11F9-634D-A98C-60CD5887261C}"/>
              </a:ext>
            </a:extLst>
          </p:cNvPr>
          <p:cNvSpPr>
            <a:spLocks noGrp="1"/>
          </p:cNvSpPr>
          <p:nvPr>
            <p:ph idx="1"/>
          </p:nvPr>
        </p:nvSpPr>
        <p:spPr/>
        <p:txBody>
          <a:bodyPr/>
          <a:lstStyle/>
          <a:p>
            <a:r>
              <a:rPr lang="en-US" dirty="0"/>
              <a:t>FLAC (Free Lossless Audio Codec) — </a:t>
            </a:r>
            <a:r>
              <a:rPr lang="ru-RU" dirty="0"/>
              <a:t>свободный кодек, предназначенный для сжатия аудиоданных без потерь.</a:t>
            </a:r>
            <a:endParaRPr lang="en-AU" dirty="0"/>
          </a:p>
          <a:p>
            <a:r>
              <a:rPr lang="ru-RU" dirty="0"/>
              <a:t>Степень сжатия формата </a:t>
            </a:r>
            <a:r>
              <a:rPr lang="en-AU" dirty="0"/>
              <a:t>FLAC, </a:t>
            </a:r>
            <a:r>
              <a:rPr lang="ru-RU" dirty="0"/>
              <a:t>как правило, варьируется от </a:t>
            </a:r>
            <a:r>
              <a:rPr lang="ru-RU" b="1" u="sng" dirty="0"/>
              <a:t>50 до 60% </a:t>
            </a:r>
            <a:r>
              <a:rPr lang="ru-RU" dirty="0"/>
              <a:t>от оригинального размера.</a:t>
            </a:r>
            <a:endParaRPr lang="en-AU" dirty="0"/>
          </a:p>
          <a:p>
            <a:r>
              <a:rPr lang="en-AU" dirty="0"/>
              <a:t>FLAC </a:t>
            </a:r>
            <a:r>
              <a:rPr lang="ru-RU" dirty="0"/>
              <a:t>использует линейное прогнозирование для конвертации </a:t>
            </a:r>
            <a:r>
              <a:rPr lang="ru-RU" dirty="0" err="1"/>
              <a:t>сэмплов</a:t>
            </a:r>
            <a:r>
              <a:rPr lang="ru-RU" dirty="0"/>
              <a:t> в небольшие последовательности </a:t>
            </a:r>
            <a:r>
              <a:rPr lang="ru-RU" dirty="0" err="1"/>
              <a:t>некоррелирующих</a:t>
            </a:r>
            <a:r>
              <a:rPr lang="ru-RU" dirty="0"/>
              <a:t> чисел (известных как остаточные), которые хранятся используя кодирование </a:t>
            </a:r>
            <a:r>
              <a:rPr lang="ru-RU" dirty="0" err="1"/>
              <a:t>Голомба</a:t>
            </a:r>
            <a:r>
              <a:rPr lang="ru-RU" dirty="0"/>
              <a:t>-Райса. </a:t>
            </a:r>
          </a:p>
          <a:p>
            <a:r>
              <a:rPr lang="en-AU" dirty="0"/>
              <a:t>FLAC </a:t>
            </a:r>
            <a:r>
              <a:rPr lang="ru-RU" dirty="0"/>
              <a:t>делит входной поток на блоки и кодирует их независимо друг от друга. Блок упаковывается во фрейм и добавляется к потоку. Базовый кодер использует блоки постоянного размера для всего потока, </a:t>
            </a:r>
            <a:endParaRPr lang="en-AU" dirty="0"/>
          </a:p>
          <a:p>
            <a:endParaRPr lang="en-US" dirty="0"/>
          </a:p>
        </p:txBody>
      </p:sp>
      <p:pic>
        <p:nvPicPr>
          <p:cNvPr id="5" name="Picture 4" descr="Logo, company name&#10;&#10;Description automatically generated">
            <a:extLst>
              <a:ext uri="{FF2B5EF4-FFF2-40B4-BE49-F238E27FC236}">
                <a16:creationId xmlns:a16="http://schemas.microsoft.com/office/drawing/2014/main" id="{3055365E-F7D6-4848-9925-8904EED27E13}"/>
              </a:ext>
            </a:extLst>
          </p:cNvPr>
          <p:cNvPicPr>
            <a:picLocks noChangeAspect="1"/>
          </p:cNvPicPr>
          <p:nvPr/>
        </p:nvPicPr>
        <p:blipFill>
          <a:blip r:embed="rId2"/>
          <a:stretch>
            <a:fillRect/>
          </a:stretch>
        </p:blipFill>
        <p:spPr>
          <a:xfrm>
            <a:off x="9359900" y="571500"/>
            <a:ext cx="1727200" cy="895350"/>
          </a:xfrm>
          <a:prstGeom prst="rect">
            <a:avLst/>
          </a:prstGeom>
        </p:spPr>
      </p:pic>
    </p:spTree>
    <p:extLst>
      <p:ext uri="{BB962C8B-B14F-4D97-AF65-F5344CB8AC3E}">
        <p14:creationId xmlns:p14="http://schemas.microsoft.com/office/powerpoint/2010/main" val="428122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2764-8CD7-634C-BD3D-DDA922B0E8A2}"/>
              </a:ext>
            </a:extLst>
          </p:cNvPr>
          <p:cNvSpPr>
            <a:spLocks noGrp="1"/>
          </p:cNvSpPr>
          <p:nvPr>
            <p:ph type="title"/>
          </p:nvPr>
        </p:nvSpPr>
        <p:spPr/>
        <p:txBody>
          <a:bodyPr/>
          <a:lstStyle/>
          <a:p>
            <a:r>
              <a:rPr lang="ru-RU" dirty="0"/>
              <a:t>Разбиение на блоки</a:t>
            </a:r>
            <a:endParaRPr lang="en-US" dirty="0"/>
          </a:p>
        </p:txBody>
      </p:sp>
      <p:sp>
        <p:nvSpPr>
          <p:cNvPr id="3" name="Content Placeholder 2">
            <a:extLst>
              <a:ext uri="{FF2B5EF4-FFF2-40B4-BE49-F238E27FC236}">
                <a16:creationId xmlns:a16="http://schemas.microsoft.com/office/drawing/2014/main" id="{2BE64C1C-6605-2445-A90F-B4272AA69C38}"/>
              </a:ext>
            </a:extLst>
          </p:cNvPr>
          <p:cNvSpPr>
            <a:spLocks noGrp="1"/>
          </p:cNvSpPr>
          <p:nvPr>
            <p:ph idx="1"/>
          </p:nvPr>
        </p:nvSpPr>
        <p:spPr/>
        <p:txBody>
          <a:bodyPr/>
          <a:lstStyle/>
          <a:p>
            <a:r>
              <a:rPr lang="ru-RU" b="1" dirty="0"/>
              <a:t>Размер блока </a:t>
            </a:r>
            <a:r>
              <a:rPr lang="ru-RU" dirty="0"/>
              <a:t>— очень важный параметр для кодирования. Если он слишком мал, то в потоке будет чересчур много заголовков фреймов, что уменьшит уровень сжатия. Если же размер большой, то кодер не сможет подобрать эффективную модель сжатия. </a:t>
            </a:r>
            <a:endParaRPr lang="en-AU" dirty="0"/>
          </a:p>
          <a:p>
            <a:r>
              <a:rPr lang="ru-RU" dirty="0"/>
              <a:t>Оптимальный размер блока лежит в диапазоне </a:t>
            </a:r>
            <a:r>
              <a:rPr lang="ru-RU" b="1" dirty="0"/>
              <a:t>2-6 тыс. семплов</a:t>
            </a:r>
            <a:r>
              <a:rPr lang="ru-RU" dirty="0"/>
              <a:t>.</a:t>
            </a:r>
            <a:endParaRPr lang="en-US" dirty="0"/>
          </a:p>
        </p:txBody>
      </p:sp>
    </p:spTree>
    <p:extLst>
      <p:ext uri="{BB962C8B-B14F-4D97-AF65-F5344CB8AC3E}">
        <p14:creationId xmlns:p14="http://schemas.microsoft.com/office/powerpoint/2010/main" val="363947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9E6E-1963-464F-930C-F8F6BA9E8408}"/>
              </a:ext>
            </a:extLst>
          </p:cNvPr>
          <p:cNvSpPr>
            <a:spLocks noGrp="1"/>
          </p:cNvSpPr>
          <p:nvPr>
            <p:ph type="title"/>
          </p:nvPr>
        </p:nvSpPr>
        <p:spPr/>
        <p:txBody>
          <a:bodyPr/>
          <a:lstStyle/>
          <a:p>
            <a:r>
              <a:rPr lang="ru-RU" dirty="0"/>
              <a:t>Межканальная </a:t>
            </a:r>
            <a:r>
              <a:rPr lang="ru-RU" dirty="0" err="1"/>
              <a:t>декорреляция</a:t>
            </a:r>
            <a:endParaRPr lang="en-US" dirty="0"/>
          </a:p>
        </p:txBody>
      </p:sp>
      <p:sp>
        <p:nvSpPr>
          <p:cNvPr id="3" name="Content Placeholder 2">
            <a:extLst>
              <a:ext uri="{FF2B5EF4-FFF2-40B4-BE49-F238E27FC236}">
                <a16:creationId xmlns:a16="http://schemas.microsoft.com/office/drawing/2014/main" id="{876140C3-10B6-3D46-9C2F-0A5469AB7E80}"/>
              </a:ext>
            </a:extLst>
          </p:cNvPr>
          <p:cNvSpPr>
            <a:spLocks noGrp="1"/>
          </p:cNvSpPr>
          <p:nvPr>
            <p:ph idx="1"/>
          </p:nvPr>
        </p:nvSpPr>
        <p:spPr/>
        <p:txBody>
          <a:bodyPr/>
          <a:lstStyle/>
          <a:p>
            <a:r>
              <a:rPr lang="ru-RU" dirty="0"/>
              <a:t>Если на вход поступают </a:t>
            </a:r>
            <a:r>
              <a:rPr lang="ru-RU" dirty="0" err="1"/>
              <a:t>стереоаудиоданные</a:t>
            </a:r>
            <a:r>
              <a:rPr lang="ru-RU" dirty="0"/>
              <a:t>, они могут пройти через стадию межканальной </a:t>
            </a:r>
            <a:r>
              <a:rPr lang="ru-RU" dirty="0" err="1"/>
              <a:t>декорреляции</a:t>
            </a:r>
            <a:r>
              <a:rPr lang="ru-RU" dirty="0"/>
              <a:t>. Правый и левый канал преобразуются к среднему и разностному по формулам: средний = (левый + правый)/2, разностный = левый — правый. </a:t>
            </a:r>
            <a:endParaRPr lang="en-AU" dirty="0"/>
          </a:p>
          <a:p>
            <a:r>
              <a:rPr lang="ru-RU" dirty="0"/>
              <a:t>В отличие от </a:t>
            </a:r>
            <a:r>
              <a:rPr lang="en-US" dirty="0"/>
              <a:t>joint stereo, </a:t>
            </a:r>
            <a:r>
              <a:rPr lang="ru-RU" dirty="0"/>
              <a:t>используемом в </a:t>
            </a:r>
            <a:r>
              <a:rPr lang="en-US" dirty="0"/>
              <a:t>lossy-</a:t>
            </a:r>
            <a:r>
              <a:rPr lang="ru-RU" dirty="0"/>
              <a:t>кодерах, в </a:t>
            </a:r>
            <a:r>
              <a:rPr lang="en-US" dirty="0"/>
              <a:t>lossless-</a:t>
            </a:r>
            <a:r>
              <a:rPr lang="ru-RU" dirty="0"/>
              <a:t>кодировании этот процесс не приводит к потерям. </a:t>
            </a:r>
            <a:endParaRPr lang="en-AU" dirty="0"/>
          </a:p>
          <a:p>
            <a:endParaRPr lang="en-US" dirty="0"/>
          </a:p>
        </p:txBody>
      </p:sp>
    </p:spTree>
    <p:extLst>
      <p:ext uri="{BB962C8B-B14F-4D97-AF65-F5344CB8AC3E}">
        <p14:creationId xmlns:p14="http://schemas.microsoft.com/office/powerpoint/2010/main" val="95056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D33C-FB69-7949-9ED1-748B3FA9869A}"/>
              </a:ext>
            </a:extLst>
          </p:cNvPr>
          <p:cNvSpPr>
            <a:spLocks noGrp="1"/>
          </p:cNvSpPr>
          <p:nvPr>
            <p:ph type="title"/>
          </p:nvPr>
        </p:nvSpPr>
        <p:spPr/>
        <p:txBody>
          <a:bodyPr/>
          <a:lstStyle/>
          <a:p>
            <a:r>
              <a:rPr lang="ru-RU" dirty="0"/>
              <a:t>Моделирование</a:t>
            </a:r>
            <a:endParaRPr lang="en-US" dirty="0"/>
          </a:p>
        </p:txBody>
      </p:sp>
      <p:sp>
        <p:nvSpPr>
          <p:cNvPr id="3" name="Content Placeholder 2">
            <a:extLst>
              <a:ext uri="{FF2B5EF4-FFF2-40B4-BE49-F238E27FC236}">
                <a16:creationId xmlns:a16="http://schemas.microsoft.com/office/drawing/2014/main" id="{4261390C-511D-3A4F-B0F1-A8073DE7ECE1}"/>
              </a:ext>
            </a:extLst>
          </p:cNvPr>
          <p:cNvSpPr>
            <a:spLocks noGrp="1"/>
          </p:cNvSpPr>
          <p:nvPr>
            <p:ph idx="1"/>
          </p:nvPr>
        </p:nvSpPr>
        <p:spPr/>
        <p:txBody>
          <a:bodyPr/>
          <a:lstStyle/>
          <a:p>
            <a:r>
              <a:rPr lang="ru-RU" dirty="0"/>
              <a:t>Кодер пытается аппроксимировать сигнал такой функцией, чтобы полученный после её вычитания из оригинала результат (называемый разностью, остатком, ошибкой) можно было закодировать минимальным количеством битов. Параметры функций тоже должны записываться, поэтому они не должны занимать много места. </a:t>
            </a:r>
            <a:r>
              <a:rPr lang="en-US" dirty="0"/>
              <a:t>FLAC </a:t>
            </a:r>
            <a:r>
              <a:rPr lang="ru-RU" dirty="0"/>
              <a:t>использует два метода формирования аппроксимаций:</a:t>
            </a:r>
          </a:p>
          <a:p>
            <a:pPr lvl="1"/>
            <a:r>
              <a:rPr lang="ru-RU" dirty="0"/>
              <a:t>Подгонка простого полинома к сигналу</a:t>
            </a:r>
          </a:p>
          <a:p>
            <a:pPr lvl="1"/>
            <a:r>
              <a:rPr lang="ru-RU" dirty="0"/>
              <a:t>Общее кодирование с линейными предикторами (</a:t>
            </a:r>
            <a:r>
              <a:rPr lang="en-US" dirty="0"/>
              <a:t>LPC)</a:t>
            </a:r>
          </a:p>
        </p:txBody>
      </p:sp>
    </p:spTree>
    <p:extLst>
      <p:ext uri="{BB962C8B-B14F-4D97-AF65-F5344CB8AC3E}">
        <p14:creationId xmlns:p14="http://schemas.microsoft.com/office/powerpoint/2010/main" val="1106162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A0E6-3072-9C43-9DFB-201C7ADECF84}"/>
              </a:ext>
            </a:extLst>
          </p:cNvPr>
          <p:cNvSpPr>
            <a:spLocks noGrp="1"/>
          </p:cNvSpPr>
          <p:nvPr>
            <p:ph type="title"/>
          </p:nvPr>
        </p:nvSpPr>
        <p:spPr/>
        <p:txBody>
          <a:bodyPr/>
          <a:lstStyle/>
          <a:p>
            <a:r>
              <a:rPr lang="ru-RU" dirty="0"/>
              <a:t> Остаточное кодирование</a:t>
            </a:r>
            <a:endParaRPr lang="en-US" dirty="0"/>
          </a:p>
        </p:txBody>
      </p:sp>
      <p:sp>
        <p:nvSpPr>
          <p:cNvPr id="3" name="Content Placeholder 2">
            <a:extLst>
              <a:ext uri="{FF2B5EF4-FFF2-40B4-BE49-F238E27FC236}">
                <a16:creationId xmlns:a16="http://schemas.microsoft.com/office/drawing/2014/main" id="{8D76D8E9-E932-2348-9BB1-C9243F4834DD}"/>
              </a:ext>
            </a:extLst>
          </p:cNvPr>
          <p:cNvSpPr>
            <a:spLocks noGrp="1"/>
          </p:cNvSpPr>
          <p:nvPr>
            <p:ph idx="1"/>
          </p:nvPr>
        </p:nvSpPr>
        <p:spPr/>
        <p:txBody>
          <a:bodyPr/>
          <a:lstStyle/>
          <a:p>
            <a:r>
              <a:rPr lang="ru-RU" dirty="0"/>
              <a:t>Когда модель подобрана, кодер вычитает приближение из оригинала, чтобы получить остаточный (ошибочный) сигнал, который затем кодируется без потерь. Для этого используется то обстоятельство, что разностный сигнал обычно имеет распределение </a:t>
            </a:r>
            <a:r>
              <a:rPr lang="ru-RU" b="1" dirty="0"/>
              <a:t>Лапласа</a:t>
            </a:r>
            <a:r>
              <a:rPr lang="ru-RU" dirty="0"/>
              <a:t> и есть набор </a:t>
            </a:r>
            <a:r>
              <a:rPr lang="ru-RU" b="1" dirty="0" err="1"/>
              <a:t>энтропийных</a:t>
            </a:r>
            <a:r>
              <a:rPr lang="ru-RU" b="1" dirty="0"/>
              <a:t> кодов</a:t>
            </a:r>
            <a:r>
              <a:rPr lang="ru-RU" dirty="0"/>
              <a:t>, называемый кодами </a:t>
            </a:r>
            <a:r>
              <a:rPr lang="ru-RU" dirty="0" err="1"/>
              <a:t>Голомба</a:t>
            </a:r>
            <a:r>
              <a:rPr lang="ru-RU" dirty="0"/>
              <a:t>-Райса, позволяющий эффективно и быстро кодировать эти сигналы без использования словаря.</a:t>
            </a:r>
            <a:endParaRPr lang="en-AU" dirty="0"/>
          </a:p>
          <a:p>
            <a:endParaRPr lang="en-US" dirty="0"/>
          </a:p>
        </p:txBody>
      </p:sp>
    </p:spTree>
    <p:extLst>
      <p:ext uri="{BB962C8B-B14F-4D97-AF65-F5344CB8AC3E}">
        <p14:creationId xmlns:p14="http://schemas.microsoft.com/office/powerpoint/2010/main" val="66708344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234</TotalTime>
  <Words>423</Words>
  <Application>Microsoft Macintosh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Franklin Gothic Book</vt:lpstr>
      <vt:lpstr>Crop</vt:lpstr>
      <vt:lpstr>Казанцев Олег Владимирович</vt:lpstr>
      <vt:lpstr>Сжатие аудиоданных без потерь</vt:lpstr>
      <vt:lpstr>Распространенные кодеки</vt:lpstr>
      <vt:lpstr>Сравнение кодеков</vt:lpstr>
      <vt:lpstr>FLAC</vt:lpstr>
      <vt:lpstr>Разбиение на блоки</vt:lpstr>
      <vt:lpstr>Межканальная декорреляция</vt:lpstr>
      <vt:lpstr>Моделирование</vt:lpstr>
      <vt:lpstr> Остаточное кодирование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Казанцев Олег Владимирович</dc:title>
  <dc:creator>Oleg Kazantsev</dc:creator>
  <cp:lastModifiedBy>Oleg Kazantsev</cp:lastModifiedBy>
  <cp:revision>40</cp:revision>
  <dcterms:created xsi:type="dcterms:W3CDTF">2020-11-12T09:20:01Z</dcterms:created>
  <dcterms:modified xsi:type="dcterms:W3CDTF">2020-12-09T11:37:58Z</dcterms:modified>
</cp:coreProperties>
</file>