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69" r:id="rId9"/>
    <p:sldId id="270" r:id="rId10"/>
    <p:sldId id="275" r:id="rId11"/>
    <p:sldId id="271" r:id="rId12"/>
    <p:sldId id="272" r:id="rId13"/>
    <p:sldId id="273" r:id="rId14"/>
    <p:sldId id="274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91" r:id="rId23"/>
    <p:sldId id="286" r:id="rId24"/>
    <p:sldId id="287" r:id="rId25"/>
    <p:sldId id="288" r:id="rId26"/>
    <p:sldId id="283" r:id="rId27"/>
    <p:sldId id="284" r:id="rId28"/>
    <p:sldId id="289" r:id="rId29"/>
    <p:sldId id="290" r:id="rId30"/>
    <p:sldId id="259" r:id="rId31"/>
    <p:sldId id="260" r:id="rId32"/>
    <p:sldId id="261" r:id="rId33"/>
    <p:sldId id="262" r:id="rId34"/>
    <p:sldId id="263" r:id="rId35"/>
    <p:sldId id="264" r:id="rId3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88" autoAdjust="0"/>
    <p:restoredTop sz="94660"/>
  </p:normalViewPr>
  <p:slideViewPr>
    <p:cSldViewPr>
      <p:cViewPr varScale="1">
        <p:scale>
          <a:sx n="68" d="100"/>
          <a:sy n="68" d="100"/>
        </p:scale>
        <p:origin x="-13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C851A-9015-4B41-BC46-4D055331FB1D}" type="datetimeFigureOut">
              <a:rPr lang="ru-RU" smtClean="0"/>
              <a:pPr/>
              <a:t>11.03.2018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D7B9CB-C08E-4C6D-A11D-701C1DAF958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F3D8F-C60B-4E27-A857-9284FE4150A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2217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11.03.2018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11.03.2018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11.03.2018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s://www.amazon.com/T-SQL-Fundamentals-3rd-Itzik-Ben-Gan/dp/150930200X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s://www.amazon.com/Microsoft-SQL-Server-2016-Beginners/dp/1259641791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s://www.amazon.com/SQL-Antipatterns-Programming-Pragmatic-Programmers/dp/1934356557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s://www.amazon.com/SQL-Tuning-Generating-Optimal-Execution/dp/0596005733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sql-server/sql-server-technical-documentation" TargetMode="External"/><Relationship Id="rId2" Type="http://schemas.openxmlformats.org/officeDocument/2006/relationships/hyperlink" Target="SQL%20Excercises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1"/>
          </a:xfrm>
        </p:spPr>
        <p:txBody>
          <a:bodyPr>
            <a:normAutofit/>
          </a:bodyPr>
          <a:lstStyle/>
          <a:p>
            <a:r>
              <a:rPr lang="ru-RU" dirty="0" smtClean="0"/>
              <a:t>Проектирование, использование и оптимизация баз данных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Нормализация</a:t>
            </a:r>
            <a:endParaRPr lang="ru-RU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1484784"/>
            <a:ext cx="8946541" cy="4195481"/>
          </a:xfrm>
        </p:spPr>
        <p:txBody>
          <a:bodyPr/>
          <a:lstStyle/>
          <a:p>
            <a:r>
              <a:rPr lang="ru-RU" dirty="0" smtClean="0"/>
              <a:t>Приведение схемы БД к нормальной форме.</a:t>
            </a:r>
          </a:p>
          <a:p>
            <a:r>
              <a:rPr lang="ru-RU" dirty="0" smtClean="0"/>
              <a:t>Устранение избыточности данных.</a:t>
            </a:r>
          </a:p>
          <a:p>
            <a:r>
              <a:rPr lang="ru-RU" dirty="0" smtClean="0"/>
              <a:t>Рост количества таблиц пропорционально количеству сущностей.</a:t>
            </a:r>
          </a:p>
          <a:p>
            <a:r>
              <a:rPr lang="ru-RU" dirty="0" smtClean="0"/>
              <a:t>Запросы на выборку становятся дольше за счет соединений.</a:t>
            </a:r>
            <a:endParaRPr lang="uk-UA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556791"/>
            <a:ext cx="8229600" cy="5301209"/>
          </a:xfrm>
        </p:spPr>
        <p:txBody>
          <a:bodyPr>
            <a:normAutofit/>
          </a:bodyPr>
          <a:lstStyle/>
          <a:p>
            <a:r>
              <a:rPr lang="ru-RU" dirty="0" smtClean="0"/>
              <a:t>объект, который представляет </a:t>
            </a:r>
            <a:r>
              <a:rPr lang="en-US" dirty="0" smtClean="0"/>
              <a:t>SELECT </a:t>
            </a:r>
            <a:r>
              <a:rPr lang="ru-RU" dirty="0" smtClean="0"/>
              <a:t>запрос в виде виртуальной таблицы. Позволяет манипулировать данными, полученными с помощью запроса из разных таблиц в виде единой сущности.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Хранимая процедура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набор команд </a:t>
            </a:r>
            <a:r>
              <a:rPr lang="en-US" dirty="0" smtClean="0"/>
              <a:t>SQL, </a:t>
            </a:r>
            <a:r>
              <a:rPr lang="ru-RU" dirty="0" smtClean="0"/>
              <a:t>которые единожды компилируются и хранятся на сервере.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отличие от хранимых процедур, функции возвращают значение определенного типа. Функции можно вызывать в теле </a:t>
            </a:r>
            <a:r>
              <a:rPr lang="en-US" dirty="0" smtClean="0"/>
              <a:t>DML</a:t>
            </a:r>
            <a:r>
              <a:rPr lang="ru-RU" dirty="0" smtClean="0"/>
              <a:t> запросов, а табличные функции даже можно </a:t>
            </a:r>
            <a:r>
              <a:rPr lang="ru-RU" dirty="0" err="1" smtClean="0"/>
              <a:t>джойнить</a:t>
            </a:r>
            <a:r>
              <a:rPr lang="ru-RU" dirty="0" smtClean="0"/>
              <a:t>.  В связи с этим, на них накладываются некоторые ограничения.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Триггер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хранимая процедура особого типа. Она не вызывается явно, ее вызов происходит автоматически при выполнении некоторого события. Например, при добавлении/ обновлении/ удалении записей в таблице.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Транзакции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Транзакция – группа последовательных команд, представляющая цельную единицу работы с БД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987824" y="3933056"/>
            <a:ext cx="27879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BEGIN TRANSACTION</a:t>
            </a:r>
          </a:p>
          <a:p>
            <a:r>
              <a:rPr lang="en-US" dirty="0"/>
              <a:t>….</a:t>
            </a:r>
          </a:p>
          <a:p>
            <a:endParaRPr lang="en-US" dirty="0"/>
          </a:p>
          <a:p>
            <a:r>
              <a:rPr lang="en-US" dirty="0"/>
              <a:t>COMMIT TRANSACTION</a:t>
            </a:r>
            <a:endParaRPr lang="uk-UA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ACID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– Atomicity</a:t>
            </a:r>
          </a:p>
          <a:p>
            <a:r>
              <a:rPr lang="en-US" dirty="0" smtClean="0"/>
              <a:t>C – Consistency</a:t>
            </a:r>
          </a:p>
          <a:p>
            <a:r>
              <a:rPr lang="en-US" dirty="0" smtClean="0"/>
              <a:t>I – Isolation</a:t>
            </a:r>
          </a:p>
          <a:p>
            <a:r>
              <a:rPr lang="en-US" dirty="0" smtClean="0"/>
              <a:t>D – Durability</a:t>
            </a:r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Atomicity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Все или ничего. Если завершается неудачей часть транзакции, то откатывается вся транзакция</a:t>
            </a: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Каждая транзакция переводит базу из одного согласованного </a:t>
            </a:r>
            <a:r>
              <a:rPr lang="ru-RU" dirty="0" err="1" smtClean="0"/>
              <a:t>валидного</a:t>
            </a:r>
            <a:r>
              <a:rPr lang="ru-RU" dirty="0" smtClean="0"/>
              <a:t> состояния данных в другое</a:t>
            </a: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Параллельно выполняемые транзакции не оказывают влияния друг на друга. Используется механизм блокировки объектов базы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ru-RU" dirty="0" smtClean="0"/>
              <a:t>Что такое база данных</a:t>
            </a:r>
            <a:r>
              <a:rPr lang="en-US" dirty="0" smtClean="0"/>
              <a:t>?</a:t>
            </a:r>
            <a:endParaRPr lang="ru-RU" dirty="0"/>
          </a:p>
        </p:txBody>
      </p:sp>
      <p:pic>
        <p:nvPicPr>
          <p:cNvPr id="1028" name="Picture 4" descr="Image result for databa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980728"/>
            <a:ext cx="3810000" cy="3609976"/>
          </a:xfrm>
          <a:prstGeom prst="rect">
            <a:avLst/>
          </a:prstGeom>
          <a:noFill/>
        </p:spPr>
      </p:pic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0" y="4725144"/>
            <a:ext cx="9144000" cy="2132856"/>
          </a:xfrm>
        </p:spPr>
        <p:txBody>
          <a:bodyPr>
            <a:normAutofit/>
          </a:bodyPr>
          <a:lstStyle/>
          <a:p>
            <a:r>
              <a:rPr lang="ru-RU" dirty="0" smtClean="0"/>
              <a:t>База данных – организованная определенным образом структура для хранения данных</a:t>
            </a: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Durability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случае успешного завершения транзакции обеспечивается полная уверенность, что ее изменения останутся в базе в случае разного рода сбоев и проблем</a:t>
            </a:r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</a:t>
            </a:r>
            <a:endParaRPr lang="ru-RU" dirty="0"/>
          </a:p>
        </p:txBody>
      </p:sp>
      <p:pic>
        <p:nvPicPr>
          <p:cNvPr id="4" name="Picture 2" descr="Картинки по запросу deadlo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58" y="1491380"/>
            <a:ext cx="8004696" cy="491288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684" y="140991"/>
            <a:ext cx="8822804" cy="1400530"/>
          </a:xfrm>
        </p:spPr>
        <p:txBody>
          <a:bodyPr/>
          <a:lstStyle/>
          <a:p>
            <a:r>
              <a:rPr lang="en-US" dirty="0" smtClean="0"/>
              <a:t>Profiler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91680" y="1628800"/>
            <a:ext cx="6335857" cy="5229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33948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выполнения запроса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83" y="1566113"/>
            <a:ext cx="6710363" cy="4067375"/>
          </a:xfrm>
        </p:spPr>
      </p:pic>
    </p:spTree>
    <p:extLst>
      <p:ext uri="{BB962C8B-B14F-4D97-AF65-F5344CB8AC3E}">
        <p14:creationId xmlns="" xmlns:p14="http://schemas.microsoft.com/office/powerpoint/2010/main" val="3007126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выполнения запроса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87" y="1534817"/>
            <a:ext cx="8214176" cy="4190574"/>
          </a:xfrm>
        </p:spPr>
      </p:pic>
    </p:spTree>
    <p:extLst>
      <p:ext uri="{BB962C8B-B14F-4D97-AF65-F5344CB8AC3E}">
        <p14:creationId xmlns="" xmlns:p14="http://schemas.microsoft.com/office/powerpoint/2010/main" val="26116129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Оптимизация запроса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932" y="1314215"/>
            <a:ext cx="8055877" cy="51281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26715" y="3508663"/>
            <a:ext cx="2886075" cy="29337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504484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Индексы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Индексы – специальные сущности в СУБД.</a:t>
            </a:r>
          </a:p>
          <a:p>
            <a:r>
              <a:rPr lang="ru-RU" dirty="0" smtClean="0"/>
              <a:t>Добавляются в таблицу на определенное поле. Параметры индексов варьируются в зависимости от реализации СУБД.</a:t>
            </a:r>
            <a:endParaRPr lang="en-US" dirty="0" smtClean="0"/>
          </a:p>
          <a:p>
            <a:r>
              <a:rPr lang="ru-RU" dirty="0" smtClean="0"/>
              <a:t>Как правило, при создании первичного ключа на это поле автоматически создается индекс</a:t>
            </a:r>
          </a:p>
        </p:txBody>
      </p:sp>
    </p:spTree>
    <p:extLst>
      <p:ext uri="{BB962C8B-B14F-4D97-AF65-F5344CB8AC3E}">
        <p14:creationId xmlns="" xmlns:p14="http://schemas.microsoft.com/office/powerpoint/2010/main" val="257009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Индексы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285" y="1853249"/>
            <a:ext cx="4658916" cy="4195481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Решают проблему прямо пропорционального роста времени поиска – делает время поиска по индексу константным или близким к этому независимо от количества данных</a:t>
            </a:r>
            <a:r>
              <a:rPr lang="ru-RU" dirty="0" smtClean="0"/>
              <a:t>.</a:t>
            </a:r>
            <a:endParaRPr lang="en-US" dirty="0" smtClean="0"/>
          </a:p>
          <a:p>
            <a:endParaRPr lang="ru-RU" dirty="0"/>
          </a:p>
          <a:p>
            <a:r>
              <a:rPr lang="ru-RU" dirty="0"/>
              <a:t>Цена: запросы на запись занимают больше времени чем без индекса; к размеру БД кроме размера самой информации добавляется размер технической информации индекса.</a:t>
            </a:r>
            <a:endParaRPr lang="uk-UA" dirty="0"/>
          </a:p>
          <a:p>
            <a:endParaRPr lang="en-US" dirty="0"/>
          </a:p>
        </p:txBody>
      </p:sp>
      <p:pic>
        <p:nvPicPr>
          <p:cNvPr id="1026" name="Picture 2" descr="http://sqlity.net/wp-content/uploads/2014/06/B+Tre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103" b="12640"/>
          <a:stretch/>
        </p:blipFill>
        <p:spPr bwMode="auto">
          <a:xfrm>
            <a:off x="4594089" y="3090041"/>
            <a:ext cx="4439471" cy="356300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14596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Оптимизация запроса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13" y="1152984"/>
            <a:ext cx="6709906" cy="4195481"/>
          </a:xfrm>
        </p:spPr>
        <p:txBody>
          <a:bodyPr/>
          <a:lstStyle/>
          <a:p>
            <a:r>
              <a:rPr lang="en-US" dirty="0"/>
              <a:t>CREATE NONCLUSTERED INDEX </a:t>
            </a:r>
            <a:r>
              <a:rPr lang="en-US" dirty="0" err="1"/>
              <a:t>IX_Status_name</a:t>
            </a:r>
            <a:r>
              <a:rPr lang="en-US" dirty="0"/>
              <a:t> ON [Status] (Name);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0575" y="1631373"/>
            <a:ext cx="8609075" cy="41692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72097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Оптимизация запроса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4450" y="1853248"/>
            <a:ext cx="2886075" cy="2933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24405" y="1853248"/>
            <a:ext cx="2836069" cy="30480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3405620" y="2971801"/>
            <a:ext cx="1948296" cy="945573"/>
          </a:xfrm>
          <a:prstGeom prst="rightArrow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03983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баз данных</a:t>
            </a:r>
            <a:endParaRPr lang="ru-RU" dirty="0"/>
          </a:p>
        </p:txBody>
      </p:sp>
      <p:pic>
        <p:nvPicPr>
          <p:cNvPr id="16386" name="Picture 2" descr="Image result for relational vs non relational databa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479168"/>
            <a:ext cx="7164288" cy="53788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08720"/>
          </a:xfrm>
        </p:spPr>
        <p:txBody>
          <a:bodyPr/>
          <a:lstStyle/>
          <a:p>
            <a:r>
              <a:rPr lang="ru-RU" dirty="0" smtClean="0"/>
              <a:t>Ссылки, литература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5445224"/>
            <a:ext cx="9144000" cy="141277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hlinkClick r:id="rId2"/>
              </a:rPr>
              <a:t>Itzik</a:t>
            </a:r>
            <a:r>
              <a:rPr lang="en-US" dirty="0" smtClean="0">
                <a:hlinkClick r:id="rId2"/>
              </a:rPr>
              <a:t> Ben-</a:t>
            </a:r>
            <a:r>
              <a:rPr lang="en-US" dirty="0" err="1" smtClean="0">
                <a:hlinkClick r:id="rId2"/>
              </a:rPr>
              <a:t>Gan</a:t>
            </a:r>
            <a:r>
              <a:rPr lang="en-US" dirty="0" smtClean="0">
                <a:hlinkClick r:id="rId2"/>
              </a:rPr>
              <a:t>. T-SQL Fundamentals</a:t>
            </a:r>
            <a:r>
              <a:rPr lang="en-US" dirty="0" smtClean="0"/>
              <a:t> </a:t>
            </a:r>
          </a:p>
          <a:p>
            <a:r>
              <a:rPr lang="ru-RU" dirty="0" smtClean="0"/>
              <a:t>Хорошее объяснение базовых принципов БД с примерами запросов </a:t>
            </a:r>
            <a:r>
              <a:rPr lang="en-US" dirty="0" smtClean="0"/>
              <a:t>DML</a:t>
            </a:r>
            <a:endParaRPr lang="ru-RU" dirty="0"/>
          </a:p>
        </p:txBody>
      </p:sp>
      <p:pic>
        <p:nvPicPr>
          <p:cNvPr id="15362" name="Picture 2" descr="https://images-na.ssl-images-amazon.com/images/I/41HbPnGDM9L._SX408_BO1,204,203,200_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908720"/>
            <a:ext cx="3601840" cy="43924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4725144"/>
            <a:ext cx="9144000" cy="2132856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>
                <a:hlinkClick r:id="rId2"/>
              </a:rPr>
              <a:t>Dusan</a:t>
            </a:r>
            <a:r>
              <a:rPr lang="en-US" dirty="0" smtClean="0">
                <a:hlinkClick r:id="rId2"/>
              </a:rPr>
              <a:t> </a:t>
            </a:r>
            <a:r>
              <a:rPr lang="en-US" dirty="0" err="1" smtClean="0">
                <a:hlinkClick r:id="rId2"/>
              </a:rPr>
              <a:t>Petkovic</a:t>
            </a:r>
            <a:r>
              <a:rPr lang="en-US" dirty="0" smtClean="0">
                <a:hlinkClick r:id="rId2"/>
              </a:rPr>
              <a:t>. Microsoft SQL Server 2016. Definitive beginner's guide</a:t>
            </a:r>
            <a:endParaRPr lang="en-US" dirty="0" smtClean="0"/>
          </a:p>
          <a:p>
            <a:r>
              <a:rPr lang="ru-RU" dirty="0" smtClean="0"/>
              <a:t>Более подробные объяснения реализации механизмов БД, средний уровень. Справочная информация, описание техник оптимизации и основ администрирования БД</a:t>
            </a:r>
            <a:endParaRPr lang="en-US" dirty="0" smtClean="0"/>
          </a:p>
        </p:txBody>
      </p:sp>
      <p:pic>
        <p:nvPicPr>
          <p:cNvPr id="17410" name="Picture 2" descr="https://images-na.ssl-images-amazon.com/images/I/51GQZ7xxALL._SX401_BO1,204,203,200_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0"/>
            <a:ext cx="3816424" cy="47350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4941168"/>
            <a:ext cx="9144000" cy="19168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Bill </a:t>
            </a:r>
            <a:r>
              <a:rPr lang="en-US" dirty="0" err="1" smtClean="0">
                <a:hlinkClick r:id="rId2"/>
              </a:rPr>
              <a:t>Karwin</a:t>
            </a:r>
            <a:r>
              <a:rPr lang="en-US" dirty="0" smtClean="0">
                <a:hlinkClick r:id="rId2"/>
              </a:rPr>
              <a:t>. SQL </a:t>
            </a:r>
            <a:r>
              <a:rPr lang="en-US" dirty="0" err="1" smtClean="0">
                <a:hlinkClick r:id="rId2"/>
              </a:rPr>
              <a:t>Antipatterns</a:t>
            </a:r>
            <a:endParaRPr lang="en-US" dirty="0" smtClean="0"/>
          </a:p>
          <a:p>
            <a:r>
              <a:rPr lang="ru-RU" dirty="0" smtClean="0"/>
              <a:t>Описание наиболее частых проблем и ошибок при работе с БД и путей их преодоления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18434" name="Picture 2" descr="https://images-na.ssl-images-amazon.com/images/I/41w1oa0YarL._SX415_BO1,204,203,200_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0"/>
            <a:ext cx="4176464" cy="50077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5013177"/>
            <a:ext cx="9144000" cy="184482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hlinkClick r:id="rId2"/>
              </a:rPr>
              <a:t>Dan Tow. SQL Tuning</a:t>
            </a:r>
            <a:endParaRPr lang="en-US" dirty="0" smtClean="0"/>
          </a:p>
          <a:p>
            <a:r>
              <a:rPr lang="ru-RU" dirty="0" smtClean="0"/>
              <a:t>Продвинутые техники повышения производительности запросов и генерации оптимального плана выполнения</a:t>
            </a:r>
            <a:endParaRPr lang="ru-RU" dirty="0"/>
          </a:p>
        </p:txBody>
      </p:sp>
      <p:pic>
        <p:nvPicPr>
          <p:cNvPr id="19458" name="Picture 2" descr="https://images-na.ssl-images-amazon.com/images/I/51-6JHDV9fL._SX381_BO1,204,203,200_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0"/>
            <a:ext cx="3888432" cy="50661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2204864"/>
          </a:xfrm>
        </p:spPr>
        <p:txBody>
          <a:bodyPr/>
          <a:lstStyle/>
          <a:p>
            <a:r>
              <a:rPr lang="en-US" dirty="0" smtClean="0">
                <a:hlinkClick r:id="rId2" action="ppaction://hlinkfile"/>
              </a:rPr>
              <a:t>SQL Exercises</a:t>
            </a:r>
            <a:endParaRPr lang="en-US" dirty="0" smtClean="0"/>
          </a:p>
          <a:p>
            <a:r>
              <a:rPr lang="ru-RU" dirty="0" smtClean="0"/>
              <a:t>Портал с обширной коллекцией заданий для практики написания запросов </a:t>
            </a:r>
            <a:r>
              <a:rPr lang="en-US" dirty="0" smtClean="0"/>
              <a:t>DML</a:t>
            </a:r>
            <a:endParaRPr lang="ru-RU" dirty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0" y="3933056"/>
            <a:ext cx="9144000" cy="2204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Microsoft SQL Server Documentation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3200" dirty="0" smtClean="0"/>
              <a:t>Официальная документация. Современные стандарты языка и платформы, подробности совместимости и т.д.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ru-RU" dirty="0" smtClean="0"/>
              <a:t>Спасибо за </a:t>
            </a:r>
            <a:r>
              <a:rPr lang="ru-RU" dirty="0" smtClean="0"/>
              <a:t>внимание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err="1" smtClean="0"/>
              <a:t>Фидбек</a:t>
            </a:r>
            <a:r>
              <a:rPr lang="ru-RU" dirty="0" smtClean="0"/>
              <a:t> и вопросы можно отправлять сюда:</a:t>
            </a:r>
            <a:br>
              <a:rPr lang="ru-RU" dirty="0" smtClean="0"/>
            </a:br>
            <a:r>
              <a:rPr lang="en-US" dirty="0" smtClean="0"/>
              <a:t>dubovsky.artem@apriorit.com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СУБД?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5301209"/>
            <a:ext cx="9144000" cy="1556792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Система Управления Базами Данных</a:t>
            </a:r>
            <a:r>
              <a:rPr lang="en-US" dirty="0" smtClean="0"/>
              <a:t> – </a:t>
            </a:r>
            <a:r>
              <a:rPr lang="ru-RU" dirty="0" smtClean="0"/>
              <a:t>комплексное программное обеспечение, позволяющее пользователю взаимодействовать с базой данных и данными, хранящимися в ней</a:t>
            </a:r>
            <a:endParaRPr lang="ru-RU" dirty="0"/>
          </a:p>
        </p:txBody>
      </p:sp>
      <p:pic>
        <p:nvPicPr>
          <p:cNvPr id="22530" name="Picture 2" descr="Image result for dbm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196752"/>
            <a:ext cx="5400600" cy="40427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БД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4941168"/>
            <a:ext cx="9144000" cy="1916832"/>
          </a:xfrm>
        </p:spPr>
        <p:txBody>
          <a:bodyPr>
            <a:normAutofit/>
          </a:bodyPr>
          <a:lstStyle/>
          <a:p>
            <a:r>
              <a:rPr lang="ru-RU" dirty="0" smtClean="0"/>
              <a:t>Схема – описанная на </a:t>
            </a:r>
            <a:r>
              <a:rPr lang="ru-RU" u="sng" dirty="0" smtClean="0"/>
              <a:t>формальном языке </a:t>
            </a:r>
            <a:r>
              <a:rPr lang="ru-RU" dirty="0" smtClean="0"/>
              <a:t>коллекция </a:t>
            </a:r>
            <a:r>
              <a:rPr lang="ru-RU" u="sng" dirty="0" smtClean="0"/>
              <a:t>объектов</a:t>
            </a:r>
            <a:r>
              <a:rPr lang="ru-RU" dirty="0" smtClean="0"/>
              <a:t>, формирующая структуру базы данных.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ru-RU" dirty="0" smtClean="0"/>
              <a:t>Объекты схемы БД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1340768"/>
            <a:ext cx="8460432" cy="5517232"/>
          </a:xfrm>
        </p:spPr>
        <p:txBody>
          <a:bodyPr/>
          <a:lstStyle/>
          <a:p>
            <a:r>
              <a:rPr lang="ru-RU" dirty="0" smtClean="0"/>
              <a:t>Таблицы</a:t>
            </a:r>
            <a:endParaRPr lang="en-US" dirty="0" smtClean="0"/>
          </a:p>
          <a:p>
            <a:r>
              <a:rPr lang="ru-RU" dirty="0" smtClean="0"/>
              <a:t>Поля</a:t>
            </a:r>
            <a:endParaRPr lang="en-US" dirty="0" smtClean="0"/>
          </a:p>
          <a:p>
            <a:r>
              <a:rPr lang="ru-RU" dirty="0" smtClean="0"/>
              <a:t>Отношения</a:t>
            </a:r>
            <a:endParaRPr lang="en-US" dirty="0" smtClean="0"/>
          </a:p>
          <a:p>
            <a:r>
              <a:rPr lang="ru-RU" dirty="0" smtClean="0"/>
              <a:t>Представления</a:t>
            </a:r>
            <a:endParaRPr lang="en-US" dirty="0" smtClean="0"/>
          </a:p>
          <a:p>
            <a:r>
              <a:rPr lang="ru-RU" dirty="0" smtClean="0"/>
              <a:t>Хранимые процедуры</a:t>
            </a:r>
            <a:endParaRPr lang="en-US" dirty="0" smtClean="0"/>
          </a:p>
          <a:p>
            <a:r>
              <a:rPr lang="ru-RU" dirty="0" smtClean="0"/>
              <a:t>Функции</a:t>
            </a:r>
            <a:endParaRPr lang="en-US" dirty="0" smtClean="0"/>
          </a:p>
          <a:p>
            <a:r>
              <a:rPr lang="ru-RU" dirty="0" smtClean="0"/>
              <a:t>Триггеры</a:t>
            </a:r>
            <a:endParaRPr lang="en-US" dirty="0" smtClean="0"/>
          </a:p>
          <a:p>
            <a:r>
              <a:rPr lang="ru-RU" dirty="0" smtClean="0"/>
              <a:t>Индексы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И т.д…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 </a:t>
            </a:r>
            <a:r>
              <a:rPr lang="en-US" dirty="0" smtClean="0"/>
              <a:t>SQL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5312965"/>
            <a:ext cx="8229600" cy="154503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Structured Query Language (aka Sequel) – </a:t>
            </a:r>
            <a:r>
              <a:rPr lang="ru-RU" dirty="0" smtClean="0"/>
              <a:t>формальный язык запросов к реляционным базам данных</a:t>
            </a:r>
            <a:endParaRPr lang="ru-RU" dirty="0"/>
          </a:p>
        </p:txBody>
      </p:sp>
      <p:pic>
        <p:nvPicPr>
          <p:cNvPr id="23554" name="Picture 2" descr="Image resul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484784"/>
            <a:ext cx="6787811" cy="3600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ru-RU" dirty="0" smtClean="0"/>
              <a:t>Таблица</a:t>
            </a:r>
            <a:endParaRPr lang="ru-RU" dirty="0"/>
          </a:p>
        </p:txBody>
      </p:sp>
      <p:pic>
        <p:nvPicPr>
          <p:cNvPr id="26628" name="Picture 4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902298"/>
            <a:ext cx="6552728" cy="59557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key</a:t>
            </a:r>
          </a:p>
          <a:p>
            <a:r>
              <a:rPr lang="en-US" dirty="0" smtClean="0"/>
              <a:t>Foreign key</a:t>
            </a:r>
          </a:p>
          <a:p>
            <a:r>
              <a:rPr lang="en-US" dirty="0" smtClean="0"/>
              <a:t>Default</a:t>
            </a:r>
          </a:p>
          <a:p>
            <a:r>
              <a:rPr lang="en-US" dirty="0" smtClean="0"/>
              <a:t>Check</a:t>
            </a:r>
          </a:p>
          <a:p>
            <a:r>
              <a:rPr lang="en-US" dirty="0" smtClean="0"/>
              <a:t>Unique</a:t>
            </a:r>
            <a:endParaRPr lang="ru-RU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573</Words>
  <Application>Microsoft Office PowerPoint</Application>
  <PresentationFormat>Экран (4:3)</PresentationFormat>
  <Paragraphs>90</Paragraphs>
  <Slides>35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36" baseType="lpstr">
      <vt:lpstr>Тема Office</vt:lpstr>
      <vt:lpstr>Проектирование, использование и оптимизация баз данных</vt:lpstr>
      <vt:lpstr>Что такое база данных?</vt:lpstr>
      <vt:lpstr>Классификация баз данных</vt:lpstr>
      <vt:lpstr>Что такое СУБД?</vt:lpstr>
      <vt:lpstr>Схема БД</vt:lpstr>
      <vt:lpstr>Объекты схемы БД</vt:lpstr>
      <vt:lpstr>Язык SQL</vt:lpstr>
      <vt:lpstr>Таблица</vt:lpstr>
      <vt:lpstr>Ограничения</vt:lpstr>
      <vt:lpstr>Нормализация</vt:lpstr>
      <vt:lpstr>Представление</vt:lpstr>
      <vt:lpstr>Хранимая процедура</vt:lpstr>
      <vt:lpstr>Функция</vt:lpstr>
      <vt:lpstr>Триггер</vt:lpstr>
      <vt:lpstr>Транзакции</vt:lpstr>
      <vt:lpstr>ACID</vt:lpstr>
      <vt:lpstr>Atomicity</vt:lpstr>
      <vt:lpstr>Consistency</vt:lpstr>
      <vt:lpstr>Isolation</vt:lpstr>
      <vt:lpstr>Durability</vt:lpstr>
      <vt:lpstr>Deadlock</vt:lpstr>
      <vt:lpstr>Profiler</vt:lpstr>
      <vt:lpstr>План выполнения запроса</vt:lpstr>
      <vt:lpstr>План выполнения запроса</vt:lpstr>
      <vt:lpstr>Оптимизация запроса</vt:lpstr>
      <vt:lpstr>Индексы</vt:lpstr>
      <vt:lpstr>Индексы</vt:lpstr>
      <vt:lpstr>Оптимизация запроса</vt:lpstr>
      <vt:lpstr>Оптимизация запроса</vt:lpstr>
      <vt:lpstr>Ссылки, литература</vt:lpstr>
      <vt:lpstr>Слайд 31</vt:lpstr>
      <vt:lpstr>Слайд 32</vt:lpstr>
      <vt:lpstr>Слайд 33</vt:lpstr>
      <vt:lpstr>Слайд 34</vt:lpstr>
      <vt:lpstr>Спасибо за внимание Фидбек и вопросы можно отправлять сюда: dubovsky.artem@apriorit.com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Проектирование, использование и оптимизация БД </dc:title>
  <dc:creator>Артем Дубовский</dc:creator>
  <cp:lastModifiedBy>Артем Дубовский</cp:lastModifiedBy>
  <cp:revision>41</cp:revision>
  <dcterms:created xsi:type="dcterms:W3CDTF">2018-03-04T16:47:00Z</dcterms:created>
  <dcterms:modified xsi:type="dcterms:W3CDTF">2018-03-11T20:20:02Z</dcterms:modified>
</cp:coreProperties>
</file>