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20"/>
  </p:notesMasterIdLst>
  <p:sldIdLst>
    <p:sldId id="361" r:id="rId4"/>
    <p:sldId id="265" r:id="rId5"/>
    <p:sldId id="362" r:id="rId6"/>
    <p:sldId id="363" r:id="rId7"/>
    <p:sldId id="364" r:id="rId8"/>
    <p:sldId id="365" r:id="rId9"/>
    <p:sldId id="283" r:id="rId10"/>
    <p:sldId id="356" r:id="rId11"/>
    <p:sldId id="366" r:id="rId12"/>
    <p:sldId id="297" r:id="rId13"/>
    <p:sldId id="292" r:id="rId14"/>
    <p:sldId id="355" r:id="rId15"/>
    <p:sldId id="296" r:id="rId16"/>
    <p:sldId id="310" r:id="rId17"/>
    <p:sldId id="309" r:id="rId18"/>
    <p:sldId id="350" r:id="rId19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B1B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4460" autoAdjust="0"/>
  </p:normalViewPr>
  <p:slideViewPr>
    <p:cSldViewPr snapToGrid="0">
      <p:cViewPr varScale="1">
        <p:scale>
          <a:sx n="66" d="100"/>
          <a:sy n="66" d="100"/>
        </p:scale>
        <p:origin x="1272" y="66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http://dotcolon.net/font/route159/</a:t>
            </a:r>
          </a:p>
          <a:p>
            <a:r>
              <a:rPr kumimoji="1" lang="en-US" altLang="ja-JP" dirty="0"/>
              <a:t>https://www.google.com/fonts/specimen/Open+Sans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0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49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94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61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564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06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2750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75404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19002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95986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94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75" r:id="rId28"/>
    <p:sldLayoutId id="2147483776" r:id="rId29"/>
    <p:sldLayoutId id="2147483777" r:id="rId30"/>
    <p:sldLayoutId id="2147483778" r:id="rId31"/>
    <p:sldLayoutId id="2147483779" r:id="rId32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FF07B4D-0759-DCD5-5E49-50B408827812}"/>
              </a:ext>
            </a:extLst>
          </p:cNvPr>
          <p:cNvSpPr txBox="1"/>
          <p:nvPr/>
        </p:nvSpPr>
        <p:spPr>
          <a:xfrm>
            <a:off x="6501530" y="538247"/>
            <a:ext cx="52833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UNIVERSIDAD FERMÍN TORO </a:t>
            </a:r>
            <a:endParaRPr kumimoji="0" lang="es-ES" altLang="es-E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VICE-RECTORADO ACADÉMICO</a:t>
            </a:r>
            <a:endParaRPr kumimoji="0" lang="es-ES" altLang="es-E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FACULTAD DE INGENIERÍA</a:t>
            </a:r>
            <a:endParaRPr kumimoji="0" lang="es-ES" altLang="es-E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ESCUELA DE COMPUTACIÓN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5C6A036-184C-C828-8837-F08226CF00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2" y="538247"/>
            <a:ext cx="1575259" cy="157525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2E43B927-1237-5CAA-0C65-0AFB08467256}"/>
              </a:ext>
            </a:extLst>
          </p:cNvPr>
          <p:cNvSpPr txBox="1">
            <a:spLocks/>
          </p:cNvSpPr>
          <p:nvPr/>
        </p:nvSpPr>
        <p:spPr>
          <a:xfrm>
            <a:off x="4891528" y="4248978"/>
            <a:ext cx="8503352" cy="1789043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algn="ctr" defTabSz="1632753" rtl="0" eaLnBrk="1" latinLnBrk="0" hangingPunct="1">
              <a:spcBef>
                <a:spcPct val="0"/>
              </a:spcBef>
              <a:buNone/>
              <a:defRPr kumimoji="1" sz="9600" kern="1200" baseline="0">
                <a:solidFill>
                  <a:schemeClr val="accent1"/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lang="es-419" sz="3600" b="1" dirty="0"/>
              <a:t>SISTEMA EXPERTO PARA EL DIAGNÓSTICO DE INFECCIONES Y PATOLOGÍAS EN EL ÁREA DE LA GINECOLOGÍA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0A03041-FAFA-246E-2015-7181305B16F6}"/>
              </a:ext>
            </a:extLst>
          </p:cNvPr>
          <p:cNvSpPr txBox="1"/>
          <p:nvPr/>
        </p:nvSpPr>
        <p:spPr>
          <a:xfrm>
            <a:off x="12873303" y="6997734"/>
            <a:ext cx="54131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Autor: Arthuro E. Dugarte V.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Tutor: Msc. Ing. Edecio R. Freitez R.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31B73F3-5E08-2FF8-56EC-EDE0D16D61C9}"/>
              </a:ext>
            </a:extLst>
          </p:cNvPr>
          <p:cNvSpPr txBox="1"/>
          <p:nvPr/>
        </p:nvSpPr>
        <p:spPr>
          <a:xfrm>
            <a:off x="6690290" y="9517920"/>
            <a:ext cx="4905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CABUDARE, SEPTIEMBRE 2022</a:t>
            </a:r>
          </a:p>
        </p:txBody>
      </p:sp>
    </p:spTree>
    <p:extLst>
      <p:ext uri="{BB962C8B-B14F-4D97-AF65-F5344CB8AC3E}">
        <p14:creationId xmlns:p14="http://schemas.microsoft.com/office/powerpoint/2010/main" val="251049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/>
                </a:solidFill>
              </a:rPr>
              <a:t>FASE III</a:t>
            </a:r>
            <a:endParaRPr kumimoji="1" lang="ja-JP" altLang="en-US" b="1" dirty="0">
              <a:solidFill>
                <a:schemeClr val="tx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>
          <a:xfrm>
            <a:off x="3166542" y="1543100"/>
            <a:ext cx="3784952" cy="504056"/>
          </a:xfrm>
        </p:spPr>
        <p:txBody>
          <a:bodyPr>
            <a:normAutofit fontScale="92500" lnSpcReduction="20000"/>
          </a:bodyPr>
          <a:lstStyle/>
          <a:p>
            <a:r>
              <a:rPr lang="es-ES" altLang="ja-JP" b="1" dirty="0"/>
              <a:t>Diseño de la Investigación</a:t>
            </a:r>
            <a:endParaRPr kumimoji="1" lang="ja-JP" altLang="en-US" b="1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s-ES" altLang="ja-JP" dirty="0"/>
              <a:t>1. Diseño de la Base de Conocimiento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ES" altLang="ja-JP" dirty="0"/>
              <a:t>3</a:t>
            </a:r>
            <a:r>
              <a:rPr kumimoji="1" lang="es-ES" altLang="ja-JP" dirty="0"/>
              <a:t>. Diseño del Motor de Inferencia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lang="es-419" altLang="ja-JP" sz="2800" dirty="0">
                <a:latin typeface="Route 159 SemiBold"/>
              </a:rPr>
              <a:t>Diseño de la Interfaz del Paciente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. </a:t>
            </a:r>
            <a:r>
              <a:rPr lang="es-419" altLang="ja-JP" sz="2800" dirty="0">
                <a:latin typeface="Route 159 SemiBold"/>
              </a:rPr>
              <a:t>Diseño de </a:t>
            </a:r>
            <a:r>
              <a:rPr lang="es-ES" altLang="ja-JP" sz="2800" dirty="0">
                <a:latin typeface="Route 159 SemiBold"/>
              </a:rPr>
              <a:t>modulo de seguridad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s-419" altLang="ja-JP" sz="2800" dirty="0">
                <a:solidFill>
                  <a:schemeClr val="tx1"/>
                </a:solidFill>
                <a:latin typeface="Route 159 SemiBold"/>
              </a:rPr>
              <a:t>2. Diseño de la Base de Datos</a:t>
            </a:r>
            <a:endParaRPr kumimoji="1" lang="es-419" altLang="ja-JP" sz="2800" dirty="0">
              <a:solidFill>
                <a:schemeClr val="tx1"/>
              </a:solidFill>
              <a:latin typeface="Route 159 SemiBold"/>
            </a:endParaRP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s-419" altLang="ja-JP" sz="2800" dirty="0">
                <a:solidFill>
                  <a:schemeClr val="tx1"/>
                </a:solidFill>
                <a:latin typeface="Route 159 SemiBold"/>
              </a:rPr>
              <a:t>8. Diseño de Modulo de Captación de Datos.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s-419" altLang="ja-JP" sz="2800" dirty="0">
                <a:solidFill>
                  <a:schemeClr val="tx1"/>
                </a:solidFill>
                <a:latin typeface="Route 159 SemiBold"/>
              </a:rPr>
              <a:t>4. Diseño de la Interfaz del Paciente</a:t>
            </a:r>
            <a:endParaRPr kumimoji="1" lang="es-419" altLang="ja-JP" sz="2800" dirty="0">
              <a:solidFill>
                <a:schemeClr val="tx1"/>
              </a:solidFill>
              <a:latin typeface="Route 159 SemiBold"/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/>
          </a:bodyPr>
          <a:lstStyle/>
          <a:p>
            <a:r>
              <a:rPr lang="es-419" altLang="ja-JP" sz="2800" dirty="0">
                <a:solidFill>
                  <a:schemeClr val="tx1"/>
                </a:solidFill>
                <a:latin typeface="Route 159 SemiBold"/>
              </a:rPr>
              <a:t>6. Diseño de la Interfaz del Paciente </a:t>
            </a:r>
          </a:p>
        </p:txBody>
      </p:sp>
    </p:spTree>
    <p:extLst>
      <p:ext uri="{BB962C8B-B14F-4D97-AF65-F5344CB8AC3E}">
        <p14:creationId xmlns:p14="http://schemas.microsoft.com/office/powerpoint/2010/main" val="470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45"/>
    </mc:Choice>
    <mc:Fallback xmlns="">
      <p:transition advTm="904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s-419" altLang="ja-JP" b="1" dirty="0">
                <a:solidFill>
                  <a:schemeClr val="tx1"/>
                </a:solidFill>
              </a:rPr>
              <a:t>Componentes Inteligentes del </a:t>
            </a:r>
            <a:r>
              <a:rPr kumimoji="1" lang="es-419" altLang="ja-JP" b="1" dirty="0">
                <a:solidFill>
                  <a:schemeClr val="accent1"/>
                </a:solidFill>
                <a:latin typeface="Route 159 Bold" pitchFamily="50" charset="0"/>
              </a:rPr>
              <a:t>Sistema Experto</a:t>
            </a: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/>
          </a:bodyPr>
          <a:lstStyle/>
          <a:p>
            <a:r>
              <a:rPr kumimoji="1" lang="es-419" altLang="ja-JP" b="1" dirty="0"/>
              <a:t>Base de Conocimiento</a:t>
            </a: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419" altLang="ja-JP" b="1" dirty="0"/>
              <a:t>Motor de Inferencia</a:t>
            </a:r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419" altLang="ja-JP" b="1" dirty="0"/>
              <a:t>Módulo de Adquisición del Conocimiento</a:t>
            </a:r>
            <a:endParaRPr kumimoji="1" lang="ja-JP" altLang="en-US" b="1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419" altLang="ja-JP" b="1" dirty="0"/>
              <a:t>Interfaz de Usuario</a:t>
            </a:r>
            <a:endParaRPr kumimoji="1" lang="es-419" altLang="ja-JP" b="1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419" altLang="ja-JP" b="1" dirty="0"/>
              <a:t>Base de Datos</a:t>
            </a:r>
            <a:endParaRPr kumimoji="1" lang="es-419" altLang="ja-JP" b="1" dirty="0"/>
          </a:p>
        </p:txBody>
      </p:sp>
      <p:sp>
        <p:nvSpPr>
          <p:cNvPr id="43" name="スライド番号プレースホルダー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7974EE-6721-489E-92ED-C2F056B3C89B}"/>
              </a:ext>
            </a:extLst>
          </p:cNvPr>
          <p:cNvSpPr/>
          <p:nvPr/>
        </p:nvSpPr>
        <p:spPr>
          <a:xfrm>
            <a:off x="1029797" y="7525248"/>
            <a:ext cx="4262284" cy="69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419">
              <a:solidFill>
                <a:schemeClr val="accent6"/>
              </a:solidFill>
            </a:endParaRPr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4"/>
          </p:nvPr>
        </p:nvSpPr>
        <p:spPr>
          <a:xfrm>
            <a:off x="258229" y="7299102"/>
            <a:ext cx="3455988" cy="2007208"/>
          </a:xfrm>
        </p:spPr>
        <p:txBody>
          <a:bodyPr>
            <a:noAutofit/>
          </a:bodyPr>
          <a:lstStyle/>
          <a:p>
            <a:pPr indent="180000" algn="just">
              <a:lnSpc>
                <a:spcPct val="150000"/>
              </a:lnSpc>
              <a:spcBef>
                <a:spcPts val="0"/>
              </a:spcBef>
            </a:pPr>
            <a:r>
              <a:rPr lang="es-419" altLang="ja-JP" sz="1600" dirty="0">
                <a:solidFill>
                  <a:schemeClr val="tx1"/>
                </a:solidFill>
              </a:rPr>
              <a:t>Cuenta con una serie de parámetros de que deben estar presentes en exámenes sanguíneos, de orina o ambos, asociándolos a algún tipo de alteración.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34">
            <a:extLst>
              <a:ext uri="{FF2B5EF4-FFF2-40B4-BE49-F238E27FC236}">
                <a16:creationId xmlns:a16="http://schemas.microsoft.com/office/drawing/2014/main" id="{3E0D3742-3BA1-4402-B39C-3F60CFFCD66B}"/>
              </a:ext>
            </a:extLst>
          </p:cNvPr>
          <p:cNvSpPr txBox="1">
            <a:spLocks/>
          </p:cNvSpPr>
          <p:nvPr/>
        </p:nvSpPr>
        <p:spPr>
          <a:xfrm>
            <a:off x="3828411" y="7299102"/>
            <a:ext cx="3455988" cy="2007208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80000" algn="just">
              <a:lnSpc>
                <a:spcPct val="160000"/>
              </a:lnSpc>
              <a:spcBef>
                <a:spcPts val="0"/>
              </a:spcBef>
            </a:pPr>
            <a:r>
              <a:rPr lang="es-419" altLang="ja-JP" sz="1600" dirty="0">
                <a:solidFill>
                  <a:schemeClr val="tx1"/>
                </a:solidFill>
              </a:rPr>
              <a:t>Compara los diagnósticos almacenados en la base de conocimiento y los parámetros en los exámenes del paciente, para determinar cuál o cuáles diagnósticos coinciden con los resultados obtenidos.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テキスト プレースホルダー 34">
            <a:extLst>
              <a:ext uri="{FF2B5EF4-FFF2-40B4-BE49-F238E27FC236}">
                <a16:creationId xmlns:a16="http://schemas.microsoft.com/office/drawing/2014/main" id="{FFEABAB9-294B-4553-8FAD-0B0B0FBD52F3}"/>
              </a:ext>
            </a:extLst>
          </p:cNvPr>
          <p:cNvSpPr txBox="1">
            <a:spLocks/>
          </p:cNvSpPr>
          <p:nvPr/>
        </p:nvSpPr>
        <p:spPr>
          <a:xfrm>
            <a:off x="7401421" y="7299102"/>
            <a:ext cx="3455988" cy="2007208"/>
          </a:xfrm>
          <a:prstGeom prst="rect">
            <a:avLst/>
          </a:prstGeom>
        </p:spPr>
        <p:txBody>
          <a:bodyPr vert="horz" lIns="163275" tIns="81638" rIns="163275" bIns="81638" rtlCol="0" anchor="t">
            <a:norm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80000" algn="just">
              <a:lnSpc>
                <a:spcPct val="150000"/>
              </a:lnSpc>
              <a:spcBef>
                <a:spcPts val="0"/>
              </a:spcBef>
            </a:pPr>
            <a:r>
              <a:rPr lang="es-419" altLang="ja-JP" sz="1600" dirty="0">
                <a:solidFill>
                  <a:schemeClr val="tx1"/>
                </a:solidFill>
              </a:rPr>
              <a:t>Tendrá dentro de sí a los resultados obtenidos por el paciente en sus exámenes sanguíneos y de orina.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テキスト プレースホルダー 34">
            <a:extLst>
              <a:ext uri="{FF2B5EF4-FFF2-40B4-BE49-F238E27FC236}">
                <a16:creationId xmlns:a16="http://schemas.microsoft.com/office/drawing/2014/main" id="{71CA45D5-A4D7-46E7-9A26-93BFEE0FBCBF}"/>
              </a:ext>
            </a:extLst>
          </p:cNvPr>
          <p:cNvSpPr txBox="1">
            <a:spLocks/>
          </p:cNvSpPr>
          <p:nvPr/>
        </p:nvSpPr>
        <p:spPr>
          <a:xfrm>
            <a:off x="10971603" y="7299102"/>
            <a:ext cx="3455988" cy="2007208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80000" algn="just">
              <a:lnSpc>
                <a:spcPct val="150000"/>
              </a:lnSpc>
              <a:spcBef>
                <a:spcPts val="0"/>
              </a:spcBef>
            </a:pPr>
            <a:r>
              <a:rPr lang="es-419" altLang="ja-JP" sz="1600" dirty="0">
                <a:solidFill>
                  <a:schemeClr val="tx1"/>
                </a:solidFill>
              </a:rPr>
              <a:t>Permite al usuario interactuar con el sistema, siendo comprendido tanto por detalles visuales, como por formularios de entrada de datos y campos de salida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テキスト プレースホルダー 34">
            <a:extLst>
              <a:ext uri="{FF2B5EF4-FFF2-40B4-BE49-F238E27FC236}">
                <a16:creationId xmlns:a16="http://schemas.microsoft.com/office/drawing/2014/main" id="{1521A1CA-2E76-440D-A999-C4A2AD8AE5AF}"/>
              </a:ext>
            </a:extLst>
          </p:cNvPr>
          <p:cNvSpPr txBox="1">
            <a:spLocks/>
          </p:cNvSpPr>
          <p:nvPr/>
        </p:nvSpPr>
        <p:spPr>
          <a:xfrm>
            <a:off x="14543905" y="7362341"/>
            <a:ext cx="3455988" cy="2007208"/>
          </a:xfrm>
          <a:prstGeom prst="rect">
            <a:avLst/>
          </a:prstGeom>
        </p:spPr>
        <p:txBody>
          <a:bodyPr vert="horz" lIns="163275" tIns="81638" rIns="163275" bIns="81638" rtlCol="0" anchor="t">
            <a:normAutofit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80000" algn="just">
              <a:lnSpc>
                <a:spcPct val="150000"/>
              </a:lnSpc>
              <a:spcBef>
                <a:spcPts val="0"/>
              </a:spcBef>
            </a:pPr>
            <a:r>
              <a:rPr lang="es-419" altLang="ja-JP" sz="1600" dirty="0">
                <a:solidFill>
                  <a:schemeClr val="tx1"/>
                </a:solidFill>
              </a:rPr>
              <a:t>Permite crear, modificar y borrar diagnósticos, modificando la base de conocimiento a través del tiempo.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073A63-10DF-20D7-C023-E667255B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731" y="3713612"/>
            <a:ext cx="2498822" cy="24988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EE9DEB1-0241-BA75-558E-7286A5C6C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929" y="3877190"/>
            <a:ext cx="2335244" cy="23352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98B824F-898B-D6E0-5B7C-69CEEEF9B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9704" y="4175676"/>
            <a:ext cx="2052496" cy="205249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D47CDD9-2BD3-F592-420D-844625FF2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140" y="3892928"/>
            <a:ext cx="2335244" cy="233524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55BBDB5-4271-436E-9AF2-AC7431E773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508" y="4007251"/>
            <a:ext cx="2075122" cy="20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99"/>
    </mc:Choice>
    <mc:Fallback xmlns="">
      <p:transition advTm="99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DC2A73F6-8704-4E01-9898-0DC62A7CE70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38" y="0"/>
            <a:ext cx="12705347" cy="10300319"/>
          </a:xfrm>
        </p:spPr>
      </p:pic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-1" y="8820102"/>
            <a:ext cx="9142413" cy="1170617"/>
          </a:xfrm>
        </p:spPr>
        <p:txBody>
          <a:bodyPr>
            <a:normAutofit/>
          </a:bodyPr>
          <a:lstStyle/>
          <a:p>
            <a:r>
              <a:rPr kumimoji="1" lang="es-419" altLang="ja-JP" dirty="0"/>
              <a:t>Carta Estructurada</a:t>
            </a:r>
          </a:p>
        </p:txBody>
      </p:sp>
    </p:spTree>
    <p:extLst>
      <p:ext uri="{BB962C8B-B14F-4D97-AF65-F5344CB8AC3E}">
        <p14:creationId xmlns:p14="http://schemas.microsoft.com/office/powerpoint/2010/main" val="2336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37"/>
    </mc:Choice>
    <mc:Fallback xmlns="">
      <p:transition advTm="303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19DB61A9-4D7F-9021-5F70-A6E6065D20E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" r="638"/>
          <a:stretch/>
        </p:blipFill>
        <p:spPr>
          <a:xfrm>
            <a:off x="-4219" y="5140325"/>
            <a:ext cx="7824788" cy="5140324"/>
          </a:xfrm>
          <a:ln>
            <a:solidFill>
              <a:schemeClr val="tx1"/>
            </a:solidFill>
          </a:ln>
        </p:spPr>
      </p:pic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518C31F1-D8F2-638D-CC8B-681059F7AA3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9" r="936"/>
          <a:stretch/>
        </p:blipFill>
        <p:spPr>
          <a:xfrm>
            <a:off x="0" y="6351"/>
            <a:ext cx="3946749" cy="2564048"/>
          </a:xfrm>
          <a:ln>
            <a:solidFill>
              <a:schemeClr val="tx1"/>
            </a:solidFill>
          </a:ln>
        </p:spPr>
      </p:pic>
      <p:pic>
        <p:nvPicPr>
          <p:cNvPr id="21" name="Marcador de posición de imagen 20">
            <a:extLst>
              <a:ext uri="{FF2B5EF4-FFF2-40B4-BE49-F238E27FC236}">
                <a16:creationId xmlns:a16="http://schemas.microsoft.com/office/drawing/2014/main" id="{2F2F67F4-76D2-428F-0322-A19E95B5BA8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5" r="-106"/>
          <a:stretch/>
        </p:blipFill>
        <p:spPr>
          <a:xfrm>
            <a:off x="6264" y="2573100"/>
            <a:ext cx="3954014" cy="2570400"/>
          </a:xfrm>
          <a:ln>
            <a:solidFill>
              <a:schemeClr val="tx1"/>
            </a:solidFill>
          </a:ln>
        </p:spPr>
      </p:pic>
      <p:pic>
        <p:nvPicPr>
          <p:cNvPr id="23" name="Marcador de posición de imagen 22">
            <a:extLst>
              <a:ext uri="{FF2B5EF4-FFF2-40B4-BE49-F238E27FC236}">
                <a16:creationId xmlns:a16="http://schemas.microsoft.com/office/drawing/2014/main" id="{76D5B071-3937-03F4-F64E-A2479CC6B06E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" b="266"/>
          <a:stretch/>
        </p:blipFill>
        <p:spPr>
          <a:xfrm>
            <a:off x="15695069" y="1"/>
            <a:ext cx="2585080" cy="5146676"/>
          </a:xfrm>
          <a:ln>
            <a:solidFill>
              <a:schemeClr val="tx1"/>
            </a:solidFill>
          </a:ln>
        </p:spPr>
      </p:pic>
      <p:pic>
        <p:nvPicPr>
          <p:cNvPr id="33" name="Marcador de posición de imagen 32">
            <a:extLst>
              <a:ext uri="{FF2B5EF4-FFF2-40B4-BE49-F238E27FC236}">
                <a16:creationId xmlns:a16="http://schemas.microsoft.com/office/drawing/2014/main" id="{751D8227-5723-44DB-9009-EC0538DC850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r="650"/>
          <a:stretch>
            <a:fillRect/>
          </a:stretch>
        </p:blipFill>
        <p:spPr>
          <a:xfrm>
            <a:off x="7845425" y="0"/>
            <a:ext cx="7824788" cy="5146676"/>
          </a:xfrm>
          <a:ln>
            <a:solidFill>
              <a:schemeClr val="tx1"/>
            </a:solidFill>
          </a:ln>
        </p:spPr>
      </p:pic>
      <p:pic>
        <p:nvPicPr>
          <p:cNvPr id="28" name="Marcador de posición de imagen 27">
            <a:extLst>
              <a:ext uri="{FF2B5EF4-FFF2-40B4-BE49-F238E27FC236}">
                <a16:creationId xmlns:a16="http://schemas.microsoft.com/office/drawing/2014/main" id="{F1DE1392-F405-CFE4-A858-6E5F3D96F4E7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r="614"/>
          <a:stretch/>
        </p:blipFill>
        <p:spPr>
          <a:xfrm>
            <a:off x="7841207" y="7249618"/>
            <a:ext cx="2693298" cy="3037382"/>
          </a:xfrm>
          <a:ln>
            <a:solidFill>
              <a:schemeClr val="tx1"/>
            </a:solidFill>
          </a:ln>
        </p:spPr>
      </p:pic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8018580" y="5457372"/>
            <a:ext cx="7466992" cy="966988"/>
          </a:xfrm>
        </p:spPr>
        <p:txBody>
          <a:bodyPr>
            <a:normAutofit fontScale="90000"/>
          </a:bodyPr>
          <a:lstStyle/>
          <a:p>
            <a:r>
              <a:rPr lang="es-419" altLang="ja-JP" b="1" dirty="0"/>
              <a:t>Modelado del Sistema</a:t>
            </a:r>
            <a:endParaRPr kumimoji="1" lang="es-419" altLang="ja-JP" b="1" dirty="0"/>
          </a:p>
        </p:txBody>
      </p:sp>
      <p:sp>
        <p:nvSpPr>
          <p:cNvPr id="29" name="テキスト プレースホルダー 5">
            <a:extLst>
              <a:ext uri="{FF2B5EF4-FFF2-40B4-BE49-F238E27FC236}">
                <a16:creationId xmlns:a16="http://schemas.microsoft.com/office/drawing/2014/main" id="{9C0EB92F-D9E4-453A-9BC5-2BD70771B451}"/>
              </a:ext>
            </a:extLst>
          </p:cNvPr>
          <p:cNvSpPr txBox="1">
            <a:spLocks/>
          </p:cNvSpPr>
          <p:nvPr/>
        </p:nvSpPr>
        <p:spPr>
          <a:xfrm>
            <a:off x="7841206" y="4129555"/>
            <a:ext cx="2103411" cy="790352"/>
          </a:xfrm>
          <a:prstGeom prst="rect">
            <a:avLst/>
          </a:prstGeom>
          <a:noFill/>
          <a:ln>
            <a:noFill/>
          </a:ln>
        </p:spPr>
        <p:txBody>
          <a:bodyPr vert="horz" lIns="163275" tIns="81638" rIns="163275" bIns="81638" rtlCol="0">
            <a:normAutofit fontScale="70000" lnSpcReduction="20000"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419" altLang="ja-JP" sz="2800" b="1" dirty="0">
                <a:latin typeface="+mj-lt"/>
              </a:rPr>
              <a:t>Base de Datos MySQL</a:t>
            </a:r>
            <a:endParaRPr lang="es-419" altLang="ja-JP" b="1" dirty="0">
              <a:latin typeface="+mj-lt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500653F-B388-289C-087D-80C26BD8C7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35" y="2569926"/>
            <a:ext cx="3831216" cy="257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92FC6DC-FAD4-1405-CED0-4626367F4C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05" y="9290"/>
            <a:ext cx="3831216" cy="2564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A70774EC-780F-4464-A140-6F8B7652FF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583" y="5146676"/>
            <a:ext cx="2585080" cy="5133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51A173E7-FB23-EF30-E1FC-C909C60BCD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286" y="7249618"/>
            <a:ext cx="2693297" cy="3031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5B43C60E-1A47-157D-679E-7CA48E11A1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43" y="7249618"/>
            <a:ext cx="2392969" cy="3031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532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308"/>
    </mc:Choice>
    <mc:Fallback xmlns="">
      <p:transition advTm="530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altLang="ja-JP" b="1" dirty="0">
                <a:solidFill>
                  <a:schemeClr val="tx1"/>
                </a:solidFill>
              </a:rPr>
              <a:t>Conclusiones</a:t>
            </a:r>
            <a:endParaRPr kumimoji="1" lang="es-419" altLang="ja-JP" b="1" dirty="0">
              <a:solidFill>
                <a:schemeClr val="tx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1"/>
          </p:nvPr>
        </p:nvSpPr>
        <p:spPr>
          <a:xfrm>
            <a:off x="10711544" y="3048998"/>
            <a:ext cx="6833454" cy="1182197"/>
          </a:xfrm>
        </p:spPr>
        <p:txBody>
          <a:bodyPr/>
          <a:lstStyle/>
          <a:p>
            <a:pPr indent="180000">
              <a:lnSpc>
                <a:spcPct val="150000"/>
              </a:lnSpc>
              <a:spcBef>
                <a:spcPts val="0"/>
              </a:spcBef>
            </a:pPr>
            <a:r>
              <a:rPr lang="es-419" altLang="ja-JP" sz="1600" dirty="0">
                <a:solidFill>
                  <a:schemeClr val="tx1"/>
                </a:solidFill>
              </a:rPr>
              <a:t>Existía, según la entrevista realizada, la necesidad de contar con un Sistema Experto.</a:t>
            </a:r>
            <a:endParaRPr kumimoji="1" lang="es-419" altLang="ja-JP" sz="1600" dirty="0">
              <a:solidFill>
                <a:schemeClr val="tx1"/>
              </a:solidFill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2"/>
          </p:nvPr>
        </p:nvSpPr>
        <p:spPr>
          <a:xfrm>
            <a:off x="10711544" y="4443163"/>
            <a:ext cx="6833453" cy="1182197"/>
          </a:xfrm>
        </p:spPr>
        <p:txBody>
          <a:bodyPr/>
          <a:lstStyle/>
          <a:p>
            <a:pPr indent="180000">
              <a:lnSpc>
                <a:spcPct val="150000"/>
              </a:lnSpc>
              <a:spcBef>
                <a:spcPts val="0"/>
              </a:spcBef>
            </a:pPr>
            <a:r>
              <a:rPr lang="es-419" altLang="ja-JP" sz="1600" dirty="0">
                <a:solidFill>
                  <a:schemeClr val="tx1"/>
                </a:solidFill>
              </a:rPr>
              <a:t>El proyecto era factible técnica, operativa, económica y legalmente.</a:t>
            </a:r>
            <a:endParaRPr kumimoji="1" lang="es-419" altLang="ja-JP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3"/>
          </p:nvPr>
        </p:nvSpPr>
        <p:spPr>
          <a:xfrm>
            <a:off x="10711544" y="5818609"/>
            <a:ext cx="7414224" cy="1182197"/>
          </a:xfrm>
        </p:spPr>
        <p:txBody>
          <a:bodyPr/>
          <a:lstStyle/>
          <a:p>
            <a:pPr indent="180000">
              <a:lnSpc>
                <a:spcPct val="150000"/>
              </a:lnSpc>
              <a:spcBef>
                <a:spcPts val="0"/>
              </a:spcBef>
            </a:pPr>
            <a:r>
              <a:rPr lang="es-419" altLang="ja-JP" sz="1600" dirty="0">
                <a:solidFill>
                  <a:schemeClr val="tx1"/>
                </a:solidFill>
              </a:rPr>
              <a:t>Se logró diseñar un sistema que pueda ser utilizado a distancia y que permita al especialista contar con un apoyo tecnológico a la hora de concluir en un diagnóstico.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4"/>
          </p:nvPr>
        </p:nvSpPr>
        <p:spPr>
          <a:xfrm>
            <a:off x="10711544" y="7194559"/>
            <a:ext cx="7519746" cy="1182197"/>
          </a:xfrm>
        </p:spPr>
        <p:txBody>
          <a:bodyPr/>
          <a:lstStyle/>
          <a:p>
            <a:pPr indent="180000">
              <a:lnSpc>
                <a:spcPct val="150000"/>
              </a:lnSpc>
              <a:spcBef>
                <a:spcPts val="0"/>
              </a:spcBef>
            </a:pPr>
            <a:r>
              <a:rPr lang="es-419" altLang="ja-JP" sz="1600" dirty="0">
                <a:solidFill>
                  <a:schemeClr val="tx1"/>
                </a:solidFill>
              </a:rPr>
              <a:t>Se cumplieron los objetivos propuestos durante el desarrollo de un sistema experto para el diagnóstico de infecciones y patologías en el área de la ginecología por medio de exámenes sanguíneos y de orina.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75D0446-686C-BFAB-81C5-28C9504A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914" y="1966329"/>
            <a:ext cx="2829492" cy="28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51"/>
    </mc:Choice>
    <mc:Fallback xmlns="">
      <p:transition advTm="1105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419" altLang="ja-JP" b="1" dirty="0">
                <a:solidFill>
                  <a:schemeClr val="tx1"/>
                </a:solidFill>
              </a:rPr>
              <a:t>Recomendaciones</a:t>
            </a:r>
            <a:endParaRPr kumimoji="1" lang="es-419" altLang="ja-JP" b="1" dirty="0">
              <a:solidFill>
                <a:schemeClr val="tx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2"/>
          </p:nvPr>
        </p:nvSpPr>
        <p:spPr>
          <a:xfrm>
            <a:off x="4858730" y="2647019"/>
            <a:ext cx="4580238" cy="720080"/>
          </a:xfrm>
        </p:spPr>
        <p:txBody>
          <a:bodyPr/>
          <a:lstStyle/>
          <a:p>
            <a:r>
              <a:rPr kumimoji="1" lang="es-419" altLang="ja-JP" dirty="0"/>
              <a:t>Entorno Web Responsive</a:t>
            </a: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4"/>
          </p:nvPr>
        </p:nvSpPr>
        <p:spPr>
          <a:xfrm>
            <a:off x="2294338" y="4352219"/>
            <a:ext cx="6569443" cy="720080"/>
          </a:xfrm>
        </p:spPr>
        <p:txBody>
          <a:bodyPr/>
          <a:lstStyle/>
          <a:p>
            <a:r>
              <a:rPr kumimoji="1" lang="es-419" altLang="ja-JP" sz="2400" dirty="0"/>
              <a:t>Solo contemplar exámenes sanguíneos y de orina</a:t>
            </a: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419" altLang="ja-JP" dirty="0"/>
              <a:t>Monitoreo del Servidor</a:t>
            </a:r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8"/>
          </p:nvPr>
        </p:nvSpPr>
        <p:spPr>
          <a:xfrm>
            <a:off x="8495071" y="3407702"/>
            <a:ext cx="4939803" cy="720080"/>
          </a:xfrm>
        </p:spPr>
        <p:txBody>
          <a:bodyPr/>
          <a:lstStyle/>
          <a:p>
            <a:r>
              <a:rPr lang="es-ES" altLang="ja-JP" sz="2400" dirty="0"/>
              <a:t>Adaptar a Otras Especialidades</a:t>
            </a:r>
            <a:endParaRPr lang="ja-JP" altLang="en-US" sz="2400" dirty="0"/>
          </a:p>
          <a:p>
            <a:endParaRPr kumimoji="1" lang="ja-JP" altLang="en-US" sz="2400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0"/>
          </p:nvPr>
        </p:nvSpPr>
        <p:spPr>
          <a:xfrm>
            <a:off x="9851923" y="5008647"/>
            <a:ext cx="5956251" cy="720080"/>
          </a:xfrm>
        </p:spPr>
        <p:txBody>
          <a:bodyPr/>
          <a:lstStyle/>
          <a:p>
            <a:r>
              <a:rPr kumimoji="1" lang="es-419" altLang="ja-JP" dirty="0"/>
              <a:t>Múltiples Documentos de Subida</a:t>
            </a:r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2"/>
          </p:nvPr>
        </p:nvSpPr>
        <p:spPr>
          <a:xfrm>
            <a:off x="9969910" y="6703262"/>
            <a:ext cx="4018613" cy="720080"/>
          </a:xfrm>
        </p:spPr>
        <p:txBody>
          <a:bodyPr/>
          <a:lstStyle/>
          <a:p>
            <a:r>
              <a:rPr lang="es-419" altLang="ja-JP" sz="2400" dirty="0"/>
              <a:t>Uso Constante del Sistema</a:t>
            </a:r>
            <a:endParaRPr kumimoji="1" lang="es-419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964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355"/>
    </mc:Choice>
    <mc:Fallback xmlns="">
      <p:transition advTm="1535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s-ES" altLang="ja-JP" b="1" dirty="0"/>
              <a:t>¡Gracias por su atención!</a:t>
            </a:r>
            <a:endParaRPr kumimoji="1" lang="es-419" altLang="ja-JP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D4A4BA-A706-F325-AD2D-F938B8F5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03" y="7094222"/>
            <a:ext cx="2234406" cy="22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07"/>
    </mc:Choice>
    <mc:Fallback xmlns="">
      <p:transition advTm="96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altLang="ja-JP" b="1" dirty="0"/>
              <a:t>El</a:t>
            </a:r>
            <a:br>
              <a:rPr kumimoji="1" lang="es-419" altLang="ja-JP" b="1" dirty="0"/>
            </a:br>
            <a:r>
              <a:rPr kumimoji="1" lang="es-419" altLang="ja-JP" b="1" dirty="0">
                <a:solidFill>
                  <a:schemeClr val="accent1"/>
                </a:solidFill>
              </a:rPr>
              <a:t>Problema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s-419" altLang="ja-JP" dirty="0"/>
              <a:t>Las infecciones y patologías se han acentuado en Venezuela.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s-419" altLang="ja-JP" dirty="0"/>
              <a:t>La Dra. </a:t>
            </a:r>
            <a:r>
              <a:rPr lang="es-419" altLang="ja-JP" dirty="0" err="1"/>
              <a:t>Yuleima</a:t>
            </a:r>
            <a:r>
              <a:rPr lang="es-419" altLang="ja-JP" dirty="0"/>
              <a:t> J. Pérez P. no cuenta con un Sistema Experto de apoyo para el diagnostico de infecciones y patologías.</a:t>
            </a:r>
            <a:endParaRPr kumimoji="1" lang="es-419" altLang="ja-JP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s-419" altLang="ja-JP" dirty="0"/>
              <a:t>Modalidad de consulta ineficiente</a:t>
            </a:r>
            <a:r>
              <a:rPr lang="es-419" altLang="ja-JP" dirty="0"/>
              <a:t> debido a la llegada del COVID-19.</a:t>
            </a:r>
            <a:endParaRPr kumimoji="1" lang="es-419" altLang="ja-JP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s-419" altLang="ja-JP" dirty="0"/>
              <a:t>Si luego de la primera consulta se ordena la realizaci</a:t>
            </a:r>
            <a:r>
              <a:rPr lang="es-419" altLang="ja-JP" dirty="0"/>
              <a:t>ón de exámenes, se debe regresar a la misma para su evaluación.</a:t>
            </a:r>
            <a:endParaRPr kumimoji="1" lang="es-419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s-419" altLang="ja-JP" dirty="0"/>
              <a:t>Obstáculos y retrasos a la hora de concluir en un diagnostico debido a la cantidad de paciente o pocos recursos.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>
          <a:xfrm>
            <a:off x="9000326" y="6723012"/>
            <a:ext cx="8279783" cy="603946"/>
          </a:xfrm>
        </p:spPr>
        <p:txBody>
          <a:bodyPr>
            <a:normAutofit/>
          </a:bodyPr>
          <a:lstStyle/>
          <a:p>
            <a:r>
              <a:rPr kumimoji="1" lang="es-419" altLang="ja-JP" sz="2500" dirty="0"/>
              <a:t>Atraso tecnológico en Venezuela.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97"/>
    </mc:Choice>
    <mc:Fallback xmlns="">
      <p:transition advTm="61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s-419" altLang="ja-JP" dirty="0">
                <a:solidFill>
                  <a:schemeClr val="tx1"/>
                </a:solidFill>
              </a:rPr>
              <a:t>¿Qué necesidades existen para desarrollar un sistema experto para el diagnóstico de infecciones y patologías en el área de la ginecología por medio de exámenes sanguíneos y de orina?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s-419" altLang="ja-JP" dirty="0">
                <a:solidFill>
                  <a:schemeClr val="tx1"/>
                </a:solidFill>
              </a:rPr>
              <a:t>¿El estudio de factibilidad técnica, económica, operativa y legal permitirán el desarrollo eficaz de la propuesta realizada?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s-419" altLang="ja-JP" dirty="0">
                <a:solidFill>
                  <a:schemeClr val="tx1"/>
                </a:solidFill>
              </a:rPr>
              <a:t>¿Con el diseño de un sistema experto para el diagnóstico de infecciones y patologías en el área de la ginecología por medio de exámenes sanguíneos y de orina se podrá dar solución al problema planteado?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419" altLang="ja-JP" b="1" dirty="0"/>
              <a:t>Interrogantes de la Investigación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536370-131E-4B99-AE41-9111772FE63E}"/>
              </a:ext>
            </a:extLst>
          </p:cNvPr>
          <p:cNvSpPr/>
          <p:nvPr/>
        </p:nvSpPr>
        <p:spPr>
          <a:xfrm>
            <a:off x="2185337" y="6659019"/>
            <a:ext cx="2286000" cy="2610464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s-419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B48216-9BE3-7BA1-5415-5609F9A7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259" y="6755170"/>
            <a:ext cx="2727891" cy="272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2975429" y="1638617"/>
            <a:ext cx="4569816" cy="2438400"/>
          </a:xfrm>
        </p:spPr>
        <p:txBody>
          <a:bodyPr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OBJETIVO GENERAL</a:t>
            </a:r>
            <a:endParaRPr kumimoji="1" lang="ja-JP" altLang="en-US" b="1" dirty="0">
              <a:solidFill>
                <a:schemeClr val="tx1"/>
              </a:solidFill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s-419" altLang="ja-JP" sz="2800" dirty="0">
                <a:solidFill>
                  <a:schemeClr val="tx1"/>
                </a:solidFill>
              </a:rPr>
              <a:t>Desarrollar un sistema experto para el diagnóstico de infecciones y patologías en el área de la ginecología por medio de exámenes sanguíneos y de orina.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D12D1BE-B592-5558-D013-6DE27DCE0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9" y="163861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06"/>
    </mc:Choice>
    <mc:Fallback xmlns="">
      <p:transition advTm="38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OBJETIVOS </a:t>
            </a:r>
            <a:r>
              <a:rPr lang="en-US" altLang="ja-JP" dirty="0">
                <a:solidFill>
                  <a:schemeClr val="accent1"/>
                </a:solidFill>
                <a:latin typeface="Route 159 Bold" pitchFamily="50" charset="0"/>
              </a:rPr>
              <a:t>ESPECÍFICOS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2707932" y="2706487"/>
            <a:ext cx="13938025" cy="1275244"/>
          </a:xfrm>
        </p:spPr>
        <p:txBody>
          <a:bodyPr/>
          <a:lstStyle/>
          <a:p>
            <a:r>
              <a:rPr lang="es-419" altLang="ja-JP" dirty="0">
                <a:solidFill>
                  <a:schemeClr val="tx1"/>
                </a:solidFill>
              </a:rPr>
              <a:t>Determinar las necesidades existentes para el desarrollo un sistema experto para el diagnóstico de infecciones y patologías en el área de la ginecología por medio de exámenes sanguíneos y de orina.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>
          <a:xfrm>
            <a:off x="2707931" y="4894454"/>
            <a:ext cx="13938025" cy="1275244"/>
          </a:xfrm>
        </p:spPr>
        <p:txBody>
          <a:bodyPr/>
          <a:lstStyle/>
          <a:p>
            <a:r>
              <a:rPr lang="es-419" altLang="ja-JP" dirty="0">
                <a:solidFill>
                  <a:schemeClr val="tx1"/>
                </a:solidFill>
              </a:rPr>
              <a:t>Determinar la factibilidad técnica, operativa, económica y legal de la implantación de un sistema experto para el diagnóstico de infecciones y patologías en el área de la ginecología por medio de exámenes sanguíneos y de orina.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2707930" y="7076599"/>
            <a:ext cx="13938025" cy="1275244"/>
          </a:xfrm>
        </p:spPr>
        <p:txBody>
          <a:bodyPr/>
          <a:lstStyle/>
          <a:p>
            <a:r>
              <a:rPr lang="es-419" altLang="ja-JP" dirty="0">
                <a:solidFill>
                  <a:schemeClr val="tx1"/>
                </a:solidFill>
              </a:rPr>
              <a:t>Diseñar un sistema experto para el diagnóstico de infecciones y patologías en el área de la ginecología por medio de exámenes sanguíneos y de orina que dé solución a la problemática.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307"/>
    </mc:Choice>
    <mc:Fallback xmlns="">
      <p:transition advTm="83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5945F54A-1CFF-D5E2-4A32-C7153469C6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72093" y="5847181"/>
            <a:ext cx="4979616" cy="720080"/>
          </a:xfrm>
        </p:spPr>
        <p:txBody>
          <a:bodyPr/>
          <a:lstStyle/>
          <a:p>
            <a:r>
              <a:rPr kumimoji="1" lang="es-419" altLang="ja-JP" b="1" dirty="0"/>
              <a:t>Justificación</a:t>
            </a:r>
            <a:r>
              <a:rPr lang="es-419" altLang="ja-JP" b="1" dirty="0"/>
              <a:t> e Importancia</a:t>
            </a:r>
            <a:endParaRPr kumimoji="1" lang="es-419" altLang="ja-JP" b="1" dirty="0"/>
          </a:p>
          <a:p>
            <a:endParaRPr lang="es-419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s-419" altLang="ja-JP" b="1" dirty="0"/>
              <a:t>Alcance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s-419" altLang="ja-JP" sz="2800" b="1" dirty="0"/>
              <a:t>Limitaciones Encontradas</a:t>
            </a:r>
          </a:p>
        </p:txBody>
      </p:sp>
      <p:sp>
        <p:nvSpPr>
          <p:cNvPr id="16" name="テキスト プレースホルダー 29">
            <a:extLst>
              <a:ext uri="{FF2B5EF4-FFF2-40B4-BE49-F238E27FC236}">
                <a16:creationId xmlns:a16="http://schemas.microsoft.com/office/drawing/2014/main" id="{C1FD5A7C-439E-4092-A5AE-DD12D8DC9D99}"/>
              </a:ext>
            </a:extLst>
          </p:cNvPr>
          <p:cNvSpPr txBox="1">
            <a:spLocks/>
          </p:cNvSpPr>
          <p:nvPr/>
        </p:nvSpPr>
        <p:spPr>
          <a:xfrm>
            <a:off x="2104062" y="6880329"/>
            <a:ext cx="3715678" cy="3100147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18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80000" algn="just">
              <a:lnSpc>
                <a:spcPct val="150000"/>
              </a:lnSpc>
              <a:spcBef>
                <a:spcPts val="0"/>
              </a:spcBef>
            </a:pPr>
            <a:r>
              <a:rPr lang="es-419" altLang="ja-JP" sz="1600" dirty="0">
                <a:solidFill>
                  <a:schemeClr val="tx1"/>
                </a:solidFill>
              </a:rPr>
              <a:t>Proyecto factible que sigue la línea de Ingeniería de Software, con el eje temático de sistemas expertos y anclado al polo inventiva, prospectiva, creatividad e innovación, capaz de ser usado como una herramienta médica que dé solución a la problemática.</a:t>
            </a:r>
          </a:p>
        </p:txBody>
      </p:sp>
      <p:sp>
        <p:nvSpPr>
          <p:cNvPr id="17" name="テキスト プレースホルダー 29">
            <a:extLst>
              <a:ext uri="{FF2B5EF4-FFF2-40B4-BE49-F238E27FC236}">
                <a16:creationId xmlns:a16="http://schemas.microsoft.com/office/drawing/2014/main" id="{A75CBD2A-790E-42F7-9214-CBA229E972AE}"/>
              </a:ext>
            </a:extLst>
          </p:cNvPr>
          <p:cNvSpPr txBox="1">
            <a:spLocks/>
          </p:cNvSpPr>
          <p:nvPr/>
        </p:nvSpPr>
        <p:spPr>
          <a:xfrm>
            <a:off x="7297821" y="6884938"/>
            <a:ext cx="3715678" cy="2552459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18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80000" algn="just">
              <a:lnSpc>
                <a:spcPct val="150000"/>
              </a:lnSpc>
              <a:spcBef>
                <a:spcPts val="0"/>
              </a:spcBef>
            </a:pPr>
            <a:r>
              <a:rPr lang="es-419" altLang="ja-JP" sz="1600" dirty="0">
                <a:solidFill>
                  <a:schemeClr val="tx1"/>
                </a:solidFill>
              </a:rPr>
              <a:t>Herramienta tecnológica de asistencia para el diagnóstico de infecciones y patologías por medio de exámenes sanguíneos y de orina, donde los resultados del diagnóstico deberán ser avalados por el médico tratante antes de ser asignados a un paciente.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D7BA7DF9-642D-4458-87C9-270B42B7516C}"/>
              </a:ext>
            </a:extLst>
          </p:cNvPr>
          <p:cNvSpPr txBox="1">
            <a:spLocks/>
          </p:cNvSpPr>
          <p:nvPr/>
        </p:nvSpPr>
        <p:spPr>
          <a:xfrm>
            <a:off x="12540588" y="6880328"/>
            <a:ext cx="3715678" cy="2552460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1800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ja-JP" sz="1600" dirty="0">
                <a:solidFill>
                  <a:schemeClr val="tx1"/>
                </a:solidFill>
              </a:rPr>
              <a:t>L</a:t>
            </a:r>
            <a:r>
              <a:rPr lang="es-419" altLang="ja-JP" sz="1600" dirty="0">
                <a:solidFill>
                  <a:schemeClr val="tx1"/>
                </a:solidFill>
              </a:rPr>
              <a:t>as pacientes deben asistir al menos una vez a la consulta.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altLang="ja-JP" sz="1600" dirty="0">
                <a:solidFill>
                  <a:schemeClr val="tx1"/>
                </a:solidFill>
              </a:rPr>
              <a:t>Deben tener conexión a internet.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altLang="ja-JP" sz="1600" dirty="0">
                <a:solidFill>
                  <a:schemeClr val="tx1"/>
                </a:solidFill>
              </a:rPr>
              <a:t>El médico debe aprobar los diagnósticos.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altLang="ja-JP" sz="1600" dirty="0">
                <a:solidFill>
                  <a:schemeClr val="tx1"/>
                </a:solidFill>
              </a:rPr>
              <a:t>Solo para equipos de escritorio.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D49D704-2E27-FD4E-FF28-A3E9C2A6C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58" y="3129480"/>
            <a:ext cx="1953287" cy="195328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E004F18-EE19-E230-F5AD-83D8AE10A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693" y="3258745"/>
            <a:ext cx="1904708" cy="1904708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D36C63EC-6DE0-2BCD-C6B3-8DC91A782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6387" y="3354893"/>
            <a:ext cx="1727874" cy="17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1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61"/>
    </mc:Choice>
    <mc:Fallback xmlns="">
      <p:transition advTm="61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altLang="ja-JP" dirty="0"/>
              <a:t>Antecedentes de la Investigación</a:t>
            </a:r>
            <a:endParaRPr kumimoji="1" lang="es-419" altLang="ja-JP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1"/>
          </p:nvPr>
        </p:nvSpPr>
        <p:spPr>
          <a:xfrm>
            <a:off x="1327671" y="3270347"/>
            <a:ext cx="5279606" cy="720080"/>
          </a:xfrm>
        </p:spPr>
        <p:txBody>
          <a:bodyPr/>
          <a:lstStyle/>
          <a:p>
            <a:r>
              <a:rPr kumimoji="1" lang="en-US" altLang="ja-JP" sz="2200" b="1" dirty="0" err="1"/>
              <a:t>Kularbphettong</a:t>
            </a:r>
            <a:r>
              <a:rPr kumimoji="1" lang="en-US" altLang="ja-JP" sz="2200" b="1" dirty="0"/>
              <a:t>, </a:t>
            </a:r>
            <a:r>
              <a:rPr kumimoji="1" lang="en-US" altLang="ja-JP" sz="2200" b="1" dirty="0" err="1"/>
              <a:t>Janpla</a:t>
            </a:r>
            <a:r>
              <a:rPr kumimoji="1" lang="en-US" altLang="ja-JP" sz="2200" b="1" dirty="0"/>
              <a:t> y </a:t>
            </a:r>
            <a:r>
              <a:rPr kumimoji="1" lang="en-US" altLang="ja-JP" sz="2200" b="1" dirty="0" err="1"/>
              <a:t>Tachpetpaiboon</a:t>
            </a:r>
            <a:r>
              <a:rPr kumimoji="1" lang="en-US" altLang="ja-JP" sz="2200" b="1" dirty="0"/>
              <a:t> </a:t>
            </a:r>
            <a:endParaRPr kumimoji="1" lang="ja-JP" altLang="en-US" sz="2200" b="1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4"/>
          </p:nvPr>
        </p:nvSpPr>
        <p:spPr>
          <a:xfrm>
            <a:off x="1334401" y="4025991"/>
            <a:ext cx="5443852" cy="1234562"/>
          </a:xfrm>
        </p:spPr>
        <p:txBody>
          <a:bodyPr/>
          <a:lstStyle/>
          <a:p>
            <a:r>
              <a:rPr lang="es-419" altLang="ja-JP" dirty="0">
                <a:solidFill>
                  <a:schemeClr val="tx1"/>
                </a:solidFill>
              </a:rPr>
              <a:t>Sistema Experto para el Diagnóstico de Riesgo de Enfermedad a partir de Análisis de Orina</a:t>
            </a:r>
            <a:endParaRPr kumimoji="1" lang="es-419" altLang="ja-JP" dirty="0">
              <a:solidFill>
                <a:schemeClr val="tx1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2018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ja-JP" b="1" dirty="0"/>
              <a:t>Medrano</a:t>
            </a:r>
            <a:endParaRPr kumimoji="1" lang="ja-JP" altLang="en-US" b="1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6"/>
          </p:nvPr>
        </p:nvSpPr>
        <p:spPr>
          <a:xfrm>
            <a:off x="7821008" y="4025991"/>
            <a:ext cx="6101469" cy="1234562"/>
          </a:xfrm>
        </p:spPr>
        <p:txBody>
          <a:bodyPr/>
          <a:lstStyle/>
          <a:p>
            <a:r>
              <a:rPr lang="es-419" altLang="ja-JP" dirty="0">
                <a:solidFill>
                  <a:schemeClr val="tx1"/>
                </a:solidFill>
              </a:rPr>
              <a:t>Diseño e implementación de un sistema experto para el diagnóstico de desnutrición en niños menores de 2 Años en el área de pediatría del centro de salud Tupac Amaru – </a:t>
            </a:r>
            <a:r>
              <a:rPr lang="es-419" altLang="ja-JP" dirty="0" err="1">
                <a:solidFill>
                  <a:schemeClr val="tx1"/>
                </a:solidFill>
              </a:rPr>
              <a:t>Chaupimarca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b="1" dirty="0"/>
              <a:t>Mendoza</a:t>
            </a:r>
            <a:endParaRPr kumimoji="1" lang="ja-JP" altLang="en-US" b="1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9"/>
          </p:nvPr>
        </p:nvSpPr>
        <p:spPr>
          <a:xfrm>
            <a:off x="14331569" y="4025991"/>
            <a:ext cx="3954844" cy="1234562"/>
          </a:xfrm>
        </p:spPr>
        <p:txBody>
          <a:bodyPr/>
          <a:lstStyle/>
          <a:p>
            <a:r>
              <a:rPr lang="es-419" altLang="ja-JP" dirty="0">
                <a:solidFill>
                  <a:schemeClr val="tx1"/>
                </a:solidFill>
              </a:rPr>
              <a:t>Desarrollo de un sistema experto para ayudar en la prevención de infarto agudo de miocardio en personas de 30 a 75 años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1"/>
          </p:nvPr>
        </p:nvSpPr>
        <p:spPr>
          <a:xfrm>
            <a:off x="4580512" y="6632566"/>
            <a:ext cx="5454304" cy="720080"/>
          </a:xfrm>
        </p:spPr>
        <p:txBody>
          <a:bodyPr/>
          <a:lstStyle/>
          <a:p>
            <a:r>
              <a:rPr lang="es-VE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Iftikhar</a:t>
            </a:r>
            <a:r>
              <a:rPr lang="es-V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s-VE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Kuijpers</a:t>
            </a:r>
            <a:r>
              <a:rPr lang="es-V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 </a:t>
            </a:r>
            <a:r>
              <a:rPr lang="es-VE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Khayyat</a:t>
            </a:r>
            <a:r>
              <a:rPr lang="es-V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1" lang="ja-JP" altLang="en-US" sz="3600" b="1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32"/>
          </p:nvPr>
        </p:nvSpPr>
        <p:spPr>
          <a:xfrm>
            <a:off x="4587241" y="7388210"/>
            <a:ext cx="5920749" cy="1234562"/>
          </a:xfrm>
        </p:spPr>
        <p:txBody>
          <a:bodyPr/>
          <a:lstStyle/>
          <a:p>
            <a:r>
              <a:rPr lang="es-419" altLang="ja-JP" dirty="0">
                <a:solidFill>
                  <a:schemeClr val="tx1"/>
                </a:solidFill>
              </a:rPr>
              <a:t>Inteligencia artificial: un nuevo paradigma en la investigación y la práctica clínica en obstetricia y ginecología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b="1" dirty="0"/>
              <a:t>Leal</a:t>
            </a:r>
            <a:endParaRPr kumimoji="1" lang="ja-JP" altLang="en-US" b="1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5"/>
          </p:nvPr>
        </p:nvSpPr>
        <p:spPr>
          <a:xfrm>
            <a:off x="11102971" y="7388210"/>
            <a:ext cx="7183442" cy="1234562"/>
          </a:xfrm>
        </p:spPr>
        <p:txBody>
          <a:bodyPr/>
          <a:lstStyle/>
          <a:p>
            <a:r>
              <a:rPr lang="es-419" altLang="ja-JP" dirty="0">
                <a:solidFill>
                  <a:schemeClr val="tx1"/>
                </a:solidFill>
              </a:rPr>
              <a:t>Sistema experto para el diagnóstico de infecciones ginecológicas causadas por la </a:t>
            </a:r>
            <a:r>
              <a:rPr lang="es-419" altLang="ja-JP" dirty="0" err="1">
                <a:solidFill>
                  <a:schemeClr val="tx1"/>
                </a:solidFill>
              </a:rPr>
              <a:t>Neisseria</a:t>
            </a:r>
            <a:r>
              <a:rPr lang="es-419" altLang="ja-JP" dirty="0">
                <a:solidFill>
                  <a:schemeClr val="tx1"/>
                </a:solidFill>
              </a:rPr>
              <a:t> </a:t>
            </a:r>
            <a:r>
              <a:rPr lang="es-419" altLang="ja-JP" dirty="0" err="1">
                <a:solidFill>
                  <a:schemeClr val="tx1"/>
                </a:solidFill>
              </a:rPr>
              <a:t>Gonorrhoeae</a:t>
            </a:r>
            <a:r>
              <a:rPr lang="es-419" altLang="ja-JP" dirty="0">
                <a:solidFill>
                  <a:schemeClr val="tx1"/>
                </a:solidFill>
              </a:rPr>
              <a:t> en mujeres de 15 a 50 años de edad en la clínica Canaima Barquisimeto, Estado Lara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1184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682"/>
    </mc:Choice>
    <mc:Fallback xmlns="">
      <p:transition advTm="2568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/>
                </a:solidFill>
              </a:rPr>
              <a:t>FASE I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altLang="ja-JP" b="1" dirty="0"/>
              <a:t>Diagnóstico</a:t>
            </a: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419" altLang="ja-JP" b="1" dirty="0"/>
              <a:t>Población y Muestra</a:t>
            </a:r>
            <a:endParaRPr kumimoji="1" lang="es-419" altLang="ja-JP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indent="180000" algn="just">
              <a:lnSpc>
                <a:spcPct val="150000"/>
              </a:lnSpc>
              <a:spcBef>
                <a:spcPts val="0"/>
              </a:spcBef>
            </a:pPr>
            <a:r>
              <a:rPr lang="es-419" altLang="ja-JP" dirty="0">
                <a:solidFill>
                  <a:schemeClr val="tx1"/>
                </a:solidFill>
              </a:rPr>
              <a:t>Se consideró como muestra censal a la Dra. Yuleima J. Pérez P., debido a que ella representa la población total de doctores en el consultorio.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419" altLang="ja-JP" b="1" dirty="0"/>
              <a:t>Instrumento de Recolección de Datos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indent="180000" algn="just">
              <a:lnSpc>
                <a:spcPct val="150000"/>
              </a:lnSpc>
              <a:spcBef>
                <a:spcPts val="0"/>
              </a:spcBef>
            </a:pPr>
            <a:r>
              <a:rPr lang="es-419" altLang="ja-JP" dirty="0">
                <a:solidFill>
                  <a:schemeClr val="tx1"/>
                </a:solidFill>
              </a:rPr>
              <a:t>Se tomó como método de instrumento para la recolección de datos una entrevista semi estructurada para la doctora </a:t>
            </a:r>
            <a:r>
              <a:rPr lang="es-419" altLang="ja-JP" dirty="0" err="1">
                <a:solidFill>
                  <a:schemeClr val="tx1"/>
                </a:solidFill>
              </a:rPr>
              <a:t>Yuleima</a:t>
            </a:r>
            <a:r>
              <a:rPr lang="es-419" altLang="ja-JP" dirty="0">
                <a:solidFill>
                  <a:schemeClr val="tx1"/>
                </a:solidFill>
              </a:rPr>
              <a:t> J. Pérez P., cuyas respuestas fueron de apoyo para la construcción y desarrollo del sistema experto.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419" altLang="ja-JP" b="1" dirty="0"/>
              <a:t>Resultados del Diagnostico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pPr indent="180000" algn="just">
              <a:lnSpc>
                <a:spcPct val="150000"/>
              </a:lnSpc>
              <a:spcBef>
                <a:spcPts val="0"/>
              </a:spcBef>
            </a:pPr>
            <a:r>
              <a:rPr lang="es-419" altLang="ja-JP" dirty="0">
                <a:solidFill>
                  <a:schemeClr val="tx1"/>
                </a:solidFill>
              </a:rPr>
              <a:t>Se lograron determinar los parámetros más comunes presentes en los exámenes sanguíneos (7) y de orina (17), además de identificar las infecciones y patologías detectables a partir de ellos. Adicional a esto, se pudo determinar la metodología y el proceso que realiza la especialista a la hora de la revisión de exámenes y emisión de los resultados. 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9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307"/>
    </mc:Choice>
    <mc:Fallback xmlns="">
      <p:transition advTm="830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/>
                </a:solidFill>
              </a:rPr>
              <a:t>FASE II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altLang="ja-JP" b="1" dirty="0"/>
              <a:t>Estudio de Factibilidad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419" altLang="ja-JP" b="1" dirty="0"/>
              <a:t>Técnica</a:t>
            </a:r>
            <a:endParaRPr kumimoji="1" lang="es-419" altLang="ja-JP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es-419" altLang="ja-JP" dirty="0">
                <a:solidFill>
                  <a:schemeClr val="tx1"/>
                </a:solidFill>
              </a:rPr>
              <a:t>Se necesitó evaluar las capacidades técnicas que presentaban los equipos computacionales en la consulta de la especialista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419" altLang="ja-JP" b="1" dirty="0"/>
              <a:t>Operativa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just"/>
            <a:r>
              <a:rPr lang="es-419" altLang="ja-JP" dirty="0">
                <a:solidFill>
                  <a:schemeClr val="tx1"/>
                </a:solidFill>
              </a:rPr>
              <a:t>Se logra desarrollar una interfaz que se adapta a las necesidades y conocimientos de cada tipo de usuario.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419" altLang="ja-JP" b="1" dirty="0"/>
              <a:t>Económica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s-419" altLang="ja-JP" dirty="0">
                <a:solidFill>
                  <a:schemeClr val="tx1"/>
                </a:solidFill>
              </a:rPr>
              <a:t>Se deben tomar en cuenta tanto los equipos como tecnologías presentes en el consultorio, así como también aquellos que deben ser adquiridos para el correcto funcionamiento del sistema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307"/>
    </mc:Choice>
    <mc:Fallback xmlns="">
      <p:transition advTm="8307"/>
    </mc:Fallback>
  </mc:AlternateContent>
</p:sld>
</file>

<file path=ppt/theme/theme1.xml><?xml version="1.0" encoding="utf-8"?>
<a:theme xmlns:a="http://schemas.openxmlformats.org/drawingml/2006/main" name="Vega - Header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15919</TotalTime>
  <Words>1243</Words>
  <Application>Microsoft Office PowerPoint</Application>
  <PresentationFormat>Personalizado</PresentationFormat>
  <Paragraphs>125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9" baseType="lpstr"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Wingdings</vt:lpstr>
      <vt:lpstr>Vega - Header</vt:lpstr>
      <vt:lpstr>Vega - Footer Only</vt:lpstr>
      <vt:lpstr>Vega - Free</vt:lpstr>
      <vt:lpstr>Presentación de PowerPoint</vt:lpstr>
      <vt:lpstr>El Problema</vt:lpstr>
      <vt:lpstr>Interrogantes de la Investigación</vt:lpstr>
      <vt:lpstr>OBJETIVO GENERAL</vt:lpstr>
      <vt:lpstr>OBJETIVOS ESPECÍFICOS</vt:lpstr>
      <vt:lpstr>Presentación de PowerPoint</vt:lpstr>
      <vt:lpstr>Antecedentes de la Investigación</vt:lpstr>
      <vt:lpstr>FASE I</vt:lpstr>
      <vt:lpstr>FASE II</vt:lpstr>
      <vt:lpstr>FASE III</vt:lpstr>
      <vt:lpstr>Componentes Inteligentes del Sistema Experto</vt:lpstr>
      <vt:lpstr>Carta Estructurada</vt:lpstr>
      <vt:lpstr>Modelado del Sistema</vt:lpstr>
      <vt:lpstr>Conclusiones</vt:lpstr>
      <vt:lpstr>Recomendaciones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Arthuro</cp:lastModifiedBy>
  <cp:revision>410</cp:revision>
  <dcterms:created xsi:type="dcterms:W3CDTF">2015-09-05T11:42:45Z</dcterms:created>
  <dcterms:modified xsi:type="dcterms:W3CDTF">2022-10-23T15:27:42Z</dcterms:modified>
</cp:coreProperties>
</file>