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2" r:id="rId4"/>
    <p:sldId id="268" r:id="rId5"/>
    <p:sldId id="264" r:id="rId6"/>
    <p:sldId id="265" r:id="rId7"/>
    <p:sldId id="266" r:id="rId8"/>
    <p:sldId id="263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8" r:id="rId26"/>
    <p:sldId id="285" r:id="rId27"/>
    <p:sldId id="284" r:id="rId28"/>
    <p:sldId id="287" r:id="rId29"/>
    <p:sldId id="289" r:id="rId30"/>
    <p:sldId id="290" r:id="rId31"/>
    <p:sldId id="291" r:id="rId32"/>
    <p:sldId id="286" r:id="rId33"/>
    <p:sldId id="292" r:id="rId34"/>
    <p:sldId id="293" r:id="rId35"/>
    <p:sldId id="258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0F8668"/>
    <a:srgbClr val="007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60"/>
  </p:normalViewPr>
  <p:slideViewPr>
    <p:cSldViewPr>
      <p:cViewPr varScale="1">
        <p:scale>
          <a:sx n="112" d="100"/>
          <a:sy n="112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BF0EAC-201F-4897-9EAE-F95CDCAF2E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07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8DCE96-D03C-4DED-AA67-0E61DCFA1CC0}" type="slidenum">
              <a:rPr lang="de-DE" altLang="de-DE" smtClean="0"/>
              <a:pPr eaLnBrk="1" hangingPunct="1">
                <a:spcBef>
                  <a:spcPct val="0"/>
                </a:spcBef>
              </a:pPr>
              <a:t>35</a:t>
            </a:fld>
            <a:endParaRPr lang="de-DE" altLang="de-D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BCFB-8617-409B-B6FA-3AEA37C1D219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C2C5E-913D-4D6F-A3E3-42AB67A11C07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95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125D-6CC0-4B95-AEA1-55C2DA9CD6E4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FA59D-A831-497F-B5E2-0D0BA1C32C3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383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612CB-2729-4EB8-AE4D-C2449507ADFD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E1861-8FC3-4114-80D7-042B8021A0F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1821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BB65-1C17-42EE-A461-54D4456F5262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1DDB-332F-4D34-8CC5-6077E6C8E35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34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65103-B231-4FE5-8B6B-1FD62B0AC574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A9A5-1B05-414A-A21D-D9B0216DFC6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59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7B533-805D-4BA5-A4D3-F47973E5028B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269-B833-4196-A44E-E753EA73216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90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A4AD-550E-4142-B5AC-07C0C0DF1EF8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04A5A-D637-464E-AFB3-6C0E82FEE0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6872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DD7DD-8A0F-4803-BECE-4377F205DAE7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41B04-025D-4161-8BA9-C3A05900A9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433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5A8B5-BEE7-40BA-9334-7E51A83522AC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A4145-C346-478A-AAF7-0D1F4806BA5D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97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181F2-ADAB-449E-B61A-F682F6B4CB03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16443-6F4D-4270-9F09-D76A392FC7CC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1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E72C-6BBF-4736-B9FB-4AB846DC6BC2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995A1-7335-4B47-A0D2-0C5AFE8733B0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313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182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3CF4E65-4005-41FD-8250-85C50A8208BF}" type="datetime1">
              <a:rPr lang="de-DE" altLang="de-DE"/>
              <a:pPr>
                <a:defRPr/>
              </a:pPr>
              <a:t>23.06.2017</a:t>
            </a:fld>
            <a:endParaRPr lang="de-DE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434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de-DE" altLang="de-DE"/>
              <a:t>Titel / Autor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E2B15E-0E63-4E47-82ED-3D1ACF7B43B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13475"/>
            <a:ext cx="14398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Führungslehre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Teamsitzung</a:t>
            </a:r>
          </a:p>
          <a:p>
            <a:pPr eaLnBrk="1" hangingPunct="1"/>
            <a:r>
              <a:rPr lang="de-DE" altLang="de-DE" dirty="0" smtClean="0"/>
              <a:t>Dr. Martin Cierjacks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 die richtige Gruppengröße I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smtClean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622425" y="3082925"/>
            <a:ext cx="5461000" cy="3036887"/>
            <a:chOff x="204" y="1933"/>
            <a:chExt cx="3719" cy="208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4" y="1933"/>
              <a:ext cx="3719" cy="208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018" y="1933"/>
              <a:ext cx="0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4" y="2523"/>
              <a:ext cx="3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26" y="2025"/>
              <a:ext cx="157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800"/>
                <a:t>Anzahl der Personen</a:t>
              </a:r>
            </a:p>
            <a:p>
              <a:r>
                <a:rPr lang="de-DE" altLang="de-DE" sz="1800"/>
                <a:t>am Seil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242" y="2024"/>
              <a:ext cx="1310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800"/>
                <a:t>Durchschnittliche</a:t>
              </a:r>
            </a:p>
            <a:p>
              <a:r>
                <a:rPr lang="de-DE" altLang="de-DE" sz="1800"/>
                <a:t>Leistung</a:t>
              </a: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71600" y="1295400"/>
            <a:ext cx="66278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FFCC00"/>
              </a:buClr>
              <a:buFont typeface="Wingdings 3" pitchFamily="18" charset="2"/>
              <a:buChar char="u"/>
              <a:defRPr>
                <a:solidFill>
                  <a:schemeClr val="tx1"/>
                </a:solidFill>
                <a:latin typeface="BellCent NamNum BT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t"/>
              <a:defRPr sz="1600">
                <a:solidFill>
                  <a:schemeClr val="tx1"/>
                </a:solidFill>
                <a:latin typeface="BellCent NamNum BT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CC00"/>
              </a:buClr>
              <a:buFont typeface="Wingdings 3" pitchFamily="18" charset="2"/>
              <a:buChar char=""/>
              <a:defRPr sz="1400">
                <a:solidFill>
                  <a:schemeClr val="tx1"/>
                </a:solidFill>
                <a:latin typeface="BellCent NamNum BT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Char char="–"/>
              <a:defRPr sz="1200">
                <a:solidFill>
                  <a:schemeClr val="tx1"/>
                </a:solidFill>
                <a:latin typeface="BellCent NamNum BT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9pPr>
          </a:lstStyle>
          <a:p>
            <a:pPr algn="ctr">
              <a:buFont typeface="Wingdings 3" pitchFamily="18" charset="2"/>
              <a:buNone/>
            </a:pPr>
            <a:r>
              <a:rPr lang="de-DE" altLang="de-DE" sz="1800" b="1" dirty="0"/>
              <a:t>Ringelmann-Effekt (1883)</a:t>
            </a:r>
          </a:p>
          <a:p>
            <a:pPr>
              <a:buClr>
                <a:schemeClr val="tx1"/>
              </a:buClr>
            </a:pPr>
            <a:r>
              <a:rPr lang="de-DE" altLang="de-DE" sz="1800" dirty="0"/>
              <a:t>Klassisches Beispiel für TEAM-Arbeit</a:t>
            </a:r>
          </a:p>
          <a:p>
            <a:pPr>
              <a:buClr>
                <a:schemeClr val="tx1"/>
              </a:buClr>
            </a:pPr>
            <a:r>
              <a:rPr lang="de-DE" altLang="de-DE" sz="1800" dirty="0"/>
              <a:t>(</a:t>
            </a:r>
            <a:r>
              <a:rPr lang="de-DE" altLang="de-DE" sz="1800" b="1" dirty="0"/>
              <a:t>T</a:t>
            </a:r>
            <a:r>
              <a:rPr lang="de-DE" altLang="de-DE" sz="1200" i="1" dirty="0"/>
              <a:t>oll </a:t>
            </a:r>
            <a:r>
              <a:rPr lang="de-DE" altLang="de-DE" sz="1800" b="1" dirty="0"/>
              <a:t>E</a:t>
            </a:r>
            <a:r>
              <a:rPr lang="de-DE" altLang="de-DE" sz="1200" i="1" dirty="0"/>
              <a:t>in </a:t>
            </a:r>
            <a:r>
              <a:rPr lang="de-DE" altLang="de-DE" sz="1800" b="1" dirty="0"/>
              <a:t>A</a:t>
            </a:r>
            <a:r>
              <a:rPr lang="de-DE" altLang="de-DE" sz="1200" i="1" dirty="0"/>
              <a:t>nderer </a:t>
            </a:r>
            <a:r>
              <a:rPr lang="de-DE" altLang="de-DE" sz="1800" b="1" dirty="0"/>
              <a:t>M</a:t>
            </a:r>
            <a:r>
              <a:rPr lang="de-DE" altLang="de-DE" sz="1200" i="1" dirty="0"/>
              <a:t>acht‘s</a:t>
            </a:r>
            <a:r>
              <a:rPr lang="de-DE" altLang="de-DE" sz="1800" dirty="0"/>
              <a:t>) Seilziehen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568575" y="4498975"/>
            <a:ext cx="3244850" cy="185737"/>
            <a:chOff x="612" y="2564"/>
            <a:chExt cx="2406" cy="967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656" y="2564"/>
              <a:ext cx="362" cy="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93%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12" y="2572"/>
              <a:ext cx="724" cy="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2 Seilzieher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568575" y="5435600"/>
            <a:ext cx="3244850" cy="185737"/>
            <a:chOff x="612" y="3154"/>
            <a:chExt cx="2406" cy="967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656" y="3154"/>
              <a:ext cx="362" cy="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77%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612" y="3162"/>
              <a:ext cx="724" cy="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4 Seilzieher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568575" y="4967287"/>
            <a:ext cx="3244850" cy="185738"/>
            <a:chOff x="612" y="2859"/>
            <a:chExt cx="2406" cy="967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56" y="2859"/>
              <a:ext cx="362" cy="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85%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12" y="2867"/>
              <a:ext cx="724" cy="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3 Seilzieher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568575" y="5903912"/>
            <a:ext cx="3244850" cy="185738"/>
            <a:chOff x="612" y="3466"/>
            <a:chExt cx="2406" cy="924"/>
          </a:xfrm>
        </p:grpSpPr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656" y="3466"/>
              <a:ext cx="362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50%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2" y="3474"/>
              <a:ext cx="724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8 Seilzieher</a:t>
              </a:r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2568575" y="4030662"/>
            <a:ext cx="3221038" cy="185738"/>
            <a:chOff x="612" y="2271"/>
            <a:chExt cx="2388" cy="960"/>
          </a:xfrm>
        </p:grpSpPr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12" y="2279"/>
              <a:ext cx="724" cy="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1 Seilzieher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577" y="2271"/>
              <a:ext cx="423" cy="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de-DE" altLang="de-DE" sz="1200">
                  <a:latin typeface="Arial" charset="0"/>
                </a:rPr>
                <a:t>100%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7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 die richtige Gruppengröße II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smtClean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239838" y="1484313"/>
            <a:ext cx="5976937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FFCC00"/>
              </a:buClr>
              <a:buFont typeface="Wingdings 3" pitchFamily="18" charset="2"/>
              <a:buChar char="u"/>
              <a:defRPr>
                <a:solidFill>
                  <a:schemeClr val="tx1"/>
                </a:solidFill>
                <a:latin typeface="BellCent NamNum BT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t"/>
              <a:defRPr sz="1600">
                <a:solidFill>
                  <a:schemeClr val="tx1"/>
                </a:solidFill>
                <a:latin typeface="BellCent NamNum BT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CC00"/>
              </a:buClr>
              <a:buFont typeface="Wingdings 3" pitchFamily="18" charset="2"/>
              <a:buChar char=""/>
              <a:defRPr sz="1400">
                <a:solidFill>
                  <a:schemeClr val="tx1"/>
                </a:solidFill>
                <a:latin typeface="BellCent NamNum BT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Char char="–"/>
              <a:defRPr sz="1200">
                <a:solidFill>
                  <a:schemeClr val="tx1"/>
                </a:solidFill>
                <a:latin typeface="BellCent NamNum BT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Char char="»"/>
              <a:defRPr sz="1200">
                <a:solidFill>
                  <a:schemeClr val="tx1"/>
                </a:solidFill>
                <a:latin typeface="BellCent NamNum BT" pitchFamily="34" charset="0"/>
              </a:defRPr>
            </a:lvl9pPr>
          </a:lstStyle>
          <a:p>
            <a:pPr algn="ctr">
              <a:buFont typeface="Wingdings 3" pitchFamily="18" charset="2"/>
              <a:buNone/>
            </a:pPr>
            <a:r>
              <a:rPr lang="de-DE" altLang="de-DE" sz="2000"/>
              <a:t>Kreative Leistung</a:t>
            </a:r>
            <a:r>
              <a:rPr lang="de-DE" altLang="de-DE" sz="2000" b="1"/>
              <a:t> (Sassenberg 2004)</a:t>
            </a:r>
          </a:p>
          <a:p>
            <a:pPr>
              <a:buFont typeface="Wingdings 3" pitchFamily="18" charset="2"/>
              <a:buNone/>
            </a:pPr>
            <a:r>
              <a:rPr lang="de-DE" altLang="de-DE" sz="2000" b="1"/>
              <a:t>	Anzahl, Qualität und Devianz der entwickelten Ideen in Abhängigkeit von der Gruppengröße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406525" y="3644900"/>
            <a:ext cx="5376863" cy="23764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z="1800">
              <a:latin typeface="Arial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1765300" y="5661025"/>
            <a:ext cx="50577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2125663" y="3629025"/>
            <a:ext cx="1587" cy="2247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311275" y="37163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1800">
                <a:latin typeface="Arial" charset="0"/>
              </a:rPr>
              <a:t>Ideen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5149850" y="57023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1800" dirty="0"/>
              <a:t>Anzahl der Personen</a:t>
            </a:r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2341563" y="4241800"/>
            <a:ext cx="4375150" cy="914400"/>
          </a:xfrm>
          <a:custGeom>
            <a:avLst/>
            <a:gdLst>
              <a:gd name="T0" fmla="*/ 0 w 3100"/>
              <a:gd name="T1" fmla="*/ 646 h 646"/>
              <a:gd name="T2" fmla="*/ 272 w 3100"/>
              <a:gd name="T3" fmla="*/ 556 h 646"/>
              <a:gd name="T4" fmla="*/ 508 w 3100"/>
              <a:gd name="T5" fmla="*/ 155 h 646"/>
              <a:gd name="T6" fmla="*/ 817 w 3100"/>
              <a:gd name="T7" fmla="*/ 11 h 646"/>
              <a:gd name="T8" fmla="*/ 1748 w 3100"/>
              <a:gd name="T9" fmla="*/ 219 h 646"/>
              <a:gd name="T10" fmla="*/ 2700 w 3100"/>
              <a:gd name="T11" fmla="*/ 395 h 646"/>
              <a:gd name="T12" fmla="*/ 3100 w 3100"/>
              <a:gd name="T13" fmla="*/ 44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0" h="646">
                <a:moveTo>
                  <a:pt x="0" y="646"/>
                </a:moveTo>
                <a:cubicBezTo>
                  <a:pt x="98" y="635"/>
                  <a:pt x="187" y="638"/>
                  <a:pt x="272" y="556"/>
                </a:cubicBezTo>
                <a:cubicBezTo>
                  <a:pt x="357" y="474"/>
                  <a:pt x="417" y="246"/>
                  <a:pt x="508" y="155"/>
                </a:cubicBezTo>
                <a:cubicBezTo>
                  <a:pt x="599" y="64"/>
                  <a:pt x="610" y="0"/>
                  <a:pt x="817" y="11"/>
                </a:cubicBezTo>
                <a:cubicBezTo>
                  <a:pt x="1024" y="22"/>
                  <a:pt x="1434" y="155"/>
                  <a:pt x="1748" y="219"/>
                </a:cubicBezTo>
                <a:cubicBezTo>
                  <a:pt x="2062" y="283"/>
                  <a:pt x="2475" y="358"/>
                  <a:pt x="2700" y="395"/>
                </a:cubicBezTo>
                <a:cubicBezTo>
                  <a:pt x="2925" y="432"/>
                  <a:pt x="3017" y="433"/>
                  <a:pt x="3100" y="4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 die richtige Gruppengröße III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81200" y="1484313"/>
            <a:ext cx="59928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kern="0" smtClean="0"/>
          </a:p>
          <a:p>
            <a:pPr>
              <a:buFont typeface="Wingdings 3" pitchFamily="18" charset="2"/>
              <a:buNone/>
            </a:pPr>
            <a:endParaRPr lang="de-DE" altLang="de-DE" sz="2400" b="1" kern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83013" y="15763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2800" b="1"/>
              <a:t>Aufgabentyp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5092700" y="2420938"/>
            <a:ext cx="2665413" cy="3600450"/>
            <a:chOff x="2063" y="1706"/>
            <a:chExt cx="1679" cy="2268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063" y="1706"/>
              <a:ext cx="1679" cy="22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 b="1"/>
            </a:p>
            <a:p>
              <a:endParaRPr lang="de-DE" altLang="de-DE" b="1"/>
            </a:p>
            <a:p>
              <a:r>
                <a:rPr lang="de-DE" altLang="de-DE" sz="1800"/>
                <a:t>Kreativität</a:t>
              </a:r>
            </a:p>
            <a:p>
              <a:endParaRPr lang="de-DE" altLang="de-DE" sz="1800"/>
            </a:p>
            <a:p>
              <a:r>
                <a:rPr lang="de-DE" altLang="de-DE" sz="1800"/>
                <a:t>Problemlösen</a:t>
              </a:r>
            </a:p>
            <a:p>
              <a:endParaRPr lang="de-DE" altLang="de-DE" sz="1800"/>
            </a:p>
            <a:p>
              <a:r>
                <a:rPr lang="de-DE" altLang="de-DE" sz="1800"/>
                <a:t>Neuigkeit</a:t>
              </a:r>
            </a:p>
            <a:p>
              <a:endParaRPr lang="de-DE" altLang="de-DE" sz="1800"/>
            </a:p>
            <a:p>
              <a:r>
                <a:rPr lang="de-DE" altLang="de-DE" sz="1800"/>
                <a:t>verschiedene  Aufgaben</a:t>
              </a:r>
            </a:p>
            <a:p>
              <a:r>
                <a:rPr lang="de-DE" altLang="de-DE" sz="1800"/>
                <a:t> in der Gruppe</a:t>
              </a:r>
            </a:p>
            <a:p>
              <a:endParaRPr lang="de-DE" altLang="de-DE" sz="1800"/>
            </a:p>
            <a:p>
              <a:r>
                <a:rPr lang="de-DE" altLang="de-DE" sz="1800"/>
                <a:t>Rollendifferenzierung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184" y="1706"/>
              <a:ext cx="1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de-DE" altLang="de-DE" b="1"/>
                <a:t>Gruppenarbeit</a:t>
              </a:r>
            </a:p>
          </p:txBody>
        </p:sp>
      </p:grp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2068513" y="2420938"/>
            <a:ext cx="2665412" cy="3600450"/>
            <a:chOff x="158" y="1706"/>
            <a:chExt cx="1679" cy="2268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58" y="1706"/>
              <a:ext cx="1679" cy="22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 sz="1800">
                <a:latin typeface="Arial" charset="0"/>
              </a:endParaRPr>
            </a:p>
            <a:p>
              <a:endParaRPr lang="de-DE" altLang="de-DE" sz="1800"/>
            </a:p>
            <a:p>
              <a:r>
                <a:rPr lang="de-DE" altLang="de-DE" sz="1800"/>
                <a:t>gleichartige Tätigkeit </a:t>
              </a:r>
            </a:p>
            <a:p>
              <a:endParaRPr lang="de-DE" altLang="de-DE" sz="1800"/>
            </a:p>
            <a:p>
              <a:r>
                <a:rPr lang="de-DE" altLang="de-DE" sz="1800"/>
                <a:t>sich wiederholende </a:t>
              </a:r>
            </a:p>
            <a:p>
              <a:r>
                <a:rPr lang="de-DE" altLang="de-DE" sz="1800"/>
                <a:t>Tätigkeit</a:t>
              </a:r>
            </a:p>
            <a:p>
              <a:endParaRPr lang="de-DE" altLang="de-DE" sz="1800"/>
            </a:p>
            <a:p>
              <a:r>
                <a:rPr lang="de-DE" altLang="de-DE" sz="1800"/>
                <a:t>Ausdauer</a:t>
              </a:r>
            </a:p>
            <a:p>
              <a:endParaRPr lang="de-DE" altLang="de-DE" sz="1800"/>
            </a:p>
            <a:p>
              <a:r>
                <a:rPr lang="de-DE" altLang="de-DE" sz="1800"/>
                <a:t>Krafteinsatz</a:t>
              </a:r>
            </a:p>
            <a:p>
              <a:endParaRPr lang="de-DE" altLang="de-DE" sz="1800"/>
            </a:p>
            <a:p>
              <a:r>
                <a:rPr lang="de-DE" altLang="de-DE" sz="1800"/>
                <a:t>„abarbeiten“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401" y="1706"/>
              <a:ext cx="1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de-DE" altLang="de-DE" b="1"/>
                <a:t>Einzelarbeit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2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 die richtige Gruppengröße III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81200" y="1484313"/>
            <a:ext cx="59928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kern="0" smtClean="0"/>
          </a:p>
          <a:p>
            <a:pPr>
              <a:buFont typeface="Wingdings 3" pitchFamily="18" charset="2"/>
              <a:buNone/>
            </a:pPr>
            <a:endParaRPr lang="de-DE" altLang="de-DE" sz="2400" b="1" kern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83013" y="15763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2800" b="1"/>
              <a:t>Aufgabentyp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5092700" y="2420938"/>
            <a:ext cx="2665413" cy="3600450"/>
            <a:chOff x="2063" y="1706"/>
            <a:chExt cx="1679" cy="2268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063" y="1706"/>
              <a:ext cx="1679" cy="22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 b="1"/>
            </a:p>
            <a:p>
              <a:endParaRPr lang="de-DE" altLang="de-DE" b="1"/>
            </a:p>
            <a:p>
              <a:r>
                <a:rPr lang="de-DE" altLang="de-DE" sz="1800"/>
                <a:t>Kreativität</a:t>
              </a:r>
            </a:p>
            <a:p>
              <a:endParaRPr lang="de-DE" altLang="de-DE" sz="1800"/>
            </a:p>
            <a:p>
              <a:r>
                <a:rPr lang="de-DE" altLang="de-DE" sz="1800"/>
                <a:t>Problemlösen</a:t>
              </a:r>
            </a:p>
            <a:p>
              <a:endParaRPr lang="de-DE" altLang="de-DE" sz="1800"/>
            </a:p>
            <a:p>
              <a:r>
                <a:rPr lang="de-DE" altLang="de-DE" sz="1800"/>
                <a:t>Neuigkeit</a:t>
              </a:r>
            </a:p>
            <a:p>
              <a:endParaRPr lang="de-DE" altLang="de-DE" sz="1800"/>
            </a:p>
            <a:p>
              <a:r>
                <a:rPr lang="de-DE" altLang="de-DE" sz="1800"/>
                <a:t>verschiedene  Aufgaben</a:t>
              </a:r>
            </a:p>
            <a:p>
              <a:r>
                <a:rPr lang="de-DE" altLang="de-DE" sz="1800"/>
                <a:t> in der Gruppe</a:t>
              </a:r>
            </a:p>
            <a:p>
              <a:endParaRPr lang="de-DE" altLang="de-DE" sz="1800"/>
            </a:p>
            <a:p>
              <a:r>
                <a:rPr lang="de-DE" altLang="de-DE" sz="1800"/>
                <a:t>Rollendifferenzierung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184" y="1706"/>
              <a:ext cx="1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de-DE" altLang="de-DE" b="1"/>
                <a:t>Gruppenarbeit</a:t>
              </a:r>
            </a:p>
          </p:txBody>
        </p:sp>
      </p:grp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2068513" y="2420938"/>
            <a:ext cx="2665412" cy="3600450"/>
            <a:chOff x="158" y="1706"/>
            <a:chExt cx="1679" cy="2268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58" y="1706"/>
              <a:ext cx="1679" cy="22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 sz="1800">
                <a:latin typeface="Arial" charset="0"/>
              </a:endParaRPr>
            </a:p>
            <a:p>
              <a:endParaRPr lang="de-DE" altLang="de-DE" sz="1800"/>
            </a:p>
            <a:p>
              <a:r>
                <a:rPr lang="de-DE" altLang="de-DE" sz="1800"/>
                <a:t>gleichartige Tätigkeit </a:t>
              </a:r>
            </a:p>
            <a:p>
              <a:endParaRPr lang="de-DE" altLang="de-DE" sz="1800"/>
            </a:p>
            <a:p>
              <a:r>
                <a:rPr lang="de-DE" altLang="de-DE" sz="1800"/>
                <a:t>sich wiederholende </a:t>
              </a:r>
            </a:p>
            <a:p>
              <a:r>
                <a:rPr lang="de-DE" altLang="de-DE" sz="1800"/>
                <a:t>Tätigkeit</a:t>
              </a:r>
            </a:p>
            <a:p>
              <a:endParaRPr lang="de-DE" altLang="de-DE" sz="1800"/>
            </a:p>
            <a:p>
              <a:r>
                <a:rPr lang="de-DE" altLang="de-DE" sz="1800"/>
                <a:t>Ausdauer</a:t>
              </a:r>
            </a:p>
            <a:p>
              <a:endParaRPr lang="de-DE" altLang="de-DE" sz="1800"/>
            </a:p>
            <a:p>
              <a:r>
                <a:rPr lang="de-DE" altLang="de-DE" sz="1800"/>
                <a:t>Krafteinsatz</a:t>
              </a:r>
            </a:p>
            <a:p>
              <a:endParaRPr lang="de-DE" altLang="de-DE" sz="1800"/>
            </a:p>
            <a:p>
              <a:r>
                <a:rPr lang="de-DE" altLang="de-DE" sz="1800"/>
                <a:t>„abarbeiten“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401" y="1706"/>
              <a:ext cx="1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de-DE" altLang="de-DE" b="1"/>
                <a:t>Einzelarbeit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5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2800" dirty="0"/>
              <a:t>Besprechungsübung:</a:t>
            </a:r>
          </a:p>
          <a:p>
            <a:pPr>
              <a:lnSpc>
                <a:spcPct val="90000"/>
              </a:lnSpc>
            </a:pPr>
            <a:r>
              <a:rPr lang="de-DE" altLang="de-DE" sz="2800" dirty="0"/>
              <a:t>Thema: </a:t>
            </a:r>
            <a:r>
              <a:rPr lang="de-DE" altLang="de-DE" sz="2800" dirty="0" smtClean="0"/>
              <a:t>„Welche Aspekte der Besprechung müssen geplant und vorbereitet werden?“</a:t>
            </a:r>
            <a:endParaRPr lang="de-DE" altLang="de-DE" sz="2800" dirty="0"/>
          </a:p>
          <a:p>
            <a:pPr>
              <a:lnSpc>
                <a:spcPct val="90000"/>
              </a:lnSpc>
            </a:pPr>
            <a:endParaRPr lang="de-DE" altLang="de-DE" sz="2800" dirty="0" smtClean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Stellen Sie  </a:t>
            </a:r>
            <a:r>
              <a:rPr lang="de-DE" altLang="de-DE" sz="2800" dirty="0"/>
              <a:t>eine arbeitsfähige Besprechungsgruppe zusammen und bearbeitet das Thema als Tagesordnungspunkt (TOP)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3377848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800" dirty="0">
                <a:latin typeface="BellCent NamNum BT" pitchFamily="34" charset="0"/>
              </a:rPr>
              <a:t>Zeitrahmen:	5 min</a:t>
            </a:r>
          </a:p>
          <a:p>
            <a:r>
              <a:rPr lang="de-DE" altLang="de-DE" sz="1800" dirty="0">
                <a:latin typeface="BellCent NamNum BT" pitchFamily="34" charset="0"/>
              </a:rPr>
              <a:t>Material:	was </a:t>
            </a:r>
            <a:r>
              <a:rPr lang="de-DE" altLang="de-DE" sz="1800" dirty="0" smtClean="0">
                <a:latin typeface="BellCent NamNum BT" pitchFamily="34" charset="0"/>
              </a:rPr>
              <a:t>Sie brauchen</a:t>
            </a:r>
            <a:endParaRPr lang="de-DE" altLang="de-DE" sz="1800" dirty="0">
              <a:latin typeface="BellCent NamNum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Besprechungen vorbereiten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60000"/>
              </a:lnSpc>
            </a:pPr>
            <a:r>
              <a:rPr lang="de-DE" altLang="de-DE" sz="2800" dirty="0"/>
              <a:t>Tagesordnungspunkte vorbereiten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 smtClean="0">
                <a:latin typeface="BellCent NamNum BT" pitchFamily="34" charset="0"/>
              </a:rPr>
              <a:t>Prioritäten </a:t>
            </a:r>
            <a:r>
              <a:rPr lang="de-DE" altLang="de-DE" sz="1800" dirty="0">
                <a:latin typeface="BellCent NamNum BT" pitchFamily="34" charset="0"/>
              </a:rPr>
              <a:t>setzen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>
                <a:latin typeface="BellCent NamNum BT" pitchFamily="34" charset="0"/>
              </a:rPr>
              <a:t>Zeitbedarf abschätzen</a:t>
            </a:r>
          </a:p>
          <a:p>
            <a:pPr>
              <a:lnSpc>
                <a:spcPct val="60000"/>
              </a:lnSpc>
            </a:pPr>
            <a:endParaRPr lang="de-DE" altLang="de-DE" sz="2800" dirty="0"/>
          </a:p>
          <a:p>
            <a:pPr>
              <a:lnSpc>
                <a:spcPct val="60000"/>
              </a:lnSpc>
            </a:pPr>
            <a:r>
              <a:rPr lang="de-DE" altLang="de-DE" sz="2800" dirty="0"/>
              <a:t>Teilnehmer festlegen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>
                <a:latin typeface="BellCent NamNum BT" pitchFamily="34" charset="0"/>
              </a:rPr>
              <a:t>Experten vorhanden und Betroffene informiert?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>
                <a:latin typeface="BellCent NamNum BT" pitchFamily="34" charset="0"/>
              </a:rPr>
              <a:t>Alle Entscheider eingeladen?</a:t>
            </a:r>
            <a:endParaRPr lang="de-DE" altLang="de-DE" sz="2800" dirty="0"/>
          </a:p>
          <a:p>
            <a:pPr>
              <a:lnSpc>
                <a:spcPct val="60000"/>
              </a:lnSpc>
            </a:pPr>
            <a:endParaRPr lang="de-DE" altLang="de-DE" sz="2800" dirty="0"/>
          </a:p>
          <a:p>
            <a:pPr>
              <a:lnSpc>
                <a:spcPct val="60000"/>
              </a:lnSpc>
            </a:pPr>
            <a:r>
              <a:rPr lang="de-DE" altLang="de-DE" sz="2800" dirty="0" smtClean="0"/>
              <a:t>Zeit </a:t>
            </a:r>
            <a:r>
              <a:rPr lang="de-DE" altLang="de-DE" sz="2800" dirty="0"/>
              <a:t>und Ort/Raum bestimmen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 smtClean="0">
                <a:latin typeface="BellCent NamNum BT" pitchFamily="34" charset="0"/>
              </a:rPr>
              <a:t>Der Zeitpunkt bestimmt die Performanz der TN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 smtClean="0">
                <a:latin typeface="BellCent NamNum BT" pitchFamily="34" charset="0"/>
              </a:rPr>
              <a:t>Erreichbarkeit und Ausstattung</a:t>
            </a:r>
          </a:p>
          <a:p>
            <a:pPr>
              <a:lnSpc>
                <a:spcPct val="60000"/>
              </a:lnSpc>
            </a:pPr>
            <a:endParaRPr lang="de-DE" altLang="de-DE" sz="2800" dirty="0"/>
          </a:p>
          <a:p>
            <a:pPr>
              <a:lnSpc>
                <a:spcPct val="60000"/>
              </a:lnSpc>
            </a:pPr>
            <a:r>
              <a:rPr lang="de-DE" altLang="de-DE" sz="2800" dirty="0"/>
              <a:t>Agenda 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>
                <a:latin typeface="BellCent NamNum BT" pitchFamily="34" charset="0"/>
              </a:rPr>
              <a:t>Mit oder ohne „Sonstiges“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>
                <a:latin typeface="BellCent NamNum BT" pitchFamily="34" charset="0"/>
              </a:rPr>
              <a:t>Zeiten ausweisen</a:t>
            </a:r>
          </a:p>
          <a:p>
            <a:pPr>
              <a:lnSpc>
                <a:spcPct val="60000"/>
              </a:lnSpc>
              <a:buFont typeface="Wingdings 3" pitchFamily="18" charset="2"/>
              <a:buNone/>
            </a:pPr>
            <a:endParaRPr lang="de-DE" altLang="de-DE" sz="2800" dirty="0"/>
          </a:p>
          <a:p>
            <a:pPr>
              <a:lnSpc>
                <a:spcPct val="60000"/>
              </a:lnSpc>
            </a:pPr>
            <a:r>
              <a:rPr lang="de-DE" altLang="de-DE" sz="2800" dirty="0" smtClean="0"/>
              <a:t>Einladung </a:t>
            </a:r>
            <a:r>
              <a:rPr lang="de-DE" altLang="de-DE" sz="2800" dirty="0"/>
              <a:t>schreiben und verschicken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>
                <a:latin typeface="BellCent NamNum BT" pitchFamily="34" charset="0"/>
              </a:rPr>
              <a:t>Einladungen und Memos</a:t>
            </a:r>
          </a:p>
          <a:p>
            <a:pPr marL="457200" lvl="1" indent="0">
              <a:buClr>
                <a:srgbClr val="FFCC00"/>
              </a:buClr>
              <a:buNone/>
            </a:pPr>
            <a:r>
              <a:rPr lang="de-DE" altLang="de-DE" sz="1800" dirty="0">
                <a:latin typeface="BellCent NamNum BT" pitchFamily="34" charset="0"/>
              </a:rPr>
              <a:t>Teilnahmebestätigungen und Aufgaben </a:t>
            </a:r>
            <a:r>
              <a:rPr lang="de-DE" altLang="de-DE" sz="1800" dirty="0" smtClean="0">
                <a:latin typeface="BellCent NamNum BT" pitchFamily="34" charset="0"/>
              </a:rPr>
              <a:t>verteilen</a:t>
            </a:r>
            <a:endParaRPr lang="de-DE" altLang="de-DE" sz="1800" dirty="0">
              <a:latin typeface="BellCent NamNum BT" pitchFamily="34" charset="0"/>
            </a:endParaRP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39741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Besprechungen vorbereiten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Font typeface="Wingdings 3" pitchFamily="18" charset="2"/>
              <a:buNone/>
            </a:pPr>
            <a:r>
              <a:rPr lang="de-DE" altLang="de-DE" sz="2200" b="1" dirty="0"/>
              <a:t>Tagesordnungspunkte vorbereiten</a:t>
            </a:r>
          </a:p>
          <a:p>
            <a:pPr algn="ctr">
              <a:buFont typeface="Wingdings 3" pitchFamily="18" charset="2"/>
              <a:buNone/>
            </a:pPr>
            <a:endParaRPr lang="de-DE" altLang="de-DE" sz="2200" b="1" dirty="0"/>
          </a:p>
          <a:p>
            <a:r>
              <a:rPr lang="de-DE" altLang="de-DE" sz="2200" dirty="0"/>
              <a:t>Themen sammeln</a:t>
            </a:r>
          </a:p>
          <a:p>
            <a:pPr lvl="1"/>
            <a:r>
              <a:rPr lang="de-DE" altLang="de-DE" sz="2200" dirty="0"/>
              <a:t>Themen, die weiter verfolgt werden</a:t>
            </a:r>
          </a:p>
          <a:p>
            <a:pPr lvl="1"/>
            <a:r>
              <a:rPr lang="de-DE" altLang="de-DE" sz="2200" dirty="0"/>
              <a:t>Neue Themen</a:t>
            </a:r>
          </a:p>
          <a:p>
            <a:pPr lvl="1"/>
            <a:r>
              <a:rPr lang="de-DE" altLang="de-DE" sz="2200" dirty="0"/>
              <a:t>Start: Protokoll abarbeiten</a:t>
            </a:r>
          </a:p>
          <a:p>
            <a:pPr lvl="1"/>
            <a:r>
              <a:rPr lang="de-DE" altLang="de-DE" sz="2200" dirty="0"/>
              <a:t>Ende: Themen für den nächsten Termin sammeln</a:t>
            </a:r>
          </a:p>
          <a:p>
            <a:r>
              <a:rPr lang="de-DE" altLang="de-DE" sz="2200" dirty="0"/>
              <a:t>Zeitbedarf festlegen</a:t>
            </a:r>
          </a:p>
          <a:p>
            <a:r>
              <a:rPr lang="de-DE" altLang="de-DE" sz="2200" dirty="0"/>
              <a:t>Priorisieren</a:t>
            </a:r>
          </a:p>
          <a:p>
            <a:pPr lvl="1"/>
            <a:r>
              <a:rPr lang="de-DE" altLang="de-DE" sz="2200" dirty="0"/>
              <a:t>Wichtigkeit</a:t>
            </a:r>
          </a:p>
          <a:p>
            <a:pPr lvl="1"/>
            <a:r>
              <a:rPr lang="de-DE" altLang="de-DE" sz="2200" dirty="0"/>
              <a:t>Dringlichkeit</a:t>
            </a:r>
          </a:p>
          <a:p>
            <a:r>
              <a:rPr lang="de-DE" altLang="de-DE" sz="2200" dirty="0"/>
              <a:t>Agenda festlegen</a:t>
            </a:r>
          </a:p>
          <a:p>
            <a:pPr marL="0" indent="0">
              <a:lnSpc>
                <a:spcPct val="60000"/>
              </a:lnSpc>
              <a:buNone/>
            </a:pPr>
            <a:endParaRPr lang="de-DE" altLang="de-DE" sz="1800" dirty="0">
              <a:latin typeface="BellCent NamNum BT" pitchFamily="34" charset="0"/>
            </a:endParaRP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21088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Besprechungen vorbereiten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 3" pitchFamily="18" charset="2"/>
              <a:buNone/>
            </a:pPr>
            <a:r>
              <a:rPr lang="de-DE" altLang="de-DE" sz="2000" b="1" dirty="0"/>
              <a:t>Teilnehmer festlegen</a:t>
            </a:r>
          </a:p>
          <a:p>
            <a:pPr algn="ctr">
              <a:buFont typeface="Wingdings 3" pitchFamily="18" charset="2"/>
              <a:buNone/>
            </a:pPr>
            <a:endParaRPr lang="de-DE" altLang="de-DE" sz="2000" b="1" dirty="0"/>
          </a:p>
          <a:p>
            <a:r>
              <a:rPr lang="de-DE" altLang="de-DE" sz="2000" dirty="0"/>
              <a:t>Moderator finden</a:t>
            </a:r>
          </a:p>
          <a:p>
            <a:pPr lvl="1"/>
            <a:r>
              <a:rPr lang="de-DE" altLang="de-DE" sz="2000" dirty="0"/>
              <a:t>Wer moderiert muss nicht derjenige sein, der einlädt</a:t>
            </a:r>
          </a:p>
          <a:p>
            <a:pPr lvl="1"/>
            <a:r>
              <a:rPr lang="de-DE" altLang="de-DE" sz="2000" dirty="0"/>
              <a:t>Koordination Planung und Moderation</a:t>
            </a:r>
          </a:p>
          <a:p>
            <a:r>
              <a:rPr lang="de-DE" altLang="de-DE" sz="2000" dirty="0"/>
              <a:t>Teilnehmer auswählen</a:t>
            </a:r>
          </a:p>
          <a:p>
            <a:pPr lvl="1"/>
            <a:r>
              <a:rPr lang="de-DE" altLang="de-DE" sz="2000" dirty="0"/>
              <a:t>Experten für die </a:t>
            </a:r>
            <a:r>
              <a:rPr lang="de-DE" altLang="de-DE" sz="2000" dirty="0" err="1"/>
              <a:t>TOP‘s</a:t>
            </a:r>
            <a:r>
              <a:rPr lang="de-DE" altLang="de-DE" sz="2000" dirty="0"/>
              <a:t> da?</a:t>
            </a:r>
          </a:p>
          <a:p>
            <a:pPr lvl="1"/>
            <a:r>
              <a:rPr lang="de-DE" altLang="de-DE" sz="2000" dirty="0"/>
              <a:t>Entscheider da?</a:t>
            </a:r>
          </a:p>
          <a:p>
            <a:r>
              <a:rPr lang="de-DE" altLang="de-DE" sz="2000" dirty="0"/>
              <a:t>Verteiler</a:t>
            </a:r>
          </a:p>
          <a:p>
            <a:pPr lvl="1"/>
            <a:r>
              <a:rPr lang="de-DE" altLang="de-DE" sz="2000" dirty="0"/>
              <a:t>Alle, die nur informiert werden müssen gehören in den Verteiler</a:t>
            </a:r>
          </a:p>
          <a:p>
            <a:pPr lvl="1"/>
            <a:r>
              <a:rPr lang="de-DE" altLang="de-DE" sz="2000" dirty="0"/>
              <a:t>Gibt es Leute, die vorab von der Agenda informiert werden müssen?</a:t>
            </a:r>
          </a:p>
          <a:p>
            <a:pPr marL="0" indent="0">
              <a:lnSpc>
                <a:spcPct val="60000"/>
              </a:lnSpc>
              <a:buNone/>
            </a:pPr>
            <a:endParaRPr lang="de-DE" altLang="de-DE" sz="2000" dirty="0">
              <a:latin typeface="BellCent NamNum BT" pitchFamily="34" charset="0"/>
            </a:endParaRP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463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Besprechungen vorbereiten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 3" pitchFamily="18" charset="2"/>
              <a:buNone/>
            </a:pPr>
            <a:r>
              <a:rPr lang="de-DE" altLang="de-DE" sz="2000" b="1" dirty="0"/>
              <a:t>Checkliste Einladung</a:t>
            </a:r>
          </a:p>
          <a:p>
            <a:r>
              <a:rPr lang="de-DE" altLang="de-DE" sz="2000" dirty="0"/>
              <a:t>Ort</a:t>
            </a:r>
          </a:p>
          <a:p>
            <a:r>
              <a:rPr lang="de-DE" altLang="de-DE" sz="2000" dirty="0"/>
              <a:t>Zeit</a:t>
            </a:r>
          </a:p>
          <a:p>
            <a:r>
              <a:rPr lang="de-DE" altLang="de-DE" sz="2000" dirty="0"/>
              <a:t>Teilnehmer</a:t>
            </a:r>
          </a:p>
          <a:p>
            <a:pPr lvl="1"/>
            <a:r>
              <a:rPr lang="de-DE" altLang="de-DE" sz="2000" dirty="0"/>
              <a:t>Rollen</a:t>
            </a:r>
          </a:p>
          <a:p>
            <a:r>
              <a:rPr lang="de-DE" altLang="de-DE" sz="2000" dirty="0"/>
              <a:t>Agenda</a:t>
            </a:r>
          </a:p>
          <a:p>
            <a:pPr lvl="1"/>
            <a:r>
              <a:rPr lang="de-DE" altLang="de-DE" sz="2000" dirty="0"/>
              <a:t>Zeitbedarf</a:t>
            </a:r>
          </a:p>
          <a:p>
            <a:r>
              <a:rPr lang="de-DE" altLang="de-DE" sz="2000" dirty="0"/>
              <a:t>Individuelle Aufgaben</a:t>
            </a:r>
          </a:p>
          <a:p>
            <a:pPr lvl="1"/>
            <a:r>
              <a:rPr lang="de-DE" altLang="de-DE" sz="2000" dirty="0"/>
              <a:t>Memos</a:t>
            </a:r>
          </a:p>
          <a:p>
            <a:pPr marL="0" indent="0">
              <a:lnSpc>
                <a:spcPct val="60000"/>
              </a:lnSpc>
              <a:buNone/>
            </a:pPr>
            <a:endParaRPr lang="de-DE" altLang="de-DE" sz="2000" dirty="0">
              <a:latin typeface="BellCent NamNum BT" pitchFamily="34" charset="0"/>
            </a:endParaRP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27122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2800" dirty="0"/>
              <a:t>Besprechungsübung:</a:t>
            </a:r>
          </a:p>
          <a:p>
            <a:pPr>
              <a:lnSpc>
                <a:spcPct val="90000"/>
              </a:lnSpc>
            </a:pPr>
            <a:r>
              <a:rPr lang="de-DE" altLang="de-DE" sz="2800" dirty="0"/>
              <a:t>Thema: </a:t>
            </a:r>
            <a:r>
              <a:rPr lang="de-DE" altLang="de-DE" sz="2800" dirty="0" smtClean="0"/>
              <a:t>„Richtlinien für die Vor- und Nachbereitung durch die Teilnehmer“</a:t>
            </a:r>
            <a:endParaRPr lang="de-DE" altLang="de-DE" sz="2800" dirty="0"/>
          </a:p>
          <a:p>
            <a:pPr>
              <a:lnSpc>
                <a:spcPct val="90000"/>
              </a:lnSpc>
            </a:pPr>
            <a:endParaRPr lang="de-DE" altLang="de-DE" sz="2800" dirty="0" smtClean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Stellen Sie  </a:t>
            </a:r>
            <a:r>
              <a:rPr lang="de-DE" altLang="de-DE" sz="2800" dirty="0"/>
              <a:t>eine arbeitsfähige Besprechungsgruppe zusammen und bearbeitet das Thema als Tagesordnungspunkt (TOP)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3377848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800" dirty="0">
                <a:latin typeface="BellCent NamNum BT" pitchFamily="34" charset="0"/>
              </a:rPr>
              <a:t>Zeitrahmen:	5 min</a:t>
            </a:r>
          </a:p>
          <a:p>
            <a:r>
              <a:rPr lang="de-DE" altLang="de-DE" sz="1800" dirty="0">
                <a:latin typeface="BellCent NamNum BT" pitchFamily="34" charset="0"/>
              </a:rPr>
              <a:t>Material:	was </a:t>
            </a:r>
            <a:r>
              <a:rPr lang="de-DE" altLang="de-DE" sz="1800" dirty="0" smtClean="0">
                <a:latin typeface="BellCent NamNum BT" pitchFamily="34" charset="0"/>
              </a:rPr>
              <a:t>Sie brauchen</a:t>
            </a:r>
            <a:endParaRPr lang="de-DE" altLang="de-DE" sz="1800" dirty="0">
              <a:latin typeface="BellCent NamNum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Vorstellungsrunde/Blitzlicht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Wie geht es Ihnen heute?</a:t>
            </a:r>
          </a:p>
          <a:p>
            <a:endParaRPr lang="de-DE" altLang="de-DE" dirty="0"/>
          </a:p>
          <a:p>
            <a:r>
              <a:rPr lang="de-DE" altLang="de-DE" dirty="0" smtClean="0"/>
              <a:t>Was sind Ihre Erwartungen an das heutige Thema?</a:t>
            </a:r>
          </a:p>
          <a:p>
            <a:endParaRPr lang="de-DE" altLang="de-DE" dirty="0" smtClean="0"/>
          </a:p>
        </p:txBody>
      </p:sp>
      <p:sp>
        <p:nvSpPr>
          <p:cNvPr id="3076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572E34-7FA4-476D-BBBF-EA0E5425AA8B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307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307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B6ED1B-876B-4840-A12C-7103AB5B3BF6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Vorbereitung der Moderation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541338" algn="l"/>
              </a:tabLst>
            </a:pPr>
            <a:r>
              <a:rPr lang="de-DE" altLang="de-DE" sz="2000" dirty="0"/>
              <a:t>A. 	Worum geht es? (Inhalt/Ziel)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de-DE" altLang="de-DE" sz="2000" dirty="0"/>
              <a:t>B:	Wie will ich die Gruppe zum Ziel führen? (Methodik)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de-DE" altLang="de-DE" sz="2000" dirty="0"/>
              <a:t>C:	Was muss vorbereitet werden? (Organisation)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de-DE" altLang="de-DE" sz="2000" dirty="0"/>
              <a:t>D:	Worauf muss ich besonders achten? (Persönliches)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22473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Organisation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000" dirty="0"/>
              <a:t>Einen geeigneten Raum für die Besprechung festzulegen</a:t>
            </a:r>
          </a:p>
          <a:p>
            <a:r>
              <a:rPr lang="de-DE" altLang="de-DE" sz="2000" dirty="0"/>
              <a:t>Termin und Dauer der Besprechung so zu planen, dass möglichst viele der involvierten Personen anwesend sein können</a:t>
            </a:r>
          </a:p>
          <a:p>
            <a:r>
              <a:rPr lang="de-DE" altLang="de-DE" sz="2000" dirty="0"/>
              <a:t>Für die Medien/Technische Ausstattung zu sorgen, dass auch alle geplanten Methoden eingesetzt werden können. - Zu klären, ob noch etwas vorbereitet werden muss (Präsentationen, Bewirtung, Zahlenmaterial?)</a:t>
            </a:r>
          </a:p>
          <a:p>
            <a:r>
              <a:rPr lang="de-DE" altLang="de-DE" sz="2000" dirty="0"/>
              <a:t>Geeignete Einladung zu versenden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34775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Organisation Sitzordnung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70225" y="2976562"/>
            <a:ext cx="2089150" cy="1584325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510088" y="1752600"/>
            <a:ext cx="1871662" cy="576262"/>
            <a:chOff x="2245" y="1434"/>
            <a:chExt cx="1179" cy="363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245" y="1434"/>
              <a:ext cx="1179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 rot="970722">
              <a:off x="2722" y="1480"/>
              <a:ext cx="227" cy="136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133600" y="2760662"/>
            <a:ext cx="792163" cy="936625"/>
            <a:chOff x="567" y="2296"/>
            <a:chExt cx="499" cy="590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133600" y="3840162"/>
            <a:ext cx="792163" cy="936625"/>
            <a:chOff x="567" y="2296"/>
            <a:chExt cx="499" cy="590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 rot="5400000">
            <a:off x="3358356" y="1967706"/>
            <a:ext cx="792163" cy="936625"/>
            <a:chOff x="567" y="2296"/>
            <a:chExt cx="499" cy="590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 rot="-5400000">
            <a:off x="3429794" y="4704556"/>
            <a:ext cx="792163" cy="936625"/>
            <a:chOff x="567" y="2296"/>
            <a:chExt cx="499" cy="590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 flipH="1">
            <a:off x="5373688" y="3768725"/>
            <a:ext cx="792162" cy="936625"/>
            <a:chOff x="567" y="2296"/>
            <a:chExt cx="499" cy="590"/>
          </a:xfrm>
        </p:grpSpPr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7" name="Group 34"/>
          <p:cNvGrpSpPr>
            <a:grpSpLocks/>
          </p:cNvGrpSpPr>
          <p:nvPr/>
        </p:nvGrpSpPr>
        <p:grpSpPr bwMode="auto">
          <a:xfrm flipH="1">
            <a:off x="5373688" y="2689225"/>
            <a:ext cx="792162" cy="936625"/>
            <a:chOff x="567" y="2296"/>
            <a:chExt cx="499" cy="590"/>
          </a:xfrm>
        </p:grpSpPr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2" name="Group 39"/>
          <p:cNvGrpSpPr>
            <a:grpSpLocks/>
          </p:cNvGrpSpPr>
          <p:nvPr/>
        </p:nvGrpSpPr>
        <p:grpSpPr bwMode="auto">
          <a:xfrm rot="-5400000">
            <a:off x="4582319" y="4704556"/>
            <a:ext cx="792163" cy="936625"/>
            <a:chOff x="567" y="2296"/>
            <a:chExt cx="499" cy="590"/>
          </a:xfrm>
        </p:grpSpPr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4799013" y="4129087"/>
            <a:ext cx="2159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Organisation Informieren und das Erinnern sicherstellen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r>
              <a:rPr lang="de-DE" altLang="de-DE" sz="2000" dirty="0"/>
              <a:t>Das Medium, der Sinneskanal und der Inhalt der Information beeinflussen, wie gut eine Information erinnert wird:</a:t>
            </a:r>
          </a:p>
          <a:p>
            <a:r>
              <a:rPr lang="de-DE" altLang="de-DE" sz="2000" dirty="0"/>
              <a:t>Hierarchie der angesprochenen Sinne (Auge, Ohr, Tastsinn, Geruch, Geschmack)</a:t>
            </a:r>
          </a:p>
          <a:p>
            <a:r>
              <a:rPr lang="de-DE" altLang="de-DE" sz="2000" dirty="0"/>
              <a:t>Je mehr Sinne angesprochen werden desto besser die Erinnerung</a:t>
            </a:r>
          </a:p>
          <a:p>
            <a:r>
              <a:rPr lang="de-DE" altLang="de-DE" sz="2000" dirty="0"/>
              <a:t>Je mehr Begriffe aktiviert werden, desto besser die Erinnerung</a:t>
            </a:r>
          </a:p>
          <a:p>
            <a:r>
              <a:rPr lang="de-DE" altLang="de-DE" sz="2000" dirty="0"/>
              <a:t>Erinnern ist Rekonstruktion und kein Abspulen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24411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Unerwünschte Verhaltensweisen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altLang="de-DE" sz="2000" dirty="0"/>
              <a:t>Nicht ausreden lassen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Zu lange Redezeiten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Selbstdarstellung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Schlechte Vorbereitung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Keine Hausaufgaben gemacht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Persönliche Angriffe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Die Absprachen werden nicht in den Besprechungen gemacht sondern davor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17155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Unerwünschte Verhaltensweisen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altLang="de-DE" sz="2000" dirty="0"/>
              <a:t>Nicht ausreden lassen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Zu lange Redezeiten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Selbstdarstellung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Schlechte Vorbereitung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Keine Hausaufgaben gemacht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Persönliche Angriffe</a:t>
            </a:r>
          </a:p>
          <a:p>
            <a:pPr>
              <a:lnSpc>
                <a:spcPct val="140000"/>
              </a:lnSpc>
            </a:pPr>
            <a:r>
              <a:rPr lang="de-DE" altLang="de-DE" sz="2000" dirty="0"/>
              <a:t>Die Absprachen werden nicht in den Besprechungen gemacht sondern davor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1779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2800" dirty="0"/>
              <a:t>Besprechungsübung:</a:t>
            </a:r>
          </a:p>
          <a:p>
            <a:pPr>
              <a:lnSpc>
                <a:spcPct val="90000"/>
              </a:lnSpc>
            </a:pPr>
            <a:r>
              <a:rPr lang="de-DE" altLang="de-DE" sz="2800" dirty="0"/>
              <a:t>Thema: </a:t>
            </a:r>
            <a:r>
              <a:rPr lang="de-DE" altLang="de-DE" sz="2800" dirty="0" smtClean="0"/>
              <a:t>„Spielregeln </a:t>
            </a:r>
            <a:r>
              <a:rPr lang="de-DE" altLang="de-DE" sz="2800" dirty="0"/>
              <a:t>für unsere Besprechung</a:t>
            </a:r>
            <a:r>
              <a:rPr lang="de-DE" altLang="de-DE" sz="2800" dirty="0" smtClean="0"/>
              <a:t>“</a:t>
            </a:r>
            <a:endParaRPr lang="de-DE" altLang="de-DE" sz="2800" dirty="0"/>
          </a:p>
          <a:p>
            <a:pPr>
              <a:lnSpc>
                <a:spcPct val="90000"/>
              </a:lnSpc>
            </a:pPr>
            <a:endParaRPr lang="de-DE" altLang="de-DE" sz="2800" dirty="0" smtClean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Stellen Sie  </a:t>
            </a:r>
            <a:r>
              <a:rPr lang="de-DE" altLang="de-DE" sz="2800" dirty="0"/>
              <a:t>eine arbeitsfähige Besprechungsgruppe zusammen und bearbeitet das Thema als Tagesordnungspunkt (TOP)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140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3377848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800" dirty="0">
                <a:latin typeface="BellCent NamNum BT" pitchFamily="34" charset="0"/>
              </a:rPr>
              <a:t>Zeitrahmen:	5 min</a:t>
            </a:r>
          </a:p>
          <a:p>
            <a:r>
              <a:rPr lang="de-DE" altLang="de-DE" sz="1800" dirty="0">
                <a:latin typeface="BellCent NamNum BT" pitchFamily="34" charset="0"/>
              </a:rPr>
              <a:t>Material:	was </a:t>
            </a:r>
            <a:r>
              <a:rPr lang="de-DE" altLang="de-DE" sz="1800" dirty="0" smtClean="0">
                <a:latin typeface="BellCent NamNum BT" pitchFamily="34" charset="0"/>
              </a:rPr>
              <a:t>Sie brauchen</a:t>
            </a:r>
            <a:endParaRPr lang="de-DE" altLang="de-DE" sz="1800" dirty="0">
              <a:latin typeface="BellCent NamNum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Moderation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1400" smtClean="0"/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184275" y="1377950"/>
            <a:ext cx="6588125" cy="4940300"/>
            <a:chOff x="-1" y="830"/>
            <a:chExt cx="4423" cy="3317"/>
          </a:xfrm>
        </p:grpSpPr>
        <p:sp>
          <p:nvSpPr>
            <p:cNvPr id="9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831"/>
              <a:ext cx="4422" cy="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-1" y="830"/>
              <a:ext cx="4422" cy="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84" y="1125"/>
              <a:ext cx="3979" cy="2837"/>
              <a:chOff x="184" y="1125"/>
              <a:chExt cx="3979" cy="2837"/>
            </a:xfrm>
          </p:grpSpPr>
          <p:grpSp>
            <p:nvGrpSpPr>
              <p:cNvPr id="12" name="Group 9"/>
              <p:cNvGrpSpPr>
                <a:grpSpLocks/>
              </p:cNvGrpSpPr>
              <p:nvPr/>
            </p:nvGrpSpPr>
            <p:grpSpPr bwMode="auto">
              <a:xfrm>
                <a:off x="184" y="1125"/>
                <a:ext cx="1989" cy="1418"/>
                <a:chOff x="184" y="1125"/>
                <a:chExt cx="1989" cy="1418"/>
              </a:xfrm>
            </p:grpSpPr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84" y="1125"/>
                  <a:ext cx="1989" cy="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41" name="Rectangle 11"/>
                <p:cNvSpPr>
                  <a:spLocks noChangeArrowheads="1"/>
                </p:cNvSpPr>
                <p:nvPr/>
              </p:nvSpPr>
              <p:spPr bwMode="auto">
                <a:xfrm>
                  <a:off x="184" y="1125"/>
                  <a:ext cx="1989" cy="14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617" y="1493"/>
                <a:ext cx="123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Aufrechterhalten 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06" y="1670"/>
                <a:ext cx="126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der Stabilität und 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715" y="1847"/>
                <a:ext cx="102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Beständigkeit 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806" y="2023"/>
                <a:ext cx="82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der Gruppe</a:t>
                </a:r>
                <a:endParaRPr lang="de-DE" altLang="de-DE" sz="2800">
                  <a:latin typeface="Arial" charset="0"/>
                </a:endParaRPr>
              </a:p>
            </p:txBody>
          </p:sp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184" y="2544"/>
                <a:ext cx="1989" cy="1418"/>
                <a:chOff x="184" y="2544"/>
                <a:chExt cx="1989" cy="1418"/>
              </a:xfrm>
            </p:grpSpPr>
            <p:sp>
              <p:nvSpPr>
                <p:cNvPr id="38" name="Rectangle 17"/>
                <p:cNvSpPr>
                  <a:spLocks noChangeArrowheads="1"/>
                </p:cNvSpPr>
                <p:nvPr/>
              </p:nvSpPr>
              <p:spPr bwMode="auto">
                <a:xfrm>
                  <a:off x="184" y="2544"/>
                  <a:ext cx="1989" cy="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9" name="Rectangle 18"/>
                <p:cNvSpPr>
                  <a:spLocks noChangeArrowheads="1"/>
                </p:cNvSpPr>
                <p:nvPr/>
              </p:nvSpPr>
              <p:spPr bwMode="auto">
                <a:xfrm>
                  <a:off x="184" y="2544"/>
                  <a:ext cx="1989" cy="14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527" y="3000"/>
                <a:ext cx="143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Steuern der Gruppe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699" y="3177"/>
                <a:ext cx="105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zur Erreichung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606" y="3353"/>
                <a:ext cx="126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des Gruppenziels</a:t>
                </a:r>
                <a:endParaRPr lang="de-DE" altLang="de-DE" sz="2800">
                  <a:latin typeface="Arial" charset="0"/>
                </a:endParaRPr>
              </a:p>
            </p:txBody>
          </p:sp>
          <p:grpSp>
            <p:nvGrpSpPr>
              <p:cNvPr id="21" name="Group 22"/>
              <p:cNvGrpSpPr>
                <a:grpSpLocks/>
              </p:cNvGrpSpPr>
              <p:nvPr/>
            </p:nvGrpSpPr>
            <p:grpSpPr bwMode="auto">
              <a:xfrm>
                <a:off x="2173" y="1125"/>
                <a:ext cx="1990" cy="1419"/>
                <a:chOff x="2173" y="1125"/>
                <a:chExt cx="1990" cy="1419"/>
              </a:xfrm>
            </p:grpSpPr>
            <p:sp>
              <p:nvSpPr>
                <p:cNvPr id="3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73" y="1125"/>
                  <a:ext cx="1990" cy="1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73" y="1125"/>
                  <a:ext cx="1990" cy="1419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2821" y="1493"/>
                <a:ext cx="76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Gespür für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2734" y="1670"/>
                <a:ext cx="100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das Verhalten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2561" y="1847"/>
                <a:ext cx="133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des Einzelnen und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797" y="2023"/>
                <a:ext cx="82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der Gruppe</a:t>
                </a:r>
                <a:endParaRPr lang="de-DE" altLang="de-DE" sz="2800">
                  <a:latin typeface="Arial" charset="0"/>
                </a:endParaRPr>
              </a:p>
            </p:txBody>
          </p:sp>
          <p:grpSp>
            <p:nvGrpSpPr>
              <p:cNvPr id="26" name="Group 29"/>
              <p:cNvGrpSpPr>
                <a:grpSpLocks/>
              </p:cNvGrpSpPr>
              <p:nvPr/>
            </p:nvGrpSpPr>
            <p:grpSpPr bwMode="auto">
              <a:xfrm>
                <a:off x="2173" y="2544"/>
                <a:ext cx="1990" cy="1418"/>
                <a:chOff x="2173" y="2544"/>
                <a:chExt cx="1990" cy="1418"/>
              </a:xfrm>
            </p:grpSpPr>
            <p:sp>
              <p:nvSpPr>
                <p:cNvPr id="34" name="Rectangle 30"/>
                <p:cNvSpPr>
                  <a:spLocks noChangeArrowheads="1"/>
                </p:cNvSpPr>
                <p:nvPr/>
              </p:nvSpPr>
              <p:spPr bwMode="auto">
                <a:xfrm>
                  <a:off x="2173" y="2544"/>
                  <a:ext cx="1990" cy="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5" name="Rectangle 31"/>
                <p:cNvSpPr>
                  <a:spLocks noChangeArrowheads="1"/>
                </p:cNvSpPr>
                <p:nvPr/>
              </p:nvSpPr>
              <p:spPr bwMode="auto">
                <a:xfrm>
                  <a:off x="2173" y="2544"/>
                  <a:ext cx="1990" cy="14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2492" y="3000"/>
                <a:ext cx="14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Sich auf wechselnde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2549" y="3177"/>
                <a:ext cx="136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Situationen flexibel</a:t>
                </a:r>
                <a:endParaRPr lang="de-DE" altLang="de-DE" sz="2800">
                  <a:latin typeface="Arial" charset="0"/>
                </a:endParaRPr>
              </a:p>
            </p:txBody>
          </p:sp>
          <p:sp>
            <p:nvSpPr>
              <p:cNvPr id="29" name="Rectangle 34"/>
              <p:cNvSpPr>
                <a:spLocks noChangeArrowheads="1"/>
              </p:cNvSpPr>
              <p:nvPr/>
            </p:nvSpPr>
            <p:spPr bwMode="auto">
              <a:xfrm>
                <a:off x="2856" y="3353"/>
                <a:ext cx="6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1900">
                    <a:solidFill>
                      <a:srgbClr val="000000"/>
                    </a:solidFill>
                    <a:latin typeface="Arial" charset="0"/>
                  </a:rPr>
                  <a:t>einstellen</a:t>
                </a:r>
                <a:endParaRPr lang="de-DE" altLang="de-DE" sz="2800">
                  <a:latin typeface="Arial" charset="0"/>
                </a:endParaRPr>
              </a:p>
            </p:txBody>
          </p:sp>
          <p:grpSp>
            <p:nvGrpSpPr>
              <p:cNvPr id="30" name="Group 35"/>
              <p:cNvGrpSpPr>
                <a:grpSpLocks/>
              </p:cNvGrpSpPr>
              <p:nvPr/>
            </p:nvGrpSpPr>
            <p:grpSpPr bwMode="auto">
              <a:xfrm>
                <a:off x="1355" y="2114"/>
                <a:ext cx="1651" cy="859"/>
                <a:chOff x="1355" y="2114"/>
                <a:chExt cx="1651" cy="859"/>
              </a:xfrm>
            </p:grpSpPr>
            <p:sp>
              <p:nvSpPr>
                <p:cNvPr id="32" name="Oval 36"/>
                <p:cNvSpPr>
                  <a:spLocks noChangeArrowheads="1"/>
                </p:cNvSpPr>
                <p:nvPr/>
              </p:nvSpPr>
              <p:spPr bwMode="auto">
                <a:xfrm>
                  <a:off x="1355" y="2114"/>
                  <a:ext cx="1651" cy="859"/>
                </a:xfrm>
                <a:prstGeom prst="ellips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2B2B2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" name="Oval 37"/>
                <p:cNvSpPr>
                  <a:spLocks noChangeArrowheads="1"/>
                </p:cNvSpPr>
                <p:nvPr/>
              </p:nvSpPr>
              <p:spPr bwMode="auto">
                <a:xfrm>
                  <a:off x="1355" y="2114"/>
                  <a:ext cx="1651" cy="859"/>
                </a:xfrm>
                <a:prstGeom prst="ellipse">
                  <a:avLst/>
                </a:prstGeom>
                <a:solidFill>
                  <a:srgbClr val="DDDDDD"/>
                </a:solidFill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1586" y="2422"/>
                <a:ext cx="128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de-DE" altLang="de-DE" sz="2800" b="1">
                    <a:solidFill>
                      <a:srgbClr val="000000"/>
                    </a:solidFill>
                    <a:latin typeface="Arial" charset="0"/>
                  </a:rPr>
                  <a:t>Moderation</a:t>
                </a:r>
                <a:endParaRPr lang="de-DE" altLang="de-DE" sz="280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8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Moderation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1400" smtClean="0"/>
          </a:p>
        </p:txBody>
      </p:sp>
      <p:sp>
        <p:nvSpPr>
          <p:cNvPr id="2" name="Abgerundetes Rechteck 1"/>
          <p:cNvSpPr/>
          <p:nvPr/>
        </p:nvSpPr>
        <p:spPr>
          <a:xfrm>
            <a:off x="1828800" y="2133600"/>
            <a:ext cx="2057400" cy="2895600"/>
          </a:xfrm>
          <a:prstGeom prst="roundRect">
            <a:avLst/>
          </a:prstGeom>
          <a:solidFill>
            <a:srgbClr val="0F8668"/>
          </a:solidFill>
          <a:ln>
            <a:solidFill>
              <a:srgbClr val="0F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Kommunikation der Teilnehmer leichter machen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4953000" y="2133600"/>
            <a:ext cx="2057400" cy="2895600"/>
          </a:xfrm>
          <a:prstGeom prst="roundRect">
            <a:avLst/>
          </a:prstGeom>
          <a:solidFill>
            <a:srgbClr val="0F8668"/>
          </a:solidFill>
          <a:ln>
            <a:solidFill>
              <a:srgbClr val="0F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Visualisiern</a:t>
            </a:r>
            <a:endParaRPr lang="de-DE" dirty="0"/>
          </a:p>
        </p:txBody>
      </p:sp>
      <p:sp>
        <p:nvSpPr>
          <p:cNvPr id="3" name="Kreuz 2"/>
          <p:cNvSpPr/>
          <p:nvPr/>
        </p:nvSpPr>
        <p:spPr>
          <a:xfrm>
            <a:off x="4191000" y="3352800"/>
            <a:ext cx="457200" cy="457200"/>
          </a:xfrm>
          <a:prstGeom prst="plus">
            <a:avLst/>
          </a:prstGeom>
          <a:solidFill>
            <a:srgbClr val="0F8668"/>
          </a:solidFill>
          <a:ln>
            <a:solidFill>
              <a:srgbClr val="0F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Visualisierungsmedien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000" dirty="0"/>
              <a:t>Flip-Chart</a:t>
            </a:r>
          </a:p>
          <a:p>
            <a:r>
              <a:rPr lang="de-DE" altLang="de-DE" sz="2000" dirty="0" err="1"/>
              <a:t>Doppelflipchart</a:t>
            </a:r>
            <a:endParaRPr lang="de-DE" altLang="de-DE" sz="2000" dirty="0"/>
          </a:p>
          <a:p>
            <a:r>
              <a:rPr lang="de-DE" altLang="de-DE" sz="2000" dirty="0"/>
              <a:t>Overhead-Projektor</a:t>
            </a:r>
          </a:p>
          <a:p>
            <a:r>
              <a:rPr lang="de-DE" altLang="de-DE" sz="2000" dirty="0" err="1"/>
              <a:t>Pinwand</a:t>
            </a:r>
            <a:endParaRPr lang="de-DE" altLang="de-DE" sz="2000" dirty="0"/>
          </a:p>
          <a:p>
            <a:r>
              <a:rPr lang="de-DE" altLang="de-DE" sz="2000" dirty="0"/>
              <a:t>Tafel</a:t>
            </a:r>
          </a:p>
          <a:p>
            <a:r>
              <a:rPr lang="de-DE" altLang="de-DE" sz="2000" dirty="0"/>
              <a:t>Magnetwände</a:t>
            </a:r>
          </a:p>
          <a:p>
            <a:r>
              <a:rPr lang="de-DE" altLang="de-DE" sz="2000" dirty="0" err="1"/>
              <a:t>Beamer</a:t>
            </a:r>
            <a:endParaRPr lang="de-DE" altLang="de-DE" sz="2000" dirty="0"/>
          </a:p>
          <a:p>
            <a:r>
              <a:rPr lang="de-DE" altLang="de-DE" sz="2000" dirty="0"/>
              <a:t>etc...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140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48200" y="2743200"/>
            <a:ext cx="3581400" cy="1754326"/>
          </a:xfrm>
          <a:prstGeom prst="rect">
            <a:avLst/>
          </a:prstGeom>
          <a:noFill/>
          <a:ln>
            <a:solidFill>
              <a:srgbClr val="0F8668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Gute Visualisierungsmedien: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dirty="0"/>
              <a:t>Format: Breitband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dirty="0"/>
              <a:t>Für möglichst viele Personen zugänglich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dirty="0" smtClean="0"/>
              <a:t>Low-Tech</a:t>
            </a:r>
            <a:endParaRPr lang="de-DE" alt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39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Besprechungen im Stationsleitungsalltag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0">
              <a:lnSpc>
                <a:spcPct val="90000"/>
              </a:lnSpc>
              <a:spcBef>
                <a:spcPct val="100000"/>
              </a:spcBef>
              <a:buFont typeface="Wingdings 3" pitchFamily="18" charset="2"/>
              <a:buNone/>
              <a:tabLst>
                <a:tab pos="271463" algn="l"/>
              </a:tabLst>
            </a:pPr>
            <a:r>
              <a:rPr lang="de-DE" altLang="de-DE" sz="2800" dirty="0" smtClean="0"/>
              <a:t>Welche Besprechungen sind im Stationsalltag häufig und sinnvoll?</a:t>
            </a:r>
          </a:p>
          <a:p>
            <a:pPr marL="449263" indent="-177800">
              <a:lnSpc>
                <a:spcPct val="90000"/>
              </a:lnSpc>
              <a:spcBef>
                <a:spcPct val="100000"/>
              </a:spcBef>
              <a:tabLst>
                <a:tab pos="271463" algn="l"/>
              </a:tabLst>
            </a:pPr>
            <a:r>
              <a:rPr lang="de-DE" altLang="de-DE" sz="2800" dirty="0" smtClean="0"/>
              <a:t>Übergabebesprechung</a:t>
            </a:r>
          </a:p>
          <a:p>
            <a:pPr marL="449263" indent="-177800">
              <a:lnSpc>
                <a:spcPct val="90000"/>
              </a:lnSpc>
              <a:spcBef>
                <a:spcPct val="100000"/>
              </a:spcBef>
              <a:tabLst>
                <a:tab pos="271463" algn="l"/>
              </a:tabLst>
            </a:pPr>
            <a:r>
              <a:rPr lang="de-DE" altLang="de-DE" sz="2800" dirty="0" smtClean="0"/>
              <a:t>„Jour Fix“</a:t>
            </a:r>
          </a:p>
          <a:p>
            <a:pPr marL="449263" indent="-177800">
              <a:lnSpc>
                <a:spcPct val="90000"/>
              </a:lnSpc>
              <a:spcBef>
                <a:spcPct val="100000"/>
              </a:spcBef>
              <a:tabLst>
                <a:tab pos="271463" algn="l"/>
              </a:tabLst>
            </a:pPr>
            <a:r>
              <a:rPr lang="de-DE" altLang="de-DE" sz="2800" dirty="0" smtClean="0"/>
              <a:t>Besprechungen bei Projekten</a:t>
            </a:r>
            <a:endParaRPr lang="de-DE" altLang="de-DE" sz="2800" dirty="0"/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3746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Moderationszyklus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1400" smtClean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56774"/>
              </p:ext>
            </p:extLst>
          </p:nvPr>
        </p:nvGraphicFramePr>
        <p:xfrm>
          <a:off x="1905000" y="1557338"/>
          <a:ext cx="5364163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Folie" r:id="rId3" imgW="4564292" imgH="3422745" progId="PowerPoint.Slide.8">
                  <p:embed/>
                </p:oleObj>
              </mc:Choice>
              <mc:Fallback>
                <p:oleObj name="Folie" r:id="rId3" imgW="4564292" imgH="3422745" progId="PowerPoint.Slid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57338"/>
                        <a:ext cx="5364163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7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2800" dirty="0"/>
              <a:t>Besprechungsübung:</a:t>
            </a:r>
          </a:p>
          <a:p>
            <a:pPr>
              <a:lnSpc>
                <a:spcPct val="90000"/>
              </a:lnSpc>
            </a:pPr>
            <a:r>
              <a:rPr lang="de-DE" altLang="de-DE" sz="2800" dirty="0"/>
              <a:t>Thema: </a:t>
            </a:r>
            <a:r>
              <a:rPr lang="de-DE" altLang="de-DE" sz="2800" dirty="0" smtClean="0"/>
              <a:t>„Unser Protokoll, erstellen Sie </a:t>
            </a:r>
            <a:r>
              <a:rPr lang="de-DE" altLang="de-DE" sz="2800" smtClean="0"/>
              <a:t>eine Vorlage“</a:t>
            </a:r>
            <a:endParaRPr lang="de-DE" altLang="de-DE" sz="2800" dirty="0"/>
          </a:p>
          <a:p>
            <a:pPr>
              <a:lnSpc>
                <a:spcPct val="90000"/>
              </a:lnSpc>
            </a:pPr>
            <a:endParaRPr lang="de-DE" altLang="de-DE" sz="2800" dirty="0" smtClean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Stellen Sie  </a:t>
            </a:r>
            <a:r>
              <a:rPr lang="de-DE" altLang="de-DE" sz="2800" dirty="0"/>
              <a:t>eine arbeitsfähige Besprechungsgruppe zusammen und bearbeitet das Thema als Tagesordnungspunkt (TOP)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de-DE" altLang="de-DE" sz="140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3377848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800" dirty="0">
                <a:latin typeface="BellCent NamNum BT" pitchFamily="34" charset="0"/>
              </a:rPr>
              <a:t>Zeitrahmen:	5 min</a:t>
            </a:r>
          </a:p>
          <a:p>
            <a:r>
              <a:rPr lang="de-DE" altLang="de-DE" sz="1800" dirty="0">
                <a:latin typeface="BellCent NamNum BT" pitchFamily="34" charset="0"/>
              </a:rPr>
              <a:t>Material:	was </a:t>
            </a:r>
            <a:r>
              <a:rPr lang="de-DE" altLang="de-DE" sz="1800" dirty="0" smtClean="0">
                <a:latin typeface="BellCent NamNum BT" pitchFamily="34" charset="0"/>
              </a:rPr>
              <a:t>Sie brauchen</a:t>
            </a:r>
            <a:endParaRPr lang="de-DE" altLang="de-DE" sz="1800" dirty="0">
              <a:latin typeface="BellCent NamNum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Protokolle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de-DE" altLang="de-DE" sz="1400" smtClean="0"/>
          </a:p>
        </p:txBody>
      </p:sp>
      <p:graphicFrame>
        <p:nvGraphicFramePr>
          <p:cNvPr id="8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890607"/>
              </p:ext>
            </p:extLst>
          </p:nvPr>
        </p:nvGraphicFramePr>
        <p:xfrm>
          <a:off x="1905000" y="1143000"/>
          <a:ext cx="5715000" cy="5076826"/>
        </p:xfrm>
        <a:graphic>
          <a:graphicData uri="http://schemas.openxmlformats.org/drawingml/2006/table">
            <a:tbl>
              <a:tblPr/>
              <a:tblGrid>
                <a:gridCol w="1285875"/>
                <a:gridCol w="2212975"/>
                <a:gridCol w="2216150"/>
              </a:tblGrid>
              <a:tr h="917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de-DE" alt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llCent NamNum B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Verlaufsprotokoll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Ergebnisprotokoll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95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cs typeface="Times New Roman" pitchFamily="18" charset="0"/>
                        </a:rPr>
                        <a:t>Inhalt</a:t>
                      </a:r>
                      <a:endParaRPr kumimoji="0" lang="de-DE" alt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llCent NamNum B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Der Verlauf der Sitzung wird Schritt für Schritt mitprotokolliert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Die Ergebnisse und Beschlüsse der Besprechung werden tabellarisch notiert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79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Vorteil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822325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230313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383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Die einzelnen Argumente und der Besprechungsverlauf sind nachvollziehbar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Es wird klar, wer welchen Auftrag hat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leicht zu erstellen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17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Nachteil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arbeitsintensiv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6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 3" pitchFamily="18" charset="2"/>
                        <a:defRPr sz="12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defRPr sz="1000">
                          <a:solidFill>
                            <a:schemeClr val="tx1"/>
                          </a:solidFill>
                          <a:latin typeface="BellCent NamNum B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llCent NamNum BT" pitchFamily="34" charset="0"/>
                          <a:ea typeface="Times New Roman" pitchFamily="18" charset="0"/>
                          <a:cs typeface="Arial" charset="0"/>
                        </a:rPr>
                        <a:t>Besprechungsverlauf und Positionen der Teilnehmer sind unklar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2800" dirty="0"/>
              <a:t>Besprechungsübung:</a:t>
            </a:r>
          </a:p>
          <a:p>
            <a:pPr>
              <a:lnSpc>
                <a:spcPct val="90000"/>
              </a:lnSpc>
            </a:pPr>
            <a:r>
              <a:rPr lang="de-DE" altLang="de-DE" sz="2800" dirty="0"/>
              <a:t>Thema: „ Kreativ sein – wollen wir Techniken vorgeben? Und wen ja, welche</a:t>
            </a:r>
            <a:r>
              <a:rPr lang="de-DE" altLang="de-DE" sz="2800" dirty="0" smtClean="0"/>
              <a:t>?“</a:t>
            </a:r>
            <a:endParaRPr lang="de-DE" altLang="de-DE" sz="2800" dirty="0"/>
          </a:p>
          <a:p>
            <a:pPr>
              <a:lnSpc>
                <a:spcPct val="90000"/>
              </a:lnSpc>
            </a:pPr>
            <a:endParaRPr lang="de-DE" altLang="de-DE" sz="2800" dirty="0" smtClean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Stellen Sie  </a:t>
            </a:r>
            <a:r>
              <a:rPr lang="de-DE" altLang="de-DE" sz="2800" dirty="0"/>
              <a:t>eine arbeitsfähige Besprechungsgruppe zusammen und bearbeitet das Thema als Tagesordnungspunkt (TOP)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de-DE" altLang="de-DE" sz="140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3377848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800" dirty="0">
                <a:latin typeface="BellCent NamNum BT" pitchFamily="34" charset="0"/>
              </a:rPr>
              <a:t>Zeitrahmen:	5 min</a:t>
            </a:r>
          </a:p>
          <a:p>
            <a:r>
              <a:rPr lang="de-DE" altLang="de-DE" sz="1800" dirty="0">
                <a:latin typeface="BellCent NamNum BT" pitchFamily="34" charset="0"/>
              </a:rPr>
              <a:t>Material:	was </a:t>
            </a:r>
            <a:r>
              <a:rPr lang="de-DE" altLang="de-DE" sz="1800" dirty="0" smtClean="0">
                <a:latin typeface="BellCent NamNum BT" pitchFamily="34" charset="0"/>
              </a:rPr>
              <a:t>Sie brauchen</a:t>
            </a:r>
            <a:endParaRPr lang="de-DE" altLang="de-DE" sz="1800" dirty="0">
              <a:latin typeface="BellCent NamNum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Kreativitätstechniken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de-DE" altLang="de-DE" sz="1400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20863" y="1143000"/>
            <a:ext cx="1943100" cy="51133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/>
              <a:t>Ansätze</a:t>
            </a:r>
          </a:p>
          <a:p>
            <a:r>
              <a:rPr lang="de-DE" altLang="de-DE"/>
              <a:t>für die</a:t>
            </a:r>
          </a:p>
          <a:p>
            <a:r>
              <a:rPr lang="de-DE" altLang="de-DE"/>
              <a:t>Intuition</a:t>
            </a:r>
          </a:p>
          <a:p>
            <a:endParaRPr lang="de-DE" altLang="de-DE"/>
          </a:p>
          <a:p>
            <a:endParaRPr lang="de-DE" altLang="de-DE"/>
          </a:p>
          <a:p>
            <a:r>
              <a:rPr lang="de-DE" altLang="de-DE"/>
              <a:t>(Nicht groß</a:t>
            </a:r>
            <a:br>
              <a:rPr lang="de-DE" altLang="de-DE"/>
            </a:br>
            <a:r>
              <a:rPr lang="de-DE" altLang="de-DE"/>
              <a:t>Nachdenken)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853113" y="1143000"/>
            <a:ext cx="1943100" cy="51133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/>
              <a:t>Gemischte</a:t>
            </a:r>
          </a:p>
          <a:p>
            <a:r>
              <a:rPr lang="de-DE" altLang="de-DE"/>
              <a:t>Ansätze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36988" y="1143000"/>
            <a:ext cx="1943100" cy="51133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/>
              <a:t>Ansätze</a:t>
            </a:r>
          </a:p>
          <a:p>
            <a:r>
              <a:rPr lang="de-DE" altLang="de-DE"/>
              <a:t>für den</a:t>
            </a:r>
          </a:p>
          <a:p>
            <a:r>
              <a:rPr lang="de-DE" altLang="de-DE"/>
              <a:t>gemein-</a:t>
            </a:r>
          </a:p>
          <a:p>
            <a:r>
              <a:rPr lang="de-DE" altLang="de-DE"/>
              <a:t>samen</a:t>
            </a:r>
          </a:p>
          <a:p>
            <a:r>
              <a:rPr lang="de-DE" altLang="de-DE"/>
              <a:t>Diskurs</a:t>
            </a:r>
          </a:p>
          <a:p>
            <a:endParaRPr lang="de-DE" altLang="de-DE"/>
          </a:p>
          <a:p>
            <a:r>
              <a:rPr lang="de-DE" altLang="de-DE"/>
              <a:t>(GANZ</a:t>
            </a:r>
          </a:p>
          <a:p>
            <a:r>
              <a:rPr lang="de-DE" altLang="de-DE"/>
              <a:t>LOGISCH!)</a:t>
            </a:r>
          </a:p>
          <a:p>
            <a:r>
              <a:rPr lang="de-DE" altLang="de-DE"/>
              <a:t>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47838" y="1719262"/>
            <a:ext cx="1943100" cy="360363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 dirty="0"/>
              <a:t>Brainstorming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08200" y="2366962"/>
            <a:ext cx="1943100" cy="360363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Provokationstechnik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47838" y="2800350"/>
            <a:ext cx="1943100" cy="360362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Negativkonferenz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92300" y="3448050"/>
            <a:ext cx="1943100" cy="360362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Kreatives Schreiben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92300" y="3951287"/>
            <a:ext cx="1943100" cy="360363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Collective Notebook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6400" y="4311650"/>
            <a:ext cx="1943100" cy="360362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Kopfstandtechnik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63738" y="4887912"/>
            <a:ext cx="1943100" cy="360363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Mind Mapping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47838" y="5392737"/>
            <a:ext cx="1943100" cy="360363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Kartenabfrage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92300" y="5824537"/>
            <a:ext cx="1943100" cy="360363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altLang="de-DE" sz="1600"/>
              <a:t>Analogie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21088" y="2008187"/>
            <a:ext cx="1943100" cy="360363"/>
          </a:xfrm>
          <a:prstGeom prst="rect">
            <a:avLst/>
          </a:prstGeom>
          <a:solidFill>
            <a:srgbClr val="D7D7D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Kraftfeldanalyse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81450" y="2655887"/>
            <a:ext cx="1943100" cy="360363"/>
          </a:xfrm>
          <a:prstGeom prst="rect">
            <a:avLst/>
          </a:prstGeom>
          <a:solidFill>
            <a:srgbClr val="D7D7D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Ishikava Diagram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63963" y="3879850"/>
            <a:ext cx="1943100" cy="360362"/>
          </a:xfrm>
          <a:prstGeom prst="rect">
            <a:avLst/>
          </a:prstGeom>
          <a:solidFill>
            <a:srgbClr val="D7D7D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Progressive Abstrakt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36988" y="3159125"/>
            <a:ext cx="1943100" cy="360362"/>
          </a:xfrm>
          <a:prstGeom prst="rect">
            <a:avLst/>
          </a:prstGeom>
          <a:solidFill>
            <a:srgbClr val="D7D7D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Morpholog. Kasten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63963" y="4456112"/>
            <a:ext cx="1943100" cy="360363"/>
          </a:xfrm>
          <a:prstGeom prst="rect">
            <a:avLst/>
          </a:prstGeom>
          <a:solidFill>
            <a:srgbClr val="D7D7D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Relevanzbaum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4550" y="2511425"/>
            <a:ext cx="19431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Laterales Denken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997575" y="2008187"/>
            <a:ext cx="19431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Zukunftswerkstatt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105525" y="3016250"/>
            <a:ext cx="19431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Open Space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37213" y="3735387"/>
            <a:ext cx="19431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Walt-Disney Methode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105525" y="4383087"/>
            <a:ext cx="19431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Wertanalyse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708650" y="4959350"/>
            <a:ext cx="19431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600"/>
              <a:t>TRIZ und ARIZ</a:t>
            </a:r>
          </a:p>
        </p:txBody>
      </p:sp>
    </p:spTree>
    <p:extLst>
      <p:ext uri="{BB962C8B-B14F-4D97-AF65-F5344CB8AC3E}">
        <p14:creationId xmlns:p14="http://schemas.microsoft.com/office/powerpoint/2010/main" val="25950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z="4000" smtClean="0"/>
              <a:t>Vielen Dank für Ihre Aufmerksamkeit!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2800" dirty="0"/>
              <a:t>Besprechungsübung:</a:t>
            </a:r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Thema</a:t>
            </a:r>
            <a:r>
              <a:rPr lang="de-DE" altLang="de-DE" sz="2800" dirty="0"/>
              <a:t>: „Was Besprechungen bringen und was Besprechungen kosten“</a:t>
            </a:r>
          </a:p>
          <a:p>
            <a:pPr>
              <a:lnSpc>
                <a:spcPct val="90000"/>
              </a:lnSpc>
            </a:pPr>
            <a:endParaRPr lang="de-DE" altLang="de-DE" sz="2800" dirty="0" smtClean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Stellen Sie  </a:t>
            </a:r>
            <a:r>
              <a:rPr lang="de-DE" altLang="de-DE" sz="2800" dirty="0"/>
              <a:t>eine arbeitsfähige Besprechungsgruppe zusammen und bearbeitet das Thema als Tagesordnungspunkt (TOP)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3377848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800" dirty="0">
                <a:latin typeface="BellCent NamNum BT" pitchFamily="34" charset="0"/>
              </a:rPr>
              <a:t>Zeitrahmen:	5 min</a:t>
            </a:r>
          </a:p>
          <a:p>
            <a:r>
              <a:rPr lang="de-DE" altLang="de-DE" sz="1800" dirty="0">
                <a:latin typeface="BellCent NamNum BT" pitchFamily="34" charset="0"/>
              </a:rPr>
              <a:t>Material:	was </a:t>
            </a:r>
            <a:r>
              <a:rPr lang="de-DE" altLang="de-DE" sz="1800" dirty="0" smtClean="0">
                <a:latin typeface="BellCent NamNum BT" pitchFamily="34" charset="0"/>
              </a:rPr>
              <a:t>Sie brauchen</a:t>
            </a:r>
            <a:endParaRPr lang="de-DE" altLang="de-DE" sz="1800" dirty="0">
              <a:latin typeface="BellCent NamNum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Kosten von Besprechungen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de-DE" altLang="de-DE" sz="2800" dirty="0"/>
              <a:t>Gehälter der Teilnehmer</a:t>
            </a:r>
          </a:p>
          <a:p>
            <a:pPr>
              <a:spcBef>
                <a:spcPct val="30000"/>
              </a:spcBef>
            </a:pPr>
            <a:r>
              <a:rPr lang="de-DE" altLang="de-DE" sz="2800" dirty="0"/>
              <a:t>Ausfallkosten </a:t>
            </a:r>
            <a:r>
              <a:rPr lang="de-DE" altLang="de-DE" sz="2800" dirty="0" smtClean="0"/>
              <a:t>(die Teilnehmenden pflegen während der Besprechung nicht)</a:t>
            </a:r>
            <a:endParaRPr lang="de-DE" altLang="de-DE" sz="2800" dirty="0"/>
          </a:p>
          <a:p>
            <a:pPr>
              <a:spcBef>
                <a:spcPct val="30000"/>
              </a:spcBef>
            </a:pPr>
            <a:r>
              <a:rPr lang="de-DE" altLang="de-DE" sz="2800" dirty="0" smtClean="0"/>
              <a:t>Wegezeiten</a:t>
            </a:r>
            <a:endParaRPr lang="de-DE" altLang="de-DE" sz="2800" dirty="0"/>
          </a:p>
          <a:p>
            <a:pPr>
              <a:spcBef>
                <a:spcPct val="30000"/>
              </a:spcBef>
            </a:pPr>
            <a:r>
              <a:rPr lang="de-DE" altLang="de-DE" sz="2800" dirty="0"/>
              <a:t>Kosten für die technische </a:t>
            </a:r>
            <a:r>
              <a:rPr lang="de-DE" altLang="de-DE" sz="2800" dirty="0" smtClean="0"/>
              <a:t>Ausrüstung und Raummiete</a:t>
            </a:r>
            <a:endParaRPr lang="de-DE" altLang="de-DE" sz="2800" dirty="0"/>
          </a:p>
          <a:p>
            <a:pPr>
              <a:spcBef>
                <a:spcPct val="30000"/>
              </a:spcBef>
            </a:pPr>
            <a:r>
              <a:rPr lang="de-DE" altLang="de-DE" sz="2800" dirty="0" smtClean="0"/>
              <a:t>Kosten für die Vor- und Nachbereitung</a:t>
            </a:r>
            <a:endParaRPr lang="de-DE" altLang="de-DE" sz="2800" dirty="0"/>
          </a:p>
          <a:p>
            <a:pPr>
              <a:spcBef>
                <a:spcPct val="30000"/>
              </a:spcBef>
            </a:pPr>
            <a:r>
              <a:rPr lang="de-DE" altLang="de-DE" sz="2800" dirty="0"/>
              <a:t>Ausgaben für </a:t>
            </a:r>
            <a:r>
              <a:rPr lang="de-DE" altLang="de-DE" sz="2800" dirty="0" smtClean="0"/>
              <a:t>IT, Papier</a:t>
            </a:r>
            <a:r>
              <a:rPr lang="de-DE" altLang="de-DE" sz="2800" dirty="0"/>
              <a:t>, </a:t>
            </a:r>
            <a:r>
              <a:rPr lang="de-DE" altLang="de-DE" sz="2800" dirty="0" smtClean="0"/>
              <a:t>Druck</a:t>
            </a:r>
            <a:endParaRPr lang="de-DE" altLang="de-DE" sz="2800" dirty="0"/>
          </a:p>
          <a:p>
            <a:pPr>
              <a:spcBef>
                <a:spcPct val="30000"/>
              </a:spcBef>
            </a:pPr>
            <a:r>
              <a:rPr lang="de-DE" altLang="de-DE" sz="2800" dirty="0" smtClean="0"/>
              <a:t>Ausgaben </a:t>
            </a:r>
            <a:r>
              <a:rPr lang="de-DE" altLang="de-DE" sz="2800" dirty="0"/>
              <a:t>für Erfrischungen</a:t>
            </a:r>
          </a:p>
          <a:p>
            <a:pPr>
              <a:spcBef>
                <a:spcPct val="30000"/>
              </a:spcBef>
              <a:buFont typeface="Wingdings 3" pitchFamily="18" charset="2"/>
              <a:buNone/>
            </a:pPr>
            <a:endParaRPr lang="de-DE" altLang="de-DE" sz="2800" dirty="0"/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17484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Nutzen von Besprechungen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60000"/>
              </a:lnSpc>
            </a:pPr>
            <a:r>
              <a:rPr lang="de-DE" altLang="de-DE" sz="2800" b="1" dirty="0"/>
              <a:t>Information</a:t>
            </a:r>
          </a:p>
          <a:p>
            <a:pPr>
              <a:lnSpc>
                <a:spcPct val="260000"/>
              </a:lnSpc>
            </a:pPr>
            <a:r>
              <a:rPr lang="de-DE" altLang="de-DE" sz="2800" b="1" dirty="0"/>
              <a:t>Problemlösung</a:t>
            </a:r>
          </a:p>
          <a:p>
            <a:pPr>
              <a:lnSpc>
                <a:spcPct val="260000"/>
              </a:lnSpc>
            </a:pPr>
            <a:r>
              <a:rPr lang="de-DE" altLang="de-DE" sz="2800" b="1" dirty="0"/>
              <a:t>Beteiligung</a:t>
            </a:r>
          </a:p>
          <a:p>
            <a:pPr>
              <a:spcBef>
                <a:spcPct val="30000"/>
              </a:spcBef>
              <a:buFont typeface="Wingdings 3" pitchFamily="18" charset="2"/>
              <a:buNone/>
            </a:pPr>
            <a:endParaRPr lang="de-DE" altLang="de-DE" sz="2800" dirty="0"/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37983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Gründe für Besprechungen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40000"/>
              </a:spcBef>
              <a:buFont typeface="Wingdings 3" pitchFamily="18" charset="2"/>
              <a:buNone/>
            </a:pPr>
            <a:r>
              <a:rPr lang="de-DE" altLang="de-DE" b="1" dirty="0"/>
              <a:t>Rationale Gründe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um zu informieren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um Entscheidungen vorzubereiten oder zu besprechen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um Probleme zu lösen</a:t>
            </a:r>
          </a:p>
          <a:p>
            <a:pPr>
              <a:spcBef>
                <a:spcPct val="40000"/>
              </a:spcBef>
              <a:buFont typeface="Wingdings 3" pitchFamily="18" charset="2"/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40000"/>
              </a:spcBef>
              <a:buFont typeface="Wingdings 3" pitchFamily="18" charset="2"/>
              <a:buNone/>
            </a:pPr>
            <a:r>
              <a:rPr lang="de-DE" altLang="de-DE" b="1" dirty="0"/>
              <a:t>Emotionale Gründe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Besprechungen finden sozusagen als „Ritual“ statt (z.B. der wöchentliche „jour fix“)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Menschen fühlen sich einsam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Leute wollen ihre Macht demonstrieren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Es gibt Unsicherheiten, die Verantwortlichen trauen sich nicht alleine zu entscheiden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Besprechungen sind eine Bühne, auf der man sich präsentieren kann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Bei Besprechungen kann man Leute wieder treffen</a:t>
            </a:r>
          </a:p>
          <a:p>
            <a:pPr>
              <a:spcBef>
                <a:spcPct val="40000"/>
              </a:spcBef>
            </a:pPr>
            <a:r>
              <a:rPr lang="de-DE" altLang="de-DE" dirty="0"/>
              <a:t>etc...</a:t>
            </a:r>
            <a:endParaRPr lang="de-DE" altLang="de-DE" sz="2400" dirty="0"/>
          </a:p>
        </p:txBody>
      </p:sp>
      <p:sp>
        <p:nvSpPr>
          <p:cNvPr id="4100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smtClean="0"/>
          </a:p>
        </p:txBody>
      </p:sp>
    </p:spTree>
    <p:extLst>
      <p:ext uri="{BB962C8B-B14F-4D97-AF65-F5344CB8AC3E}">
        <p14:creationId xmlns:p14="http://schemas.microsoft.com/office/powerpoint/2010/main" val="1667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2800" dirty="0"/>
              <a:t>Besprechungsübung:</a:t>
            </a:r>
          </a:p>
          <a:p>
            <a:pPr>
              <a:lnSpc>
                <a:spcPct val="90000"/>
              </a:lnSpc>
            </a:pPr>
            <a:r>
              <a:rPr lang="de-DE" altLang="de-DE" sz="2800" dirty="0"/>
              <a:t>Thema: „</a:t>
            </a:r>
            <a:r>
              <a:rPr lang="de-DE" altLang="de-DE" sz="2800" dirty="0" smtClean="0"/>
              <a:t>Erarbeiten Sie </a:t>
            </a:r>
            <a:r>
              <a:rPr lang="de-DE" altLang="de-DE" sz="2800" dirty="0"/>
              <a:t>Vorschriften für effiziente Einladungen“</a:t>
            </a:r>
          </a:p>
          <a:p>
            <a:pPr>
              <a:lnSpc>
                <a:spcPct val="90000"/>
              </a:lnSpc>
            </a:pPr>
            <a:endParaRPr lang="de-DE" altLang="de-DE" sz="2800" dirty="0" smtClean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Stellen Sie  </a:t>
            </a:r>
            <a:r>
              <a:rPr lang="de-DE" altLang="de-DE" sz="2800" dirty="0"/>
              <a:t>eine arbeitsfähige Besprechungsgruppe zusammen und bearbeitet das Thema als Tagesordnungspunkt (TOP)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3377848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6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800" dirty="0">
                <a:latin typeface="BellCent NamNum BT" pitchFamily="34" charset="0"/>
              </a:rPr>
              <a:t>Zeitrahmen:	5 min</a:t>
            </a:r>
          </a:p>
          <a:p>
            <a:r>
              <a:rPr lang="de-DE" altLang="de-DE" sz="1800" dirty="0">
                <a:latin typeface="BellCent NamNum BT" pitchFamily="34" charset="0"/>
              </a:rPr>
              <a:t>Material:	was </a:t>
            </a:r>
            <a:r>
              <a:rPr lang="de-DE" altLang="de-DE" sz="1800" dirty="0" smtClean="0">
                <a:latin typeface="BellCent NamNum BT" pitchFamily="34" charset="0"/>
              </a:rPr>
              <a:t>Sie brauchen</a:t>
            </a:r>
            <a:endParaRPr lang="de-DE" altLang="de-DE" sz="1800" dirty="0">
              <a:latin typeface="BellCent NamNum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Rollen in der Besprechung</a:t>
            </a:r>
          </a:p>
        </p:txBody>
      </p:sp>
      <p:sp>
        <p:nvSpPr>
          <p:cNvPr id="410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BD5A9F-7DB8-4C4C-AB29-8BF060FCEEA5}" type="datetime1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23.06.2017</a:t>
            </a:fld>
            <a:endParaRPr lang="de-DE" altLang="de-DE" sz="1400" smtClean="0"/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43400" y="6248400"/>
            <a:ext cx="3276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Besprechungstechnik/ Dr. Martin Cierjacks</a:t>
            </a:r>
          </a:p>
        </p:txBody>
      </p:sp>
      <p:sp>
        <p:nvSpPr>
          <p:cNvPr id="41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705C2-2931-4F6F-8482-DA9B987F6D59}" type="slidenum">
              <a:rPr lang="de-DE" altLang="de-DE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11312" y="1371600"/>
            <a:ext cx="59928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 3" pitchFamily="18" charset="2"/>
              <a:buNone/>
            </a:pPr>
            <a:endParaRPr lang="de-DE" altLang="de-DE" sz="2800" kern="0" smtClean="0"/>
          </a:p>
          <a:p>
            <a:pPr>
              <a:buFont typeface="Wingdings 3" pitchFamily="18" charset="2"/>
              <a:buNone/>
            </a:pPr>
            <a:endParaRPr lang="de-DE" altLang="de-DE" sz="2800" kern="0" smtClean="0"/>
          </a:p>
          <a:p>
            <a:pPr>
              <a:buFont typeface="Wingdings 3" pitchFamily="18" charset="2"/>
              <a:buNone/>
            </a:pPr>
            <a:endParaRPr lang="de-DE" altLang="de-DE" sz="2000" ker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3825" y="3100387"/>
            <a:ext cx="2089150" cy="1584325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103687" y="1876425"/>
            <a:ext cx="1871663" cy="576262"/>
            <a:chOff x="2245" y="1434"/>
            <a:chExt cx="1179" cy="363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45" y="1434"/>
              <a:ext cx="1179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 rot="970722">
              <a:off x="2722" y="1480"/>
              <a:ext cx="227" cy="136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727200" y="2884487"/>
            <a:ext cx="792162" cy="936625"/>
            <a:chOff x="567" y="2296"/>
            <a:chExt cx="499" cy="590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727200" y="3963987"/>
            <a:ext cx="792162" cy="936625"/>
            <a:chOff x="567" y="2296"/>
            <a:chExt cx="499" cy="590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 rot="5400000">
            <a:off x="2951956" y="2091531"/>
            <a:ext cx="792163" cy="936625"/>
            <a:chOff x="567" y="2296"/>
            <a:chExt cx="499" cy="590"/>
          </a:xfrm>
        </p:grpSpPr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 rot="-5400000">
            <a:off x="3023393" y="4828381"/>
            <a:ext cx="792163" cy="936625"/>
            <a:chOff x="567" y="2296"/>
            <a:chExt cx="499" cy="590"/>
          </a:xfrm>
        </p:grpSpPr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3" name="Group 29"/>
          <p:cNvGrpSpPr>
            <a:grpSpLocks/>
          </p:cNvGrpSpPr>
          <p:nvPr/>
        </p:nvGrpSpPr>
        <p:grpSpPr bwMode="auto">
          <a:xfrm flipH="1">
            <a:off x="4967287" y="3892550"/>
            <a:ext cx="792163" cy="936625"/>
            <a:chOff x="567" y="2296"/>
            <a:chExt cx="499" cy="590"/>
          </a:xfrm>
        </p:grpSpPr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 flipH="1">
            <a:off x="4967287" y="2813050"/>
            <a:ext cx="792163" cy="936625"/>
            <a:chOff x="567" y="2296"/>
            <a:chExt cx="499" cy="590"/>
          </a:xfrm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3" name="Group 39"/>
          <p:cNvGrpSpPr>
            <a:grpSpLocks/>
          </p:cNvGrpSpPr>
          <p:nvPr/>
        </p:nvGrpSpPr>
        <p:grpSpPr bwMode="auto">
          <a:xfrm rot="-5400000">
            <a:off x="4175918" y="4828381"/>
            <a:ext cx="792163" cy="936625"/>
            <a:chOff x="567" y="2296"/>
            <a:chExt cx="499" cy="590"/>
          </a:xfrm>
        </p:grpSpPr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657" y="2296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657" y="2750"/>
              <a:ext cx="409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612" y="2296"/>
              <a:ext cx="227" cy="59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67" y="2409"/>
              <a:ext cx="363" cy="3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1439862" y="1371600"/>
            <a:ext cx="180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800">
                <a:latin typeface="Arial" charset="0"/>
              </a:rPr>
              <a:t>Moderator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392612" y="4252912"/>
            <a:ext cx="2159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740400" y="4868862"/>
            <a:ext cx="206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800">
                <a:latin typeface="Arial" charset="0"/>
              </a:rPr>
              <a:t>Protokollant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5832475" y="3028950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800">
                <a:latin typeface="Arial" charset="0"/>
              </a:rPr>
              <a:t>Teilnehmer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1295400" y="5764212"/>
            <a:ext cx="216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800">
                <a:latin typeface="Arial" charset="0"/>
              </a:rPr>
              <a:t>Fachexperte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H="1">
            <a:off x="5111750" y="5187950"/>
            <a:ext cx="647700" cy="144462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>
            <a:off x="5832475" y="3532187"/>
            <a:ext cx="863600" cy="576263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2447925" y="1876425"/>
            <a:ext cx="431800" cy="360362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V="1">
            <a:off x="2159000" y="5045075"/>
            <a:ext cx="0" cy="792162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1293</Words>
  <Application>Microsoft Office PowerPoint</Application>
  <PresentationFormat>Bildschirmpräsentation (4:3)</PresentationFormat>
  <Paragraphs>444</Paragraphs>
  <Slides>35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7" baseType="lpstr">
      <vt:lpstr>Standarddesign</vt:lpstr>
      <vt:lpstr>Folie</vt:lpstr>
      <vt:lpstr>Führungslehre</vt:lpstr>
      <vt:lpstr>Vorstellungsrunde/Blitzlicht</vt:lpstr>
      <vt:lpstr>Besprechungen im Stationsleitungsalltag</vt:lpstr>
      <vt:lpstr>Übung</vt:lpstr>
      <vt:lpstr>Kosten von Besprechungen</vt:lpstr>
      <vt:lpstr>Nutzen von Besprechungen</vt:lpstr>
      <vt:lpstr>Gründe für Besprechungen</vt:lpstr>
      <vt:lpstr>Übung</vt:lpstr>
      <vt:lpstr>Rollen in der Besprechung</vt:lpstr>
      <vt:lpstr>Über die richtige Gruppengröße I</vt:lpstr>
      <vt:lpstr>Über die richtige Gruppengröße II</vt:lpstr>
      <vt:lpstr>Über die richtige Gruppengröße III</vt:lpstr>
      <vt:lpstr>Über die richtige Gruppengröße III</vt:lpstr>
      <vt:lpstr>Übung</vt:lpstr>
      <vt:lpstr>Besprechungen vorbereiten</vt:lpstr>
      <vt:lpstr>Besprechungen vorbereiten</vt:lpstr>
      <vt:lpstr>Besprechungen vorbereiten</vt:lpstr>
      <vt:lpstr>Besprechungen vorbereiten</vt:lpstr>
      <vt:lpstr>Übung</vt:lpstr>
      <vt:lpstr>Vorbereitung der Moderation</vt:lpstr>
      <vt:lpstr>Organisation</vt:lpstr>
      <vt:lpstr>Organisation Sitzordnung</vt:lpstr>
      <vt:lpstr>Organisation Informieren und das Erinnern sicherstellen</vt:lpstr>
      <vt:lpstr>Unerwünschte Verhaltensweisen</vt:lpstr>
      <vt:lpstr>Unerwünschte Verhaltensweisen</vt:lpstr>
      <vt:lpstr>Übung</vt:lpstr>
      <vt:lpstr>Moderation</vt:lpstr>
      <vt:lpstr>Moderation</vt:lpstr>
      <vt:lpstr>Visualisierungsmedien</vt:lpstr>
      <vt:lpstr>Moderationszyklus</vt:lpstr>
      <vt:lpstr>Übung</vt:lpstr>
      <vt:lpstr>Protokolle</vt:lpstr>
      <vt:lpstr>Übung</vt:lpstr>
      <vt:lpstr>Kreativitätstechniken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59</cp:revision>
  <cp:lastPrinted>1601-01-01T00:00:00Z</cp:lastPrinted>
  <dcterms:created xsi:type="dcterms:W3CDTF">1601-01-01T00:00:00Z</dcterms:created>
  <dcterms:modified xsi:type="dcterms:W3CDTF">2017-06-23T09:18:00Z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