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notesMasterIdLst>
    <p:notesMasterId r:id="rId20"/>
  </p:notesMasterIdLst>
  <p:sldIdLst>
    <p:sldId id="256" r:id="rId2"/>
    <p:sldId id="259" r:id="rId3"/>
    <p:sldId id="261" r:id="rId4"/>
    <p:sldId id="257" r:id="rId5"/>
    <p:sldId id="264" r:id="rId6"/>
    <p:sldId id="265" r:id="rId7"/>
    <p:sldId id="266" r:id="rId8"/>
    <p:sldId id="267" r:id="rId9"/>
    <p:sldId id="268" r:id="rId10"/>
    <p:sldId id="270" r:id="rId11"/>
    <p:sldId id="258" r:id="rId12"/>
    <p:sldId id="272" r:id="rId13"/>
    <p:sldId id="273" r:id="rId14"/>
    <p:sldId id="274" r:id="rId15"/>
    <p:sldId id="275" r:id="rId16"/>
    <p:sldId id="276" r:id="rId17"/>
    <p:sldId id="277" r:id="rId18"/>
    <p:sldId id="278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D99D18-13F9-4DA3-813A-8DC14211266B}" type="datetimeFigureOut">
              <a:rPr lang="en-GB" smtClean="0"/>
              <a:t>15/12/2015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6387E6-D04F-4649-9B9E-4123BF1F43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42713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A5D6F62C-58FC-4140-A8C1-82FBC82171CC}" type="datetime1">
              <a:rPr lang="en-US" smtClean="0"/>
              <a:t>12/15/2015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CA0DD-6BBA-4FE7-9B6A-3DCA70F27390}" type="datetime1">
              <a:rPr lang="en-US" smtClean="0"/>
              <a:t>12/15/2015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D4283-0912-4EA2-A309-BBBBC99E9593}" type="datetime1">
              <a:rPr lang="en-US" smtClean="0"/>
              <a:t>12/15/2015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11F1B-A124-4236-BFCF-83CD6D1A0BC4}" type="datetime1">
              <a:rPr lang="en-US" smtClean="0"/>
              <a:t>12/15/2015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marL="0"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Corbel" pitchFamily="34" charset="0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EB2A6-2672-4880-B9E4-81E2E74D3772}" type="datetime1">
              <a:rPr lang="en-US" smtClean="0"/>
              <a:t>12/15/2015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70F33-FE7E-46E4-9CEB-7FBECB165CD2}" type="datetime1">
              <a:rPr lang="en-US" smtClean="0"/>
              <a:t>12/15/2015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BD619-B152-42EA-A8B5-DCFE6FDC3E51}" type="datetime1">
              <a:rPr lang="en-US" smtClean="0"/>
              <a:t>12/15/2015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C6995-4BD5-4BDA-8C9C-0F68E75B789F}" type="datetime1">
              <a:rPr lang="en-US" smtClean="0"/>
              <a:t>12/15/2015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4C01-7A9F-43E1-802A-351D7F8235D1}" type="datetime1">
              <a:rPr lang="en-US" smtClean="0"/>
              <a:t>12/15/2015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696B5-0027-4012-B1C2-51D62D404BDD}" type="datetime1">
              <a:rPr lang="en-US" smtClean="0"/>
              <a:t>12/15/2015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13AC5-D014-4B1E-B83D-4B366F58CECB}" type="datetime1">
              <a:rPr lang="en-US" smtClean="0"/>
              <a:t>12/15/2015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23AC97BA-8F06-48A7-8A6E-3E386280CF15}" type="datetime1">
              <a:rPr lang="en-US" smtClean="0"/>
              <a:t>12/15/2015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71970" y="2364936"/>
            <a:ext cx="8767860" cy="1116703"/>
          </a:xfrm>
        </p:spPr>
        <p:txBody>
          <a:bodyPr>
            <a:noAutofit/>
          </a:bodyPr>
          <a:lstStyle/>
          <a:p>
            <a:pPr algn="l"/>
            <a:r>
              <a:rPr lang="en-GB" sz="3200" b="1" dirty="0" smtClean="0">
                <a:solidFill>
                  <a:schemeClr val="tx1"/>
                </a:solidFill>
              </a:rPr>
              <a:t>Web Engineering </a:t>
            </a:r>
          </a:p>
          <a:p>
            <a:pPr algn="l"/>
            <a:r>
              <a:rPr lang="en-GB" sz="3200" b="1" dirty="0" smtClean="0"/>
              <a:t>Muddiest Points </a:t>
            </a:r>
            <a:r>
              <a:rPr lang="en-GB" sz="3200" b="1" dirty="0" smtClean="0"/>
              <a:t>and Class Recap </a:t>
            </a:r>
            <a:r>
              <a:rPr lang="en-GB" sz="3200" b="1" dirty="0"/>
              <a:t>09.12.2015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8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Why XHTML?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7794" y="2261937"/>
            <a:ext cx="5206012" cy="3080084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43000" y="6223828"/>
            <a:ext cx="4717774" cy="365125"/>
          </a:xfrm>
        </p:spPr>
        <p:txBody>
          <a:bodyPr/>
          <a:lstStyle/>
          <a:p>
            <a:pPr algn="l"/>
            <a:r>
              <a:rPr lang="en-US" dirty="0"/>
              <a:t>http://www.w3schools.com/html/html_xhtml.asp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618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What is a DTD?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GB" sz="3000" b="1" dirty="0" smtClean="0">
                <a:solidFill>
                  <a:schemeClr val="tx1"/>
                </a:solidFill>
              </a:rPr>
              <a:t>DTD</a:t>
            </a:r>
            <a:r>
              <a:rPr lang="en-GB" sz="3000" dirty="0" smtClean="0">
                <a:solidFill>
                  <a:schemeClr val="tx1"/>
                </a:solidFill>
              </a:rPr>
              <a:t> </a:t>
            </a:r>
            <a:r>
              <a:rPr lang="en-GB" sz="3000" dirty="0">
                <a:solidFill>
                  <a:schemeClr val="tx1"/>
                </a:solidFill>
              </a:rPr>
              <a:t>is a</a:t>
            </a:r>
            <a:r>
              <a:rPr lang="en-GB" sz="3000" b="1" dirty="0">
                <a:solidFill>
                  <a:schemeClr val="tx1"/>
                </a:solidFill>
              </a:rPr>
              <a:t> Document Type Definition.</a:t>
            </a:r>
          </a:p>
          <a:p>
            <a:endParaRPr lang="en-GB" sz="3000" b="1" dirty="0">
              <a:solidFill>
                <a:schemeClr val="tx1"/>
              </a:solidFill>
            </a:endParaRPr>
          </a:p>
          <a:p>
            <a:pPr marL="45720" indent="0">
              <a:buNone/>
            </a:pPr>
            <a:r>
              <a:rPr lang="en-GB" sz="3000" b="1" dirty="0" smtClean="0">
                <a:solidFill>
                  <a:schemeClr val="tx1"/>
                </a:solidFill>
              </a:rPr>
              <a:t>DTD </a:t>
            </a:r>
            <a:r>
              <a:rPr lang="en-GB" sz="3000" dirty="0">
                <a:solidFill>
                  <a:schemeClr val="tx1"/>
                </a:solidFill>
              </a:rPr>
              <a:t>defines the structure and the legal elements and attributes of </a:t>
            </a:r>
            <a:r>
              <a:rPr lang="en-GB" sz="3000" dirty="0" smtClean="0">
                <a:solidFill>
                  <a:schemeClr val="tx1"/>
                </a:solidFill>
              </a:rPr>
              <a:t>SGML family </a:t>
            </a:r>
            <a:r>
              <a:rPr lang="en-GB" sz="3000" dirty="0" err="1" smtClean="0">
                <a:solidFill>
                  <a:schemeClr val="tx1"/>
                </a:solidFill>
              </a:rPr>
              <a:t>markup</a:t>
            </a:r>
            <a:r>
              <a:rPr lang="en-GB" sz="3000" dirty="0" smtClean="0">
                <a:solidFill>
                  <a:schemeClr val="tx1"/>
                </a:solidFill>
              </a:rPr>
              <a:t> language (such as XML</a:t>
            </a:r>
            <a:r>
              <a:rPr lang="en-GB" sz="3000" dirty="0">
                <a:solidFill>
                  <a:schemeClr val="tx1"/>
                </a:solidFill>
              </a:rPr>
              <a:t> </a:t>
            </a:r>
            <a:r>
              <a:rPr lang="en-GB" sz="3000" dirty="0" smtClean="0">
                <a:solidFill>
                  <a:schemeClr val="tx1"/>
                </a:solidFill>
              </a:rPr>
              <a:t>and HTML).</a:t>
            </a:r>
            <a:endParaRPr lang="en-GB" sz="3000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43000" y="6187440"/>
            <a:ext cx="4717774" cy="365125"/>
          </a:xfrm>
        </p:spPr>
        <p:txBody>
          <a:bodyPr/>
          <a:lstStyle/>
          <a:p>
            <a:pPr algn="l"/>
            <a:r>
              <a:rPr lang="en-US" dirty="0"/>
              <a:t>http://www.w3schools.com/xml/xml_dtd_intro.asp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921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What is a DTD?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GB" sz="3000" b="1" dirty="0">
                <a:solidFill>
                  <a:schemeClr val="tx1"/>
                </a:solidFill>
              </a:rPr>
              <a:t>The &lt; !DOCTYPE &gt; declaration is not an HTML </a:t>
            </a:r>
            <a:r>
              <a:rPr lang="en-GB" sz="3000" b="1" dirty="0" smtClean="0">
                <a:solidFill>
                  <a:schemeClr val="tx1"/>
                </a:solidFill>
              </a:rPr>
              <a:t>tag.</a:t>
            </a:r>
          </a:p>
          <a:p>
            <a:pPr marL="45720" indent="0">
              <a:buNone/>
            </a:pPr>
            <a:endParaRPr lang="en-GB" sz="3000" b="1" dirty="0" smtClean="0">
              <a:solidFill>
                <a:schemeClr val="tx1"/>
              </a:solidFill>
            </a:endParaRPr>
          </a:p>
          <a:p>
            <a:pPr marL="45720" indent="0">
              <a:buNone/>
            </a:pPr>
            <a:r>
              <a:rPr lang="en-GB" sz="3000" b="1" dirty="0" smtClean="0">
                <a:solidFill>
                  <a:schemeClr val="tx1"/>
                </a:solidFill>
              </a:rPr>
              <a:t>It </a:t>
            </a:r>
            <a:r>
              <a:rPr lang="en-GB" sz="3000" b="1" dirty="0">
                <a:solidFill>
                  <a:schemeClr val="tx1"/>
                </a:solidFill>
              </a:rPr>
              <a:t>is an instruction to the web browser about what version of HTML the page is written in.</a:t>
            </a:r>
          </a:p>
          <a:p>
            <a:pPr marL="45720" indent="0">
              <a:buNone/>
            </a:pPr>
            <a:endParaRPr lang="en-GB" sz="3000" b="1" dirty="0" smtClean="0">
              <a:solidFill>
                <a:schemeClr val="tx1"/>
              </a:solidFill>
            </a:endParaRPr>
          </a:p>
          <a:p>
            <a:pPr marL="45720" indent="0">
              <a:buNone/>
            </a:pPr>
            <a:r>
              <a:rPr lang="en-GB" sz="3000" b="1" dirty="0" smtClean="0">
                <a:solidFill>
                  <a:schemeClr val="tx1"/>
                </a:solidFill>
              </a:rPr>
              <a:t>The </a:t>
            </a:r>
            <a:r>
              <a:rPr lang="en-GB" sz="3000" b="1" dirty="0">
                <a:solidFill>
                  <a:schemeClr val="tx1"/>
                </a:solidFill>
              </a:rPr>
              <a:t>DTD specifies the rules for the </a:t>
            </a:r>
            <a:r>
              <a:rPr lang="en-GB" sz="3000" b="1" dirty="0" err="1">
                <a:solidFill>
                  <a:schemeClr val="tx1"/>
                </a:solidFill>
              </a:rPr>
              <a:t>markup</a:t>
            </a:r>
            <a:r>
              <a:rPr lang="en-GB" sz="3000" b="1" dirty="0">
                <a:solidFill>
                  <a:schemeClr val="tx1"/>
                </a:solidFill>
              </a:rPr>
              <a:t> language, so that the browsers render the content </a:t>
            </a:r>
            <a:r>
              <a:rPr lang="en-GB" sz="3000" b="1" dirty="0" smtClean="0">
                <a:solidFill>
                  <a:schemeClr val="tx1"/>
                </a:solidFill>
              </a:rPr>
              <a:t>correctly</a:t>
            </a:r>
            <a:r>
              <a:rPr lang="en-GB" sz="3000" b="1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589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How is a DTD dealt with by a browser?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endParaRPr lang="en-GB" sz="3000" b="1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43000" y="6187440"/>
            <a:ext cx="4717774" cy="365125"/>
          </a:xfrm>
        </p:spPr>
        <p:txBody>
          <a:bodyPr/>
          <a:lstStyle/>
          <a:p>
            <a:pPr algn="l"/>
            <a:r>
              <a:rPr lang="en-US" dirty="0"/>
              <a:t>http://www.w3.org/QA/2002/04/valid-dtd-list.html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910" y="1929572"/>
            <a:ext cx="9852238" cy="346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617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200" b="1" dirty="0" smtClean="0"/>
              <a:t>Why is there no DTD reference in</a:t>
            </a:r>
            <a:r>
              <a:rPr lang="en-GB" b="1" dirty="0" smtClean="0"/>
              <a:t> HTML5?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GB" sz="3000" b="1" dirty="0" smtClean="0">
                <a:solidFill>
                  <a:schemeClr val="tx1"/>
                </a:solidFill>
              </a:rPr>
              <a:t>HTML 4.01</a:t>
            </a:r>
          </a:p>
          <a:p>
            <a:pPr marL="45720" indent="0">
              <a:buNone/>
            </a:pPr>
            <a:endParaRPr lang="en-GB" sz="3000" dirty="0" smtClean="0">
              <a:solidFill>
                <a:schemeClr val="tx1"/>
              </a:solidFill>
            </a:endParaRPr>
          </a:p>
          <a:p>
            <a:pPr marL="45720" indent="0">
              <a:buNone/>
            </a:pPr>
            <a:r>
              <a:rPr lang="en-GB" sz="3000" b="1" dirty="0" smtClean="0">
                <a:solidFill>
                  <a:schemeClr val="tx1"/>
                </a:solidFill>
              </a:rPr>
              <a:t>HTML5</a:t>
            </a:r>
            <a:endParaRPr lang="en-GB" sz="3000" b="1" dirty="0">
              <a:solidFill>
                <a:schemeClr val="tx1"/>
              </a:solidFill>
            </a:endParaRPr>
          </a:p>
          <a:p>
            <a:pPr marL="45720" indent="0">
              <a:buNone/>
            </a:pPr>
            <a:endParaRPr lang="en-GB" sz="3000" b="1" dirty="0">
              <a:solidFill>
                <a:schemeClr val="tx1"/>
              </a:solidFill>
            </a:endParaRPr>
          </a:p>
          <a:p>
            <a:pPr marL="45720" indent="0">
              <a:buNone/>
            </a:pPr>
            <a:r>
              <a:rPr lang="en-GB" sz="3000" b="1" dirty="0" smtClean="0">
                <a:solidFill>
                  <a:schemeClr val="tx1"/>
                </a:solidFill>
              </a:rPr>
              <a:t>HTML5 </a:t>
            </a:r>
            <a:r>
              <a:rPr lang="en-GB" sz="3000" b="1" dirty="0">
                <a:solidFill>
                  <a:schemeClr val="tx1"/>
                </a:solidFill>
              </a:rPr>
              <a:t>is not based on SGML, and therefore does not require a reference to a DTD.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3932968"/>
            <a:ext cx="2033338" cy="29293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999" y="2565383"/>
            <a:ext cx="10599822" cy="372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3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Website Requirements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5233737" cy="4038600"/>
          </a:xfrm>
        </p:spPr>
        <p:txBody>
          <a:bodyPr>
            <a:normAutofit/>
          </a:bodyPr>
          <a:lstStyle/>
          <a:p>
            <a:pPr marL="45720" indent="0" algn="just">
              <a:buNone/>
            </a:pPr>
            <a:r>
              <a:rPr lang="en-GB" sz="3000" b="1" dirty="0">
                <a:solidFill>
                  <a:schemeClr val="tx1"/>
                </a:solidFill>
              </a:rPr>
              <a:t>Website requirements are a list of necessary functions, capabilities, or characteristics related to </a:t>
            </a:r>
            <a:r>
              <a:rPr lang="en-GB" sz="3000" b="1" dirty="0" smtClean="0">
                <a:solidFill>
                  <a:schemeClr val="tx1"/>
                </a:solidFill>
              </a:rPr>
              <a:t>the </a:t>
            </a:r>
            <a:r>
              <a:rPr lang="en-GB" sz="3000" b="1" dirty="0">
                <a:solidFill>
                  <a:schemeClr val="tx1"/>
                </a:solidFill>
              </a:rPr>
              <a:t>website and the plans for creating it. </a:t>
            </a:r>
            <a:endParaRPr lang="en-GB" sz="3000" b="1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43000" y="6223828"/>
            <a:ext cx="4717774" cy="365125"/>
          </a:xfrm>
        </p:spPr>
        <p:txBody>
          <a:bodyPr/>
          <a:lstStyle/>
          <a:p>
            <a:pPr algn="l"/>
            <a:r>
              <a:rPr lang="en-US" dirty="0"/>
              <a:t>Image: https://liorlanger.files.wordpress.com/2012/09/requirements-def-toolbox-website.jpg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15</a:t>
            </a:fld>
            <a:endParaRPr lang="en-US" dirty="0"/>
          </a:p>
        </p:txBody>
      </p:sp>
      <p:pic>
        <p:nvPicPr>
          <p:cNvPr id="1028" name="Picture 4" descr="https://liorlanger.files.wordpress.com/2012/09/requirements-def-toolbox-websit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3305" y="1965960"/>
            <a:ext cx="4692316" cy="4116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357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Functional vs. Non-Functional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000" dirty="0" smtClean="0">
                <a:solidFill>
                  <a:schemeClr val="tx1"/>
                </a:solidFill>
              </a:rPr>
              <a:t>Functional Requirements – </a:t>
            </a:r>
            <a:r>
              <a:rPr lang="en-GB" sz="3000" b="1" dirty="0" smtClean="0">
                <a:solidFill>
                  <a:schemeClr val="tx1"/>
                </a:solidFill>
              </a:rPr>
              <a:t>What?</a:t>
            </a:r>
          </a:p>
          <a:p>
            <a:r>
              <a:rPr lang="en-GB" sz="3000" dirty="0" smtClean="0">
                <a:solidFill>
                  <a:schemeClr val="tx1"/>
                </a:solidFill>
              </a:rPr>
              <a:t>Non-Functional Requirements – </a:t>
            </a:r>
            <a:r>
              <a:rPr lang="en-GB" sz="3000" b="1" dirty="0" smtClean="0">
                <a:solidFill>
                  <a:schemeClr val="tx1"/>
                </a:solidFill>
              </a:rPr>
              <a:t>How?</a:t>
            </a:r>
            <a:endParaRPr lang="en-GB" sz="3000" b="1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500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Car Shop: </a:t>
            </a:r>
            <a:r>
              <a:rPr lang="en-GB" sz="4000" b="1" dirty="0" smtClean="0">
                <a:solidFill>
                  <a:schemeClr val="tx1"/>
                </a:solidFill>
              </a:rPr>
              <a:t>Functional Requirements</a:t>
            </a:r>
            <a:endParaRPr lang="en-GB" sz="4000" b="1" dirty="0">
              <a:solidFill>
                <a:schemeClr val="tx1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41908" y="1965960"/>
            <a:ext cx="6250027" cy="403860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43000" y="6223827"/>
            <a:ext cx="4717774" cy="365125"/>
          </a:xfrm>
        </p:spPr>
        <p:txBody>
          <a:bodyPr/>
          <a:lstStyle/>
          <a:p>
            <a:pPr algn="l"/>
            <a:r>
              <a:rPr lang="en-US" dirty="0"/>
              <a:t>http://gccclassiccars.com/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17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143001" y="2057400"/>
            <a:ext cx="4398908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GB" sz="2600" b="1" dirty="0" smtClean="0">
                <a:solidFill>
                  <a:schemeClr val="tx1"/>
                </a:solidFill>
              </a:rPr>
              <a:t>Web application shall accept customer orders and requests</a:t>
            </a:r>
          </a:p>
          <a:p>
            <a:pPr algn="just"/>
            <a:r>
              <a:rPr lang="en-GB" sz="2600" b="1" dirty="0" smtClean="0">
                <a:solidFill>
                  <a:schemeClr val="tx1"/>
                </a:solidFill>
              </a:rPr>
              <a:t>It shall offer a customer registration option</a:t>
            </a:r>
          </a:p>
          <a:p>
            <a:pPr algn="just"/>
            <a:r>
              <a:rPr lang="en-GB" sz="2600" b="1" dirty="0" smtClean="0">
                <a:solidFill>
                  <a:schemeClr val="tx1"/>
                </a:solidFill>
              </a:rPr>
              <a:t>It shall have a car search functions and search filter options</a:t>
            </a:r>
          </a:p>
          <a:p>
            <a:pPr algn="just"/>
            <a:endParaRPr lang="en-GB" sz="2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9304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Car Shop: </a:t>
            </a:r>
            <a:r>
              <a:rPr lang="en-GB" sz="4000" b="1" dirty="0" smtClean="0">
                <a:solidFill>
                  <a:schemeClr val="tx1"/>
                </a:solidFill>
              </a:rPr>
              <a:t>Non-Functional Requirements</a:t>
            </a:r>
            <a:endParaRPr lang="en-GB" sz="4000" b="1" dirty="0">
              <a:solidFill>
                <a:schemeClr val="tx1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41908" y="1965960"/>
            <a:ext cx="6250027" cy="40386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18</a:t>
            </a:fld>
            <a:endParaRPr lang="en-US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43000" y="6223827"/>
            <a:ext cx="4717774" cy="365125"/>
          </a:xfrm>
        </p:spPr>
        <p:txBody>
          <a:bodyPr/>
          <a:lstStyle/>
          <a:p>
            <a:pPr algn="l"/>
            <a:r>
              <a:rPr lang="en-US" dirty="0"/>
              <a:t>http://gccclassiccars.com/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143001" y="2057400"/>
            <a:ext cx="4398908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GB" sz="2600" b="1" dirty="0" smtClean="0">
                <a:solidFill>
                  <a:schemeClr val="tx1"/>
                </a:solidFill>
              </a:rPr>
              <a:t>Shall be easy to use</a:t>
            </a:r>
          </a:p>
          <a:p>
            <a:pPr algn="just"/>
            <a:r>
              <a:rPr lang="en-GB" sz="2600" b="1" dirty="0" smtClean="0">
                <a:solidFill>
                  <a:schemeClr val="tx1"/>
                </a:solidFill>
              </a:rPr>
              <a:t>Shall be available in several languages</a:t>
            </a:r>
          </a:p>
          <a:p>
            <a:pPr algn="just"/>
            <a:r>
              <a:rPr lang="en-GB" sz="2600" b="1" dirty="0">
                <a:solidFill>
                  <a:schemeClr val="tx1"/>
                </a:solidFill>
              </a:rPr>
              <a:t>S</a:t>
            </a:r>
            <a:r>
              <a:rPr lang="en-GB" sz="2600" b="1" dirty="0" smtClean="0">
                <a:solidFill>
                  <a:schemeClr val="tx1"/>
                </a:solidFill>
              </a:rPr>
              <a:t>hall </a:t>
            </a:r>
            <a:r>
              <a:rPr lang="en-GB" sz="2600" b="1" dirty="0">
                <a:solidFill>
                  <a:schemeClr val="tx1"/>
                </a:solidFill>
              </a:rPr>
              <a:t>allow several sales to be made at the same time without downgrading performance</a:t>
            </a:r>
            <a:endParaRPr lang="en-GB" sz="2600" b="1" dirty="0">
              <a:solidFill>
                <a:schemeClr val="tx1"/>
              </a:solidFill>
            </a:endParaRPr>
          </a:p>
          <a:p>
            <a:pPr algn="just"/>
            <a:endParaRPr lang="en-GB" sz="2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2947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XML – Extensible Markup Language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2999" y="2041759"/>
            <a:ext cx="5649529" cy="233773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6455" y="1965960"/>
            <a:ext cx="4240277" cy="3351998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2999" y="6205355"/>
            <a:ext cx="4717774" cy="365125"/>
          </a:xfrm>
        </p:spPr>
        <p:txBody>
          <a:bodyPr/>
          <a:lstStyle/>
          <a:p>
            <a:pPr algn="l"/>
            <a:r>
              <a:rPr lang="en-US" dirty="0"/>
              <a:t>http://www.w3schools.com/xml/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615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HTML vs. XHTML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b="1" dirty="0">
                <a:solidFill>
                  <a:schemeClr val="tx1"/>
                </a:solidFill>
              </a:rPr>
              <a:t>XHTML stands for </a:t>
            </a:r>
            <a:r>
              <a:rPr lang="en-GB" sz="2800" b="1" dirty="0" err="1">
                <a:solidFill>
                  <a:schemeClr val="tx1"/>
                </a:solidFill>
              </a:rPr>
              <a:t>EXtensible</a:t>
            </a:r>
            <a:r>
              <a:rPr lang="en-GB" sz="2800" b="1" dirty="0">
                <a:solidFill>
                  <a:schemeClr val="tx1"/>
                </a:solidFill>
              </a:rPr>
              <a:t> </a:t>
            </a:r>
            <a:r>
              <a:rPr lang="en-GB" sz="2800" b="1" dirty="0" err="1">
                <a:solidFill>
                  <a:schemeClr val="tx1"/>
                </a:solidFill>
              </a:rPr>
              <a:t>HyperText</a:t>
            </a:r>
            <a:r>
              <a:rPr lang="en-GB" sz="2800" b="1" dirty="0">
                <a:solidFill>
                  <a:schemeClr val="tx1"/>
                </a:solidFill>
              </a:rPr>
              <a:t> </a:t>
            </a:r>
            <a:r>
              <a:rPr lang="en-GB" sz="2800" b="1" dirty="0" err="1">
                <a:solidFill>
                  <a:schemeClr val="tx1"/>
                </a:solidFill>
              </a:rPr>
              <a:t>Markup</a:t>
            </a:r>
            <a:r>
              <a:rPr lang="en-GB" sz="2800" b="1" dirty="0">
                <a:solidFill>
                  <a:schemeClr val="tx1"/>
                </a:solidFill>
              </a:rPr>
              <a:t> Language</a:t>
            </a:r>
          </a:p>
          <a:p>
            <a:r>
              <a:rPr lang="en-GB" sz="2800" b="1" dirty="0">
                <a:solidFill>
                  <a:schemeClr val="tx1"/>
                </a:solidFill>
              </a:rPr>
              <a:t>XHTML is almost identical to HTML</a:t>
            </a:r>
          </a:p>
          <a:p>
            <a:r>
              <a:rPr lang="en-GB" sz="2800" b="1" dirty="0">
                <a:solidFill>
                  <a:schemeClr val="tx1"/>
                </a:solidFill>
              </a:rPr>
              <a:t>XHTML is stricter than HTML</a:t>
            </a:r>
          </a:p>
          <a:p>
            <a:r>
              <a:rPr lang="en-GB" sz="2800" b="1" dirty="0">
                <a:solidFill>
                  <a:schemeClr val="tx1"/>
                </a:solidFill>
              </a:rPr>
              <a:t>XHTML is HTML defined as an XML application</a:t>
            </a:r>
          </a:p>
          <a:p>
            <a:r>
              <a:rPr lang="en-GB" sz="2800" b="1" dirty="0">
                <a:solidFill>
                  <a:schemeClr val="tx1"/>
                </a:solidFill>
              </a:rPr>
              <a:t>XHTML is supported by all major browsers</a:t>
            </a:r>
          </a:p>
          <a:p>
            <a:endParaRPr lang="en-GB" sz="2800" b="1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43000" y="6187440"/>
            <a:ext cx="5977602" cy="401513"/>
          </a:xfrm>
        </p:spPr>
        <p:txBody>
          <a:bodyPr/>
          <a:lstStyle/>
          <a:p>
            <a:pPr algn="l"/>
            <a:r>
              <a:rPr lang="en-US" dirty="0"/>
              <a:t>http://www.w3schools.com/html/html_xhtml.asp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088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XHTML: </a:t>
            </a:r>
            <a:r>
              <a:rPr lang="en-GB" dirty="0">
                <a:solidFill>
                  <a:schemeClr val="tx1"/>
                </a:solidFill>
              </a:rPr>
              <a:t>&lt;!DOCTYPE ....&gt; Is Mandatory</a:t>
            </a:r>
            <a:br>
              <a:rPr lang="en-GB" dirty="0">
                <a:solidFill>
                  <a:schemeClr val="tx1"/>
                </a:solidFill>
              </a:rPr>
            </a:b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958741"/>
            <a:ext cx="7736305" cy="4255648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43000" y="6247891"/>
            <a:ext cx="4717774" cy="365125"/>
          </a:xfrm>
        </p:spPr>
        <p:txBody>
          <a:bodyPr/>
          <a:lstStyle/>
          <a:p>
            <a:pPr algn="l"/>
            <a:r>
              <a:rPr lang="en-US" dirty="0"/>
              <a:t>http://www.w3schools.com/html/html_xhtml.asp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1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582651"/>
            <a:ext cx="9875520" cy="1356360"/>
          </a:xfrm>
        </p:spPr>
        <p:txBody>
          <a:bodyPr>
            <a:normAutofit fontScale="90000"/>
          </a:bodyPr>
          <a:lstStyle/>
          <a:p>
            <a:r>
              <a:rPr lang="en-GB" sz="4900" b="1" dirty="0" smtClean="0"/>
              <a:t>XHTML: </a:t>
            </a:r>
            <a:r>
              <a:rPr lang="en-GB" dirty="0">
                <a:solidFill>
                  <a:prstClr val="black"/>
                </a:solidFill>
                <a:ea typeface="+mn-ea"/>
                <a:cs typeface="+mn-cs"/>
              </a:rPr>
              <a:t>Elements Must Be </a:t>
            </a:r>
            <a:r>
              <a:rPr lang="en-GB" dirty="0" smtClean="0">
                <a:solidFill>
                  <a:prstClr val="black"/>
                </a:solidFill>
                <a:ea typeface="+mn-ea"/>
                <a:cs typeface="+mn-cs"/>
              </a:rPr>
              <a:t>Properly </a:t>
            </a:r>
            <a:r>
              <a:rPr lang="en-GB" dirty="0">
                <a:solidFill>
                  <a:prstClr val="black"/>
                </a:solidFill>
                <a:ea typeface="+mn-ea"/>
                <a:cs typeface="+mn-cs"/>
              </a:rPr>
              <a:t>Nested</a:t>
            </a:r>
            <a:r>
              <a:rPr lang="en-GB" dirty="0">
                <a:solidFill>
                  <a:schemeClr val="tx1"/>
                </a:solidFill>
              </a:rPr>
              <a:t/>
            </a:r>
            <a:br>
              <a:rPr lang="en-GB" dirty="0">
                <a:solidFill>
                  <a:schemeClr val="tx1"/>
                </a:solidFill>
              </a:rPr>
            </a:b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3000" b="1" dirty="0" smtClean="0"/>
              <a:t>Wrong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r>
              <a:rPr lang="en-GB" sz="3000" b="1" dirty="0" smtClean="0"/>
              <a:t>Correct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689058"/>
            <a:ext cx="8049126" cy="5070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4758740"/>
            <a:ext cx="8049126" cy="598525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43000" y="6223828"/>
            <a:ext cx="4717774" cy="365125"/>
          </a:xfrm>
        </p:spPr>
        <p:txBody>
          <a:bodyPr/>
          <a:lstStyle/>
          <a:p>
            <a:pPr algn="l"/>
            <a:r>
              <a:rPr lang="en-US" dirty="0"/>
              <a:t>http://www.w3schools.com/html/html_xhtml.asp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099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582651"/>
            <a:ext cx="9875520" cy="1356360"/>
          </a:xfrm>
        </p:spPr>
        <p:txBody>
          <a:bodyPr>
            <a:normAutofit fontScale="90000"/>
          </a:bodyPr>
          <a:lstStyle/>
          <a:p>
            <a:r>
              <a:rPr lang="en-GB" sz="4900" b="1" dirty="0" smtClean="0"/>
              <a:t>XHTML: </a:t>
            </a:r>
            <a:r>
              <a:rPr lang="en-GB" dirty="0">
                <a:solidFill>
                  <a:prstClr val="black"/>
                </a:solidFill>
                <a:ea typeface="+mn-ea"/>
                <a:cs typeface="+mn-cs"/>
              </a:rPr>
              <a:t>Elements Must </a:t>
            </a:r>
            <a:r>
              <a:rPr lang="en-GB" dirty="0" smtClean="0">
                <a:solidFill>
                  <a:prstClr val="black"/>
                </a:solidFill>
                <a:ea typeface="+mn-ea"/>
                <a:cs typeface="+mn-cs"/>
              </a:rPr>
              <a:t>Always Be Closed</a:t>
            </a:r>
            <a:r>
              <a:rPr lang="en-GB" dirty="0">
                <a:solidFill>
                  <a:schemeClr val="tx1"/>
                </a:solidFill>
              </a:rPr>
              <a:t/>
            </a:r>
            <a:br>
              <a:rPr lang="en-GB" dirty="0">
                <a:solidFill>
                  <a:schemeClr val="tx1"/>
                </a:solidFill>
              </a:rPr>
            </a:b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3000" b="1" dirty="0" smtClean="0"/>
              <a:t>Wrong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r>
              <a:rPr lang="en-GB" sz="3000" b="1" dirty="0" smtClean="0"/>
              <a:t>Correct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750845"/>
            <a:ext cx="6075947" cy="103901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999" y="4685751"/>
            <a:ext cx="6773779" cy="1244163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43000" y="6223828"/>
            <a:ext cx="4717774" cy="365125"/>
          </a:xfrm>
        </p:spPr>
        <p:txBody>
          <a:bodyPr/>
          <a:lstStyle/>
          <a:p>
            <a:pPr algn="l"/>
            <a:r>
              <a:rPr lang="en-US" dirty="0"/>
              <a:t>http://www.w3schools.com/html/html_xhtml.asp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28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582651"/>
            <a:ext cx="9875520" cy="1356360"/>
          </a:xfrm>
        </p:spPr>
        <p:txBody>
          <a:bodyPr>
            <a:normAutofit fontScale="90000"/>
          </a:bodyPr>
          <a:lstStyle/>
          <a:p>
            <a:r>
              <a:rPr lang="en-GB" sz="4900" b="1" dirty="0" smtClean="0"/>
              <a:t>XHTML: </a:t>
            </a:r>
            <a:r>
              <a:rPr lang="en-GB" dirty="0" smtClean="0">
                <a:solidFill>
                  <a:prstClr val="black"/>
                </a:solidFill>
                <a:ea typeface="+mn-ea"/>
                <a:cs typeface="+mn-cs"/>
              </a:rPr>
              <a:t>Empty Elements </a:t>
            </a:r>
            <a:r>
              <a:rPr lang="en-GB" dirty="0">
                <a:solidFill>
                  <a:prstClr val="black"/>
                </a:solidFill>
                <a:ea typeface="+mn-ea"/>
                <a:cs typeface="+mn-cs"/>
              </a:rPr>
              <a:t>Must </a:t>
            </a:r>
            <a:r>
              <a:rPr lang="en-GB" dirty="0" smtClean="0">
                <a:solidFill>
                  <a:prstClr val="black"/>
                </a:solidFill>
                <a:ea typeface="+mn-ea"/>
                <a:cs typeface="+mn-cs"/>
              </a:rPr>
              <a:t>Be Closed</a:t>
            </a:r>
            <a:r>
              <a:rPr lang="en-GB" dirty="0">
                <a:solidFill>
                  <a:schemeClr val="tx1"/>
                </a:solidFill>
              </a:rPr>
              <a:t/>
            </a:r>
            <a:br>
              <a:rPr lang="en-GB" dirty="0">
                <a:solidFill>
                  <a:schemeClr val="tx1"/>
                </a:solidFill>
              </a:rPr>
            </a:b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3000" b="1" dirty="0" smtClean="0"/>
              <a:t>Wrong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r>
              <a:rPr lang="en-GB" sz="3000" b="1" dirty="0" smtClean="0"/>
              <a:t>Correct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999" y="2704825"/>
            <a:ext cx="8612450" cy="13859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999" y="4777518"/>
            <a:ext cx="8867275" cy="1416435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43000" y="6223828"/>
            <a:ext cx="4717774" cy="365125"/>
          </a:xfrm>
        </p:spPr>
        <p:txBody>
          <a:bodyPr/>
          <a:lstStyle/>
          <a:p>
            <a:pPr algn="l"/>
            <a:r>
              <a:rPr lang="en-US" dirty="0"/>
              <a:t>http://www.w3schools.com/html/html_xhtml.asp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759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582651"/>
            <a:ext cx="9875520" cy="1356360"/>
          </a:xfrm>
        </p:spPr>
        <p:txBody>
          <a:bodyPr>
            <a:normAutofit fontScale="90000"/>
          </a:bodyPr>
          <a:lstStyle/>
          <a:p>
            <a:r>
              <a:rPr lang="en-GB" sz="4900" b="1" dirty="0" smtClean="0"/>
              <a:t>XHTML: </a:t>
            </a:r>
            <a:r>
              <a:rPr lang="en-GB" dirty="0" smtClean="0">
                <a:solidFill>
                  <a:prstClr val="black"/>
                </a:solidFill>
                <a:ea typeface="+mn-ea"/>
                <a:cs typeface="+mn-cs"/>
              </a:rPr>
              <a:t>Elements </a:t>
            </a:r>
            <a:r>
              <a:rPr lang="en-GB" dirty="0">
                <a:solidFill>
                  <a:prstClr val="black"/>
                </a:solidFill>
                <a:ea typeface="+mn-ea"/>
                <a:cs typeface="+mn-cs"/>
              </a:rPr>
              <a:t>Must </a:t>
            </a:r>
            <a:r>
              <a:rPr lang="en-GB" dirty="0" smtClean="0">
                <a:solidFill>
                  <a:prstClr val="black"/>
                </a:solidFill>
                <a:ea typeface="+mn-ea"/>
                <a:cs typeface="+mn-cs"/>
              </a:rPr>
              <a:t>Be In Lower Case</a:t>
            </a:r>
            <a:r>
              <a:rPr lang="en-GB" dirty="0">
                <a:solidFill>
                  <a:schemeClr val="tx1"/>
                </a:solidFill>
              </a:rPr>
              <a:t/>
            </a:r>
            <a:br>
              <a:rPr lang="en-GB" dirty="0">
                <a:solidFill>
                  <a:schemeClr val="tx1"/>
                </a:solidFill>
              </a:rPr>
            </a:b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3000" b="1" dirty="0" smtClean="0"/>
              <a:t>Wrong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r>
              <a:rPr lang="en-GB" sz="3000" b="1" dirty="0" smtClean="0"/>
              <a:t>Correct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999" y="2720089"/>
            <a:ext cx="4776538" cy="13115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442" y="4812757"/>
            <a:ext cx="4799096" cy="1421954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43000" y="6223828"/>
            <a:ext cx="4717774" cy="365125"/>
          </a:xfrm>
        </p:spPr>
        <p:txBody>
          <a:bodyPr/>
          <a:lstStyle/>
          <a:p>
            <a:pPr algn="l"/>
            <a:r>
              <a:rPr lang="en-US" dirty="0"/>
              <a:t>http://www.w3schools.com/html/html_xhtml.asp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058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582651"/>
            <a:ext cx="9875520" cy="1356360"/>
          </a:xfrm>
        </p:spPr>
        <p:txBody>
          <a:bodyPr>
            <a:normAutofit fontScale="90000"/>
          </a:bodyPr>
          <a:lstStyle/>
          <a:p>
            <a:r>
              <a:rPr lang="en-GB" sz="4900" b="1" dirty="0" smtClean="0"/>
              <a:t>XHTML: </a:t>
            </a:r>
            <a:r>
              <a:rPr lang="en-GB" dirty="0" smtClean="0">
                <a:solidFill>
                  <a:prstClr val="black"/>
                </a:solidFill>
                <a:ea typeface="+mn-ea"/>
                <a:cs typeface="+mn-cs"/>
              </a:rPr>
              <a:t>Att</a:t>
            </a:r>
            <a:r>
              <a:rPr lang="en-GB" dirty="0" smtClean="0">
                <a:solidFill>
                  <a:prstClr val="black"/>
                </a:solidFill>
                <a:ea typeface="+mn-ea"/>
                <a:cs typeface="+mn-cs"/>
              </a:rPr>
              <a:t>ribute Values </a:t>
            </a:r>
            <a:r>
              <a:rPr lang="en-GB" dirty="0">
                <a:solidFill>
                  <a:prstClr val="black"/>
                </a:solidFill>
                <a:ea typeface="+mn-ea"/>
                <a:cs typeface="+mn-cs"/>
              </a:rPr>
              <a:t>Must </a:t>
            </a:r>
            <a:r>
              <a:rPr lang="en-GB" dirty="0" smtClean="0">
                <a:solidFill>
                  <a:prstClr val="black"/>
                </a:solidFill>
                <a:ea typeface="+mn-ea"/>
                <a:cs typeface="+mn-cs"/>
              </a:rPr>
              <a:t>Be Quoted</a:t>
            </a:r>
            <a:r>
              <a:rPr lang="en-GB" dirty="0">
                <a:solidFill>
                  <a:schemeClr val="tx1"/>
                </a:solidFill>
              </a:rPr>
              <a:t/>
            </a:r>
            <a:br>
              <a:rPr lang="en-GB" dirty="0">
                <a:solidFill>
                  <a:schemeClr val="tx1"/>
                </a:solidFill>
              </a:rPr>
            </a:b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3000" b="1" dirty="0" smtClean="0"/>
              <a:t>Wrong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r>
              <a:rPr lang="en-GB" sz="3000" b="1" dirty="0" smtClean="0"/>
              <a:t>Correct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999" y="2679533"/>
            <a:ext cx="3958389" cy="5847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999" y="4835692"/>
            <a:ext cx="4391527" cy="624176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43000" y="6223828"/>
            <a:ext cx="4717774" cy="365125"/>
          </a:xfrm>
        </p:spPr>
        <p:txBody>
          <a:bodyPr/>
          <a:lstStyle/>
          <a:p>
            <a:pPr algn="l"/>
            <a:r>
              <a:rPr lang="en-US" dirty="0"/>
              <a:t>http://www.w3schools.com/html/html_xhtml.asp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651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is">
  <a:themeElements>
    <a:clrScheme name="Basis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DF5327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63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446C221D-F63F-4DD8-B509-CFE168687BF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560</TotalTime>
  <Words>372</Words>
  <Application>Microsoft Office PowerPoint</Application>
  <PresentationFormat>Widescreen</PresentationFormat>
  <Paragraphs>103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Corbel</vt:lpstr>
      <vt:lpstr>Basis</vt:lpstr>
      <vt:lpstr>PowerPoint Presentation</vt:lpstr>
      <vt:lpstr>XML – Extensible Markup Language</vt:lpstr>
      <vt:lpstr>HTML vs. XHTML</vt:lpstr>
      <vt:lpstr>XHTML: &lt;!DOCTYPE ....&gt; Is Mandatory </vt:lpstr>
      <vt:lpstr>XHTML: Elements Must Be Properly Nested </vt:lpstr>
      <vt:lpstr>XHTML: Elements Must Always Be Closed </vt:lpstr>
      <vt:lpstr>XHTML: Empty Elements Must Be Closed </vt:lpstr>
      <vt:lpstr>XHTML: Elements Must Be In Lower Case </vt:lpstr>
      <vt:lpstr>XHTML: Attribute Values Must Be Quoted </vt:lpstr>
      <vt:lpstr>Why XHTML?</vt:lpstr>
      <vt:lpstr>What is a DTD?</vt:lpstr>
      <vt:lpstr>What is a DTD?</vt:lpstr>
      <vt:lpstr>How is a DTD dealt with by a browser?</vt:lpstr>
      <vt:lpstr>Why is there no DTD reference in HTML5?</vt:lpstr>
      <vt:lpstr>Website Requirements</vt:lpstr>
      <vt:lpstr>Functional vs. Non-Functional</vt:lpstr>
      <vt:lpstr>Car Shop: Functional Requirements</vt:lpstr>
      <vt:lpstr>Car Shop: Non-Functional Requirements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Kristina Albrecht</dc:creator>
  <cp:lastModifiedBy>Kristina Albrecht</cp:lastModifiedBy>
  <cp:revision>26</cp:revision>
  <dcterms:created xsi:type="dcterms:W3CDTF">2015-12-15T10:37:33Z</dcterms:created>
  <dcterms:modified xsi:type="dcterms:W3CDTF">2015-12-15T20:30:45Z</dcterms:modified>
</cp:coreProperties>
</file>