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1" r:id="rId9"/>
    <p:sldId id="262" r:id="rId10"/>
  </p:sldIdLst>
  <p:sldSz cx="12192000" cy="6858000"/>
  <p:notesSz cx="7102475" cy="93884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F1D790-FE6C-48EE-8097-7637633E8F05}" v="8" dt="2022-11-22T04:27:50.5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turo Mares" userId="c93894348ab7f06c" providerId="LiveId" clId="{43F1D790-FE6C-48EE-8097-7637633E8F05}"/>
    <pc:docChg chg="custSel modSld modNotesMaster">
      <pc:chgData name="Arturo Mares" userId="c93894348ab7f06c" providerId="LiveId" clId="{43F1D790-FE6C-48EE-8097-7637633E8F05}" dt="2022-11-22T21:24:25.275" v="44" actId="20577"/>
      <pc:docMkLst>
        <pc:docMk/>
      </pc:docMkLst>
      <pc:sldChg chg="modSp mod">
        <pc:chgData name="Arturo Mares" userId="c93894348ab7f06c" providerId="LiveId" clId="{43F1D790-FE6C-48EE-8097-7637633E8F05}" dt="2022-11-22T21:24:25.275" v="44" actId="20577"/>
        <pc:sldMkLst>
          <pc:docMk/>
          <pc:sldMk cId="3573673115" sldId="261"/>
        </pc:sldMkLst>
        <pc:spChg chg="mod">
          <ac:chgData name="Arturo Mares" userId="c93894348ab7f06c" providerId="LiveId" clId="{43F1D790-FE6C-48EE-8097-7637633E8F05}" dt="2022-11-22T21:24:25.275" v="44" actId="20577"/>
          <ac:spMkLst>
            <pc:docMk/>
            <pc:sldMk cId="3573673115" sldId="261"/>
            <ac:spMk id="3" creationId="{D89DCC00-32CF-1875-E8A6-929EE8EDF670}"/>
          </ac:spMkLst>
        </pc:spChg>
      </pc:sldChg>
      <pc:sldChg chg="modSp mod">
        <pc:chgData name="Arturo Mares" userId="c93894348ab7f06c" providerId="LiveId" clId="{43F1D790-FE6C-48EE-8097-7637633E8F05}" dt="2022-11-22T21:24:14.467" v="32" actId="20577"/>
        <pc:sldMkLst>
          <pc:docMk/>
          <pc:sldMk cId="2751373695" sldId="262"/>
        </pc:sldMkLst>
        <pc:spChg chg="mod">
          <ac:chgData name="Arturo Mares" userId="c93894348ab7f06c" providerId="LiveId" clId="{43F1D790-FE6C-48EE-8097-7637633E8F05}" dt="2022-11-22T21:24:14.467" v="32" actId="20577"/>
          <ac:spMkLst>
            <pc:docMk/>
            <pc:sldMk cId="2751373695" sldId="262"/>
            <ac:spMk id="3" creationId="{72A5F584-412A-915C-A17D-34A49BE14574}"/>
          </ac:spMkLst>
        </pc:spChg>
      </pc:sldChg>
      <pc:sldChg chg="addSp delSp modSp mod">
        <pc:chgData name="Arturo Mares" userId="c93894348ab7f06c" providerId="LiveId" clId="{43F1D790-FE6C-48EE-8097-7637633E8F05}" dt="2022-11-22T04:27:55.957" v="23" actId="1076"/>
        <pc:sldMkLst>
          <pc:docMk/>
          <pc:sldMk cId="3006770414" sldId="264"/>
        </pc:sldMkLst>
        <pc:spChg chg="add del mod">
          <ac:chgData name="Arturo Mares" userId="c93894348ab7f06c" providerId="LiveId" clId="{43F1D790-FE6C-48EE-8097-7637633E8F05}" dt="2022-11-22T04:27:24.188" v="4" actId="931"/>
          <ac:spMkLst>
            <pc:docMk/>
            <pc:sldMk cId="3006770414" sldId="264"/>
            <ac:spMk id="4" creationId="{0748F84B-C3A1-8444-D834-DBA567EB5F75}"/>
          </ac:spMkLst>
        </pc:spChg>
        <pc:spChg chg="add del mod">
          <ac:chgData name="Arturo Mares" userId="c93894348ab7f06c" providerId="LiveId" clId="{43F1D790-FE6C-48EE-8097-7637633E8F05}" dt="2022-11-22T04:27:32.136" v="8" actId="931"/>
          <ac:spMkLst>
            <pc:docMk/>
            <pc:sldMk cId="3006770414" sldId="264"/>
            <ac:spMk id="9" creationId="{E471CF9D-169C-C214-0EF1-A2DF2ED17D6F}"/>
          </ac:spMkLst>
        </pc:spChg>
        <pc:spChg chg="add del mod">
          <ac:chgData name="Arturo Mares" userId="c93894348ab7f06c" providerId="LiveId" clId="{43F1D790-FE6C-48EE-8097-7637633E8F05}" dt="2022-11-22T04:27:38.377" v="12" actId="931"/>
          <ac:spMkLst>
            <pc:docMk/>
            <pc:sldMk cId="3006770414" sldId="264"/>
            <ac:spMk id="13" creationId="{4BD6C400-CFC0-5723-8E28-9EEBEBC7AB50}"/>
          </ac:spMkLst>
        </pc:spChg>
        <pc:spChg chg="add del mod">
          <ac:chgData name="Arturo Mares" userId="c93894348ab7f06c" providerId="LiveId" clId="{43F1D790-FE6C-48EE-8097-7637633E8F05}" dt="2022-11-22T04:27:44.094" v="16" actId="931"/>
          <ac:spMkLst>
            <pc:docMk/>
            <pc:sldMk cId="3006770414" sldId="264"/>
            <ac:spMk id="17" creationId="{936CED98-EE76-CA9C-9D49-CDD960D7D167}"/>
          </ac:spMkLst>
        </pc:spChg>
        <pc:spChg chg="add del mod">
          <ac:chgData name="Arturo Mares" userId="c93894348ab7f06c" providerId="LiveId" clId="{43F1D790-FE6C-48EE-8097-7637633E8F05}" dt="2022-11-22T04:27:50.578" v="20" actId="931"/>
          <ac:spMkLst>
            <pc:docMk/>
            <pc:sldMk cId="3006770414" sldId="264"/>
            <ac:spMk id="25" creationId="{9FE71458-2915-0805-A348-F61124123C98}"/>
          </ac:spMkLst>
        </pc:spChg>
        <pc:picChg chg="del">
          <ac:chgData name="Arturo Mares" userId="c93894348ab7f06c" providerId="LiveId" clId="{43F1D790-FE6C-48EE-8097-7637633E8F05}" dt="2022-11-22T04:27:08.462" v="3" actId="478"/>
          <ac:picMkLst>
            <pc:docMk/>
            <pc:sldMk cId="3006770414" sldId="264"/>
            <ac:picMk id="5" creationId="{3633C8D6-7345-7A23-C592-FA2B519328FC}"/>
          </ac:picMkLst>
        </pc:picChg>
        <pc:picChg chg="add del mod">
          <ac:chgData name="Arturo Mares" userId="c93894348ab7f06c" providerId="LiveId" clId="{43F1D790-FE6C-48EE-8097-7637633E8F05}" dt="2022-11-22T04:27:28.389" v="7" actId="478"/>
          <ac:picMkLst>
            <pc:docMk/>
            <pc:sldMk cId="3006770414" sldId="264"/>
            <ac:picMk id="7" creationId="{734FF483-7121-562C-CC60-7CEAF0727138}"/>
          </ac:picMkLst>
        </pc:picChg>
        <pc:picChg chg="add del mod">
          <ac:chgData name="Arturo Mares" userId="c93894348ab7f06c" providerId="LiveId" clId="{43F1D790-FE6C-48EE-8097-7637633E8F05}" dt="2022-11-22T04:27:34.436" v="11" actId="478"/>
          <ac:picMkLst>
            <pc:docMk/>
            <pc:sldMk cId="3006770414" sldId="264"/>
            <ac:picMk id="11" creationId="{F677701C-0371-4C30-A6B2-364FF7445C54}"/>
          </ac:picMkLst>
        </pc:picChg>
        <pc:picChg chg="add del mod">
          <ac:chgData name="Arturo Mares" userId="c93894348ab7f06c" providerId="LiveId" clId="{43F1D790-FE6C-48EE-8097-7637633E8F05}" dt="2022-11-22T04:27:39.885" v="15" actId="478"/>
          <ac:picMkLst>
            <pc:docMk/>
            <pc:sldMk cId="3006770414" sldId="264"/>
            <ac:picMk id="15" creationId="{BBE72FB0-38AF-2D95-844D-CED672F0FA53}"/>
          </ac:picMkLst>
        </pc:picChg>
        <pc:picChg chg="add del mod">
          <ac:chgData name="Arturo Mares" userId="c93894348ab7f06c" providerId="LiveId" clId="{43F1D790-FE6C-48EE-8097-7637633E8F05}" dt="2022-11-22T04:27:46.013" v="19" actId="478"/>
          <ac:picMkLst>
            <pc:docMk/>
            <pc:sldMk cId="3006770414" sldId="264"/>
            <ac:picMk id="23" creationId="{6384944A-E39B-B516-A927-D7BF5C5282E6}"/>
          </ac:picMkLst>
        </pc:picChg>
        <pc:picChg chg="add mod">
          <ac:chgData name="Arturo Mares" userId="c93894348ab7f06c" providerId="LiveId" clId="{43F1D790-FE6C-48EE-8097-7637633E8F05}" dt="2022-11-22T04:27:55.957" v="23" actId="1076"/>
          <ac:picMkLst>
            <pc:docMk/>
            <pc:sldMk cId="3006770414" sldId="264"/>
            <ac:picMk id="27" creationId="{35DA9DCE-F2DD-23DE-29D9-08658A627AE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1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8977F390-E7D3-4440-82C3-C3D3DF4C0F7E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5013" y="1173163"/>
            <a:ext cx="5632450" cy="3168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518203"/>
            <a:ext cx="5681980" cy="3696713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9FE06E7B-09ED-4788-9422-756DE0E1B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80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E06E7B-09ED-4788-9422-756DE0E1B0A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75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E06E7B-09ED-4788-9422-756DE0E1B0A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513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E06E7B-09ED-4788-9422-756DE0E1B0A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1306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E06E7B-09ED-4788-9422-756DE0E1B0A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2852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E06E7B-09ED-4788-9422-756DE0E1B0A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6140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E06E7B-09ED-4788-9422-756DE0E1B0A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8299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E06E7B-09ED-4788-9422-756DE0E1B0A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9766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E06E7B-09ED-4788-9422-756DE0E1B0A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4666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E06E7B-09ED-4788-9422-756DE0E1B0A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988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E2D9A-E9E2-4E5E-8708-4E5559024527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87C82-D4D7-4758-B318-EFAED6463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817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E2D9A-E9E2-4E5E-8708-4E5559024527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87C82-D4D7-4758-B318-EFAED6463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28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E2D9A-E9E2-4E5E-8708-4E5559024527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87C82-D4D7-4758-B318-EFAED6463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188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E2D9A-E9E2-4E5E-8708-4E5559024527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87C82-D4D7-4758-B318-EFAED6463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551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E2D9A-E9E2-4E5E-8708-4E5559024527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87C82-D4D7-4758-B318-EFAED6463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654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E2D9A-E9E2-4E5E-8708-4E5559024527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87C82-D4D7-4758-B318-EFAED6463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37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E2D9A-E9E2-4E5E-8708-4E5559024527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87C82-D4D7-4758-B318-EFAED6463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285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E2D9A-E9E2-4E5E-8708-4E5559024527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87C82-D4D7-4758-B318-EFAED6463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976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E2D9A-E9E2-4E5E-8708-4E5559024527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87C82-D4D7-4758-B318-EFAED6463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34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E2D9A-E9E2-4E5E-8708-4E5559024527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87C82-D4D7-4758-B318-EFAED6463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836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E2D9A-E9E2-4E5E-8708-4E5559024527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87C82-D4D7-4758-B318-EFAED6463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080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48E2D9A-E9E2-4E5E-8708-4E5559024527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A9C87C82-D4D7-4758-B318-EFAED6463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966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64061-0F92-9A9E-63CA-7F8E2736B2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Capstone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AF2AF0-E446-F51B-6B9A-EE07F9DE24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Arturo Mares</a:t>
            </a:r>
          </a:p>
        </p:txBody>
      </p:sp>
    </p:spTree>
    <p:extLst>
      <p:ext uri="{BB962C8B-B14F-4D97-AF65-F5344CB8AC3E}">
        <p14:creationId xmlns:p14="http://schemas.microsoft.com/office/powerpoint/2010/main" val="284700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6ECAE-BBB9-7EB6-C086-668D0D198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13750-0E87-78B9-877A-DEC57EDB9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Investigate the factors that drive home prices</a:t>
            </a:r>
          </a:p>
          <a:p>
            <a:r>
              <a:rPr lang="en-US" sz="2400" dirty="0"/>
              <a:t>Understand how it should allocate dollars earmarked for investment into mortgage-backed securities</a:t>
            </a:r>
          </a:p>
        </p:txBody>
      </p:sp>
    </p:spTree>
    <p:extLst>
      <p:ext uri="{BB962C8B-B14F-4D97-AF65-F5344CB8AC3E}">
        <p14:creationId xmlns:p14="http://schemas.microsoft.com/office/powerpoint/2010/main" val="4004666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9C5D5-09B5-7A1D-C49A-63B1A2149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18B72-C78A-F9E4-84A7-22A659B83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Lot configuration: whether homes located in a certain location have a higher value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House style: whether certain homes styles have a higher value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Newness of home: how recently a house was built or renovated increases its value</a:t>
            </a:r>
          </a:p>
        </p:txBody>
      </p:sp>
    </p:spTree>
    <p:extLst>
      <p:ext uri="{BB962C8B-B14F-4D97-AF65-F5344CB8AC3E}">
        <p14:creationId xmlns:p14="http://schemas.microsoft.com/office/powerpoint/2010/main" val="2315674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731B3-E03E-82BE-63F3-FB0479E71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227AE-B324-6DC4-1694-B84720245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Dataset is from home sales in Ames, IA between January 2006 – July 2010</a:t>
            </a:r>
          </a:p>
          <a:p>
            <a:r>
              <a:rPr lang="en-US" sz="2400" dirty="0"/>
              <a:t>The sales price is pulled and compared to the following factors</a:t>
            </a:r>
          </a:p>
          <a:p>
            <a:pPr lvl="1"/>
            <a:r>
              <a:rPr lang="en-US" sz="2000" dirty="0"/>
              <a:t>Lot configuration: cul-de-sac lot vs other lots</a:t>
            </a:r>
          </a:p>
          <a:p>
            <a:pPr lvl="1"/>
            <a:r>
              <a:rPr lang="en-US" sz="2000" dirty="0"/>
              <a:t>Home style: multi-level homes vs single story homes</a:t>
            </a:r>
          </a:p>
          <a:p>
            <a:pPr lvl="1"/>
            <a:r>
              <a:rPr lang="en-US" sz="2000" dirty="0"/>
              <a:t>Newness of home: new homes or homes renovated in the last 5 years vs older homes</a:t>
            </a:r>
          </a:p>
          <a:p>
            <a:r>
              <a:rPr lang="en-US" sz="2400" dirty="0"/>
              <a:t>T-test conducted to see the probably of the hypotheses of being true or not</a:t>
            </a:r>
          </a:p>
        </p:txBody>
      </p:sp>
    </p:spTree>
    <p:extLst>
      <p:ext uri="{BB962C8B-B14F-4D97-AF65-F5344CB8AC3E}">
        <p14:creationId xmlns:p14="http://schemas.microsoft.com/office/powerpoint/2010/main" val="2108269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158D25-9611-D528-6580-9BBCFE346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568" y="4541062"/>
            <a:ext cx="10210862" cy="150533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u="sng" spc="-100" dirty="0"/>
              <a:t>Methods: Lot Configuration</a:t>
            </a:r>
            <a:br>
              <a:rPr lang="en-US" sz="3200" spc="-100" dirty="0"/>
            </a:br>
            <a:r>
              <a:rPr lang="en-US" sz="2800" spc="-100" dirty="0"/>
              <a:t>Null: Homes on cul-de-sacs do not sell at a higher value</a:t>
            </a:r>
            <a:br>
              <a:rPr lang="en-US" sz="2800" spc="-100" dirty="0"/>
            </a:br>
            <a:r>
              <a:rPr lang="en-US" sz="2800" spc="-100" dirty="0"/>
              <a:t>Alternate: Homes on cul-de-sacs sell at a higher value </a:t>
            </a:r>
          </a:p>
        </p:txBody>
      </p:sp>
      <p:pic>
        <p:nvPicPr>
          <p:cNvPr id="11" name="Content Placeholder 10" descr="Chart&#10;&#10;Description automatically generated with medium confidence">
            <a:extLst>
              <a:ext uri="{FF2B5EF4-FFF2-40B4-BE49-F238E27FC236}">
                <a16:creationId xmlns:a16="http://schemas.microsoft.com/office/drawing/2014/main" id="{2E4E0304-F272-4A1C-51E0-7942A8CFDD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5519" y="484632"/>
            <a:ext cx="7480961" cy="3759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85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158D25-9611-D528-6580-9BBCFE346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568" y="3976104"/>
            <a:ext cx="10210862" cy="196253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u="sng" spc="-100" dirty="0"/>
              <a:t>Methods: Home Style</a:t>
            </a:r>
            <a:br>
              <a:rPr lang="en-US" spc="-100" dirty="0"/>
            </a:br>
            <a:r>
              <a:rPr lang="en-US" sz="2800" spc="-100" dirty="0"/>
              <a:t>Null: Multi-level homes have a similar value to single story homes</a:t>
            </a:r>
            <a:br>
              <a:rPr lang="en-US" sz="2800" spc="-100" dirty="0"/>
            </a:br>
            <a:r>
              <a:rPr lang="en-US" sz="2800" spc="-100" dirty="0"/>
              <a:t>Alternate: Multi-level homes have a higher value than single story homes</a:t>
            </a:r>
          </a:p>
        </p:txBody>
      </p:sp>
      <p:pic>
        <p:nvPicPr>
          <p:cNvPr id="21" name="Content Placeholder 20" descr="Chart">
            <a:extLst>
              <a:ext uri="{FF2B5EF4-FFF2-40B4-BE49-F238E27FC236}">
                <a16:creationId xmlns:a16="http://schemas.microsoft.com/office/drawing/2014/main" id="{85616514-E6FA-3EAF-1D33-EBA04CFEFA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399" y="403817"/>
            <a:ext cx="7315200" cy="3918614"/>
          </a:xfrm>
        </p:spPr>
      </p:pic>
    </p:spTree>
    <p:extLst>
      <p:ext uri="{BB962C8B-B14F-4D97-AF65-F5344CB8AC3E}">
        <p14:creationId xmlns:p14="http://schemas.microsoft.com/office/powerpoint/2010/main" val="4070324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9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3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158D25-9611-D528-6580-9BBCFE346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568" y="4041387"/>
            <a:ext cx="10210862" cy="1852186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3200" spc="-100" dirty="0"/>
              <a:t>Methods: Newness of Home</a:t>
            </a:r>
            <a:br>
              <a:rPr lang="en-US" sz="2800" spc="-100" dirty="0"/>
            </a:br>
            <a:r>
              <a:rPr lang="en-US" sz="2400" spc="-100" dirty="0"/>
              <a:t>Null: New homes and homes remodeled in the last 5 years do not have a higher value</a:t>
            </a:r>
            <a:br>
              <a:rPr lang="en-US" sz="2800" spc="-100" dirty="0"/>
            </a:br>
            <a:r>
              <a:rPr lang="en-US" sz="2400" spc="-100" dirty="0"/>
              <a:t>Alternate: New homes and homes remodeled in the last 5 years have a higher value</a:t>
            </a:r>
          </a:p>
        </p:txBody>
      </p:sp>
      <p:pic>
        <p:nvPicPr>
          <p:cNvPr id="27" name="Content Placeholder 26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35DA9DCE-F2DD-23DE-29D9-08658A627A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987" y="496551"/>
            <a:ext cx="7315200" cy="3707962"/>
          </a:xfrm>
        </p:spPr>
      </p:pic>
    </p:spTree>
    <p:extLst>
      <p:ext uri="{BB962C8B-B14F-4D97-AF65-F5344CB8AC3E}">
        <p14:creationId xmlns:p14="http://schemas.microsoft.com/office/powerpoint/2010/main" val="3006770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3A778-B5D8-D4DD-FA27-EE3C89497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DCC00-32CF-1875-E8A6-929EE8EDF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Lot Configuration: Homes located in cul-de-sacs have a higher sales value than other homes</a:t>
            </a:r>
          </a:p>
          <a:p>
            <a:r>
              <a:rPr lang="en-US" sz="2400" dirty="0"/>
              <a:t>Home Style: Multi-story homes have a higher sales value than single story homes</a:t>
            </a:r>
          </a:p>
          <a:p>
            <a:r>
              <a:rPr lang="en-US" sz="2400" dirty="0"/>
              <a:t>Newness of Home: New homes and homes remodeled in the last 5 years have a higher sales value</a:t>
            </a:r>
          </a:p>
        </p:txBody>
      </p:sp>
    </p:spTree>
    <p:extLst>
      <p:ext uri="{BB962C8B-B14F-4D97-AF65-F5344CB8AC3E}">
        <p14:creationId xmlns:p14="http://schemas.microsoft.com/office/powerpoint/2010/main" val="3573673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9CF0B-61B3-F7D4-D223-CABF7AB4A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5F584-412A-915C-A17D-34A49BE14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Factors to look for in determining homes for mortgage-backed securities</a:t>
            </a:r>
          </a:p>
          <a:p>
            <a:pPr lvl="1"/>
            <a:r>
              <a:rPr lang="en-US" sz="2400" dirty="0"/>
              <a:t>Locale of frontage of home</a:t>
            </a:r>
          </a:p>
          <a:p>
            <a:pPr lvl="1"/>
            <a:r>
              <a:rPr lang="en-US" sz="2400" dirty="0"/>
              <a:t>Whether the home is a multi-story or not</a:t>
            </a:r>
          </a:p>
          <a:p>
            <a:pPr lvl="1"/>
            <a:r>
              <a:rPr lang="en-US" sz="2400" dirty="0"/>
              <a:t>Whether the home was recently built or remodeled</a:t>
            </a:r>
          </a:p>
        </p:txBody>
      </p:sp>
    </p:spTree>
    <p:extLst>
      <p:ext uri="{BB962C8B-B14F-4D97-AF65-F5344CB8AC3E}">
        <p14:creationId xmlns:p14="http://schemas.microsoft.com/office/powerpoint/2010/main" val="2751373695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239</TotalTime>
  <Words>329</Words>
  <Application>Microsoft Office PowerPoint</Application>
  <PresentationFormat>Widescreen</PresentationFormat>
  <Paragraphs>37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Corbel</vt:lpstr>
      <vt:lpstr>Wingdings 2</vt:lpstr>
      <vt:lpstr>Frame</vt:lpstr>
      <vt:lpstr>Capstone 2</vt:lpstr>
      <vt:lpstr>Introduction</vt:lpstr>
      <vt:lpstr>Hypotheses</vt:lpstr>
      <vt:lpstr>Data</vt:lpstr>
      <vt:lpstr>Methods: Lot Configuration Null: Homes on cul-de-sacs do not sell at a higher value Alternate: Homes on cul-de-sacs sell at a higher value </vt:lpstr>
      <vt:lpstr>Methods: Home Style Null: Multi-level homes have a similar value to single story homes Alternate: Multi-level homes have a higher value than single story homes</vt:lpstr>
      <vt:lpstr>Methods: Newness of Home Null: New homes and homes remodeled in the last 5 years do not have a higher value Alternate: New homes and homes remodeled in the last 5 years have a higher value</vt:lpstr>
      <vt:lpstr>Results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2</dc:title>
  <dc:creator>Arturo Mares</dc:creator>
  <cp:lastModifiedBy>Arturo Mares</cp:lastModifiedBy>
  <cp:revision>1</cp:revision>
  <cp:lastPrinted>2022-11-22T04:06:58Z</cp:lastPrinted>
  <dcterms:created xsi:type="dcterms:W3CDTF">2022-11-16T02:54:41Z</dcterms:created>
  <dcterms:modified xsi:type="dcterms:W3CDTF">2022-11-22T21:24:33Z</dcterms:modified>
</cp:coreProperties>
</file>