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4" r:id="rId19"/>
    <p:sldId id="275" r:id="rId20"/>
    <p:sldId id="276" r:id="rId21"/>
    <p:sldId id="277" r:id="rId22"/>
    <p:sldId id="278"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1DE2-8C0F-497D-A94C-807EFD93BA98}"/>
              </a:ext>
            </a:extLst>
          </p:cNvPr>
          <p:cNvSpPr>
            <a:spLocks noGrp="1"/>
          </p:cNvSpPr>
          <p:nvPr>
            <p:ph type="ctrTitle"/>
          </p:nvPr>
        </p:nvSpPr>
        <p:spPr/>
        <p:txBody>
          <a:bodyPr/>
          <a:lstStyle/>
          <a:p>
            <a:pPr algn="ctr"/>
            <a:r>
              <a:rPr lang="en-US" dirty="0">
                <a:latin typeface="Bookman Old Style" panose="02050604050505020204" pitchFamily="18" charset="0"/>
              </a:rPr>
              <a:t>JJS and Associates</a:t>
            </a:r>
          </a:p>
        </p:txBody>
      </p:sp>
      <p:sp>
        <p:nvSpPr>
          <p:cNvPr id="3" name="Subtitle 2">
            <a:extLst>
              <a:ext uri="{FF2B5EF4-FFF2-40B4-BE49-F238E27FC236}">
                <a16:creationId xmlns:a16="http://schemas.microsoft.com/office/drawing/2014/main" id="{F359DB58-96F8-47F2-A59F-0349DA9D6C20}"/>
              </a:ext>
            </a:extLst>
          </p:cNvPr>
          <p:cNvSpPr>
            <a:spLocks noGrp="1"/>
          </p:cNvSpPr>
          <p:nvPr>
            <p:ph type="subTitle" idx="1"/>
          </p:nvPr>
        </p:nvSpPr>
        <p:spPr/>
        <p:txBody>
          <a:bodyPr/>
          <a:lstStyle/>
          <a:p>
            <a:pPr algn="ctr"/>
            <a:r>
              <a:rPr lang="en-US" dirty="0"/>
              <a:t>Introduction To Bitcoin Mining</a:t>
            </a:r>
          </a:p>
        </p:txBody>
      </p:sp>
    </p:spTree>
    <p:extLst>
      <p:ext uri="{BB962C8B-B14F-4D97-AF65-F5344CB8AC3E}">
        <p14:creationId xmlns:p14="http://schemas.microsoft.com/office/powerpoint/2010/main" val="225197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C4A8-EA5E-4CF5-98C3-9571AAA11DF2}"/>
              </a:ext>
            </a:extLst>
          </p:cNvPr>
          <p:cNvSpPr>
            <a:spLocks noGrp="1"/>
          </p:cNvSpPr>
          <p:nvPr>
            <p:ph type="title"/>
          </p:nvPr>
        </p:nvSpPr>
        <p:spPr/>
        <p:txBody>
          <a:bodyPr/>
          <a:lstStyle/>
          <a:p>
            <a:r>
              <a:rPr lang="en-US" dirty="0"/>
              <a:t>Power supply and cooling fins</a:t>
            </a:r>
          </a:p>
        </p:txBody>
      </p:sp>
      <p:pic>
        <p:nvPicPr>
          <p:cNvPr id="13" name="Picture Placeholder 12">
            <a:extLst>
              <a:ext uri="{FF2B5EF4-FFF2-40B4-BE49-F238E27FC236}">
                <a16:creationId xmlns:a16="http://schemas.microsoft.com/office/drawing/2014/main" id="{B14F47F2-00AE-46F1-AE80-BD269CC5D3CB}"/>
              </a:ext>
            </a:extLst>
          </p:cNvPr>
          <p:cNvPicPr>
            <a:picLocks noGrp="1" noChangeAspect="1"/>
          </p:cNvPicPr>
          <p:nvPr>
            <p:ph type="pic" idx="15"/>
          </p:nvPr>
        </p:nvPicPr>
        <p:blipFill>
          <a:blip r:embed="rId2"/>
          <a:srcRect t="20561" b="20561"/>
          <a:stretch>
            <a:fillRect/>
          </a:stretch>
        </p:blipFill>
        <p:spPr>
          <a:xfrm>
            <a:off x="906684" y="2362200"/>
            <a:ext cx="7134580" cy="3856482"/>
          </a:xfrm>
        </p:spPr>
      </p:pic>
      <p:sp>
        <p:nvSpPr>
          <p:cNvPr id="9" name="Text Placeholder 8">
            <a:extLst>
              <a:ext uri="{FF2B5EF4-FFF2-40B4-BE49-F238E27FC236}">
                <a16:creationId xmlns:a16="http://schemas.microsoft.com/office/drawing/2014/main" id="{4D71BE8F-F946-4A9D-82FE-A3A37B766419}"/>
              </a:ext>
            </a:extLst>
          </p:cNvPr>
          <p:cNvSpPr>
            <a:spLocks noGrp="1"/>
          </p:cNvSpPr>
          <p:nvPr>
            <p:ph type="body" sz="quarter" idx="13"/>
          </p:nvPr>
        </p:nvSpPr>
        <p:spPr/>
        <p:txBody>
          <a:bodyPr/>
          <a:lstStyle/>
          <a:p>
            <a:endParaRPr lang="en-US"/>
          </a:p>
        </p:txBody>
      </p:sp>
      <p:pic>
        <p:nvPicPr>
          <p:cNvPr id="15" name="Picture Placeholder 14">
            <a:extLst>
              <a:ext uri="{FF2B5EF4-FFF2-40B4-BE49-F238E27FC236}">
                <a16:creationId xmlns:a16="http://schemas.microsoft.com/office/drawing/2014/main" id="{7700809C-7C82-4F30-BA73-F70C21B791A2}"/>
              </a:ext>
            </a:extLst>
          </p:cNvPr>
          <p:cNvPicPr>
            <a:picLocks noGrp="1" noChangeAspect="1"/>
          </p:cNvPicPr>
          <p:nvPr>
            <p:ph type="pic" idx="22"/>
          </p:nvPr>
        </p:nvPicPr>
        <p:blipFill>
          <a:blip r:embed="rId3"/>
          <a:srcRect t="16877" b="16877"/>
          <a:stretch>
            <a:fillRect/>
          </a:stretch>
        </p:blipFill>
        <p:spPr>
          <a:xfrm>
            <a:off x="8049855" y="2362200"/>
            <a:ext cx="3447878" cy="3856482"/>
          </a:xfrm>
        </p:spPr>
      </p:pic>
    </p:spTree>
    <p:extLst>
      <p:ext uri="{BB962C8B-B14F-4D97-AF65-F5344CB8AC3E}">
        <p14:creationId xmlns:p14="http://schemas.microsoft.com/office/powerpoint/2010/main" val="357538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A11D-E2DE-47CB-BEEE-9F673EE30098}"/>
              </a:ext>
            </a:extLst>
          </p:cNvPr>
          <p:cNvSpPr>
            <a:spLocks noGrp="1"/>
          </p:cNvSpPr>
          <p:nvPr>
            <p:ph type="title"/>
          </p:nvPr>
        </p:nvSpPr>
        <p:spPr/>
        <p:txBody>
          <a:bodyPr/>
          <a:lstStyle/>
          <a:p>
            <a:pPr algn="ctr"/>
            <a:r>
              <a:rPr lang="en-US" dirty="0"/>
              <a:t>Professional Chipset</a:t>
            </a:r>
          </a:p>
        </p:txBody>
      </p:sp>
      <p:pic>
        <p:nvPicPr>
          <p:cNvPr id="5" name="Content Placeholder 4">
            <a:extLst>
              <a:ext uri="{FF2B5EF4-FFF2-40B4-BE49-F238E27FC236}">
                <a16:creationId xmlns:a16="http://schemas.microsoft.com/office/drawing/2014/main" id="{20AB7FCA-5896-4197-BB9B-D6996320AC2B}"/>
              </a:ext>
            </a:extLst>
          </p:cNvPr>
          <p:cNvPicPr>
            <a:picLocks noGrp="1" noChangeAspect="1"/>
          </p:cNvPicPr>
          <p:nvPr>
            <p:ph idx="1"/>
          </p:nvPr>
        </p:nvPicPr>
        <p:blipFill>
          <a:blip r:embed="rId2"/>
          <a:stretch>
            <a:fillRect/>
          </a:stretch>
        </p:blipFill>
        <p:spPr>
          <a:xfrm>
            <a:off x="4267200" y="2605881"/>
            <a:ext cx="3657600" cy="3200400"/>
          </a:xfrm>
        </p:spPr>
      </p:pic>
    </p:spTree>
    <p:extLst>
      <p:ext uri="{BB962C8B-B14F-4D97-AF65-F5344CB8AC3E}">
        <p14:creationId xmlns:p14="http://schemas.microsoft.com/office/powerpoint/2010/main" val="346476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8719-938A-4AD2-97A1-A2E63F90594C}"/>
              </a:ext>
            </a:extLst>
          </p:cNvPr>
          <p:cNvSpPr>
            <a:spLocks noGrp="1"/>
          </p:cNvSpPr>
          <p:nvPr>
            <p:ph type="title"/>
          </p:nvPr>
        </p:nvSpPr>
        <p:spPr/>
        <p:txBody>
          <a:bodyPr>
            <a:normAutofit fontScale="90000"/>
          </a:bodyPr>
          <a:lstStyle/>
          <a:p>
            <a:pPr algn="ctr"/>
            <a:r>
              <a:rPr lang="en-US" dirty="0"/>
              <a:t>Cold Storage Wallet – Keeping Your Crypto Currency Safe</a:t>
            </a:r>
          </a:p>
        </p:txBody>
      </p:sp>
      <p:pic>
        <p:nvPicPr>
          <p:cNvPr id="5" name="Content Placeholder 4">
            <a:extLst>
              <a:ext uri="{FF2B5EF4-FFF2-40B4-BE49-F238E27FC236}">
                <a16:creationId xmlns:a16="http://schemas.microsoft.com/office/drawing/2014/main" id="{11983601-45CB-4440-8D3F-E1373F8EF2D3}"/>
              </a:ext>
            </a:extLst>
          </p:cNvPr>
          <p:cNvPicPr>
            <a:picLocks noGrp="1" noChangeAspect="1"/>
          </p:cNvPicPr>
          <p:nvPr>
            <p:ph idx="1"/>
          </p:nvPr>
        </p:nvPicPr>
        <p:blipFill>
          <a:blip r:embed="rId2"/>
          <a:stretch>
            <a:fillRect/>
          </a:stretch>
        </p:blipFill>
        <p:spPr>
          <a:xfrm>
            <a:off x="4081831" y="2193925"/>
            <a:ext cx="4028337" cy="4024313"/>
          </a:xfrm>
        </p:spPr>
      </p:pic>
    </p:spTree>
    <p:extLst>
      <p:ext uri="{BB962C8B-B14F-4D97-AF65-F5344CB8AC3E}">
        <p14:creationId xmlns:p14="http://schemas.microsoft.com/office/powerpoint/2010/main" val="348190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5451-F6DF-442B-8CB8-3EBC7B15189E}"/>
              </a:ext>
            </a:extLst>
          </p:cNvPr>
          <p:cNvSpPr>
            <a:spLocks noGrp="1"/>
          </p:cNvSpPr>
          <p:nvPr>
            <p:ph type="title"/>
          </p:nvPr>
        </p:nvSpPr>
        <p:spPr/>
        <p:txBody>
          <a:bodyPr/>
          <a:lstStyle/>
          <a:p>
            <a:pPr algn="ctr"/>
            <a:r>
              <a:rPr lang="en-US" dirty="0"/>
              <a:t>How does cold storage work?</a:t>
            </a:r>
          </a:p>
        </p:txBody>
      </p:sp>
      <p:sp>
        <p:nvSpPr>
          <p:cNvPr id="3" name="Content Placeholder 2">
            <a:extLst>
              <a:ext uri="{FF2B5EF4-FFF2-40B4-BE49-F238E27FC236}">
                <a16:creationId xmlns:a16="http://schemas.microsoft.com/office/drawing/2014/main" id="{221C78C6-0EF3-44AE-AA81-06C2E0460442}"/>
              </a:ext>
            </a:extLst>
          </p:cNvPr>
          <p:cNvSpPr>
            <a:spLocks noGrp="1"/>
          </p:cNvSpPr>
          <p:nvPr>
            <p:ph idx="1"/>
          </p:nvPr>
        </p:nvSpPr>
        <p:spPr/>
        <p:txBody>
          <a:bodyPr>
            <a:normAutofit/>
          </a:bodyPr>
          <a:lstStyle/>
          <a:p>
            <a:r>
              <a:rPr lang="en-US" dirty="0"/>
              <a:t>It is the safest way to securely store your crypto currency.</a:t>
            </a:r>
          </a:p>
          <a:p>
            <a:r>
              <a:rPr lang="en-US" dirty="0"/>
              <a:t>Your crypto currency can not be copied, scanned, or stolen when kept in cold storage.  The only way you can lose data is if your cellphone and cold storage device are stolen.  This is called 2 FA authentication.   If someone takes your storage device, and you have your cellphone, you can safely rebuild your crypto onto a new device, and then the old one is erased automatically. </a:t>
            </a:r>
          </a:p>
          <a:p>
            <a:r>
              <a:rPr lang="en-US" dirty="0"/>
              <a:t>cold storage devices vary on security level as well as by design</a:t>
            </a:r>
          </a:p>
        </p:txBody>
      </p:sp>
    </p:spTree>
    <p:extLst>
      <p:ext uri="{BB962C8B-B14F-4D97-AF65-F5344CB8AC3E}">
        <p14:creationId xmlns:p14="http://schemas.microsoft.com/office/powerpoint/2010/main" val="167399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3527-3F8B-40D1-8CB0-5A206B3E7BE2}"/>
              </a:ext>
            </a:extLst>
          </p:cNvPr>
          <p:cNvSpPr>
            <a:spLocks noGrp="1"/>
          </p:cNvSpPr>
          <p:nvPr>
            <p:ph type="title"/>
          </p:nvPr>
        </p:nvSpPr>
        <p:spPr/>
        <p:txBody>
          <a:bodyPr/>
          <a:lstStyle/>
          <a:p>
            <a:pPr algn="ctr"/>
            <a:r>
              <a:rPr lang="en-US" dirty="0"/>
              <a:t>Cold Storage Continued</a:t>
            </a:r>
          </a:p>
        </p:txBody>
      </p:sp>
      <p:pic>
        <p:nvPicPr>
          <p:cNvPr id="5" name="Content Placeholder 4">
            <a:extLst>
              <a:ext uri="{FF2B5EF4-FFF2-40B4-BE49-F238E27FC236}">
                <a16:creationId xmlns:a16="http://schemas.microsoft.com/office/drawing/2014/main" id="{4DC1519D-488D-4866-8E96-22339BA6F72C}"/>
              </a:ext>
            </a:extLst>
          </p:cNvPr>
          <p:cNvPicPr>
            <a:picLocks noGrp="1" noChangeAspect="1"/>
          </p:cNvPicPr>
          <p:nvPr>
            <p:ph idx="1"/>
          </p:nvPr>
        </p:nvPicPr>
        <p:blipFill>
          <a:blip r:embed="rId2"/>
          <a:stretch>
            <a:fillRect/>
          </a:stretch>
        </p:blipFill>
        <p:spPr>
          <a:xfrm>
            <a:off x="4083843" y="2193925"/>
            <a:ext cx="4024313" cy="4024313"/>
          </a:xfrm>
        </p:spPr>
      </p:pic>
    </p:spTree>
    <p:extLst>
      <p:ext uri="{BB962C8B-B14F-4D97-AF65-F5344CB8AC3E}">
        <p14:creationId xmlns:p14="http://schemas.microsoft.com/office/powerpoint/2010/main" val="165935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31A8-DE41-4F67-A3FB-F24597D5A799}"/>
              </a:ext>
            </a:extLst>
          </p:cNvPr>
          <p:cNvSpPr>
            <a:spLocks noGrp="1"/>
          </p:cNvSpPr>
          <p:nvPr>
            <p:ph type="title"/>
          </p:nvPr>
        </p:nvSpPr>
        <p:spPr/>
        <p:txBody>
          <a:bodyPr/>
          <a:lstStyle/>
          <a:p>
            <a:pPr algn="ctr"/>
            <a:r>
              <a:rPr lang="en-US" dirty="0"/>
              <a:t>Cold Storage – Easy To Carry Size And convenience</a:t>
            </a:r>
          </a:p>
        </p:txBody>
      </p:sp>
      <p:pic>
        <p:nvPicPr>
          <p:cNvPr id="5" name="Content Placeholder 4">
            <a:extLst>
              <a:ext uri="{FF2B5EF4-FFF2-40B4-BE49-F238E27FC236}">
                <a16:creationId xmlns:a16="http://schemas.microsoft.com/office/drawing/2014/main" id="{A9620ECD-713C-4722-B3B9-059557335671}"/>
              </a:ext>
            </a:extLst>
          </p:cNvPr>
          <p:cNvPicPr>
            <a:picLocks noGrp="1" noChangeAspect="1"/>
          </p:cNvPicPr>
          <p:nvPr>
            <p:ph idx="1"/>
          </p:nvPr>
        </p:nvPicPr>
        <p:blipFill>
          <a:blip r:embed="rId2"/>
          <a:stretch>
            <a:fillRect/>
          </a:stretch>
        </p:blipFill>
        <p:spPr>
          <a:xfrm>
            <a:off x="4083843" y="2193925"/>
            <a:ext cx="4024313" cy="4024313"/>
          </a:xfrm>
        </p:spPr>
      </p:pic>
    </p:spTree>
    <p:extLst>
      <p:ext uri="{BB962C8B-B14F-4D97-AF65-F5344CB8AC3E}">
        <p14:creationId xmlns:p14="http://schemas.microsoft.com/office/powerpoint/2010/main" val="376927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5D61-4E55-4857-A4A1-C54C1490EF66}"/>
              </a:ext>
            </a:extLst>
          </p:cNvPr>
          <p:cNvSpPr>
            <a:spLocks noGrp="1"/>
          </p:cNvSpPr>
          <p:nvPr>
            <p:ph type="title"/>
          </p:nvPr>
        </p:nvSpPr>
        <p:spPr/>
        <p:txBody>
          <a:bodyPr>
            <a:normAutofit fontScale="90000"/>
          </a:bodyPr>
          <a:lstStyle/>
          <a:p>
            <a:pPr algn="ctr"/>
            <a:r>
              <a:rPr lang="en-US" dirty="0"/>
              <a:t>Cold Storage use it wherever visa is accepted and spend bitcoin, not traditional money</a:t>
            </a:r>
          </a:p>
        </p:txBody>
      </p:sp>
      <p:pic>
        <p:nvPicPr>
          <p:cNvPr id="5" name="Content Placeholder 4">
            <a:extLst>
              <a:ext uri="{FF2B5EF4-FFF2-40B4-BE49-F238E27FC236}">
                <a16:creationId xmlns:a16="http://schemas.microsoft.com/office/drawing/2014/main" id="{9CC5E0AC-6A18-4496-B79C-3D965A8864ED}"/>
              </a:ext>
            </a:extLst>
          </p:cNvPr>
          <p:cNvPicPr>
            <a:picLocks noGrp="1" noChangeAspect="1"/>
          </p:cNvPicPr>
          <p:nvPr>
            <p:ph idx="1"/>
          </p:nvPr>
        </p:nvPicPr>
        <p:blipFill>
          <a:blip r:embed="rId2"/>
          <a:stretch>
            <a:fillRect/>
          </a:stretch>
        </p:blipFill>
        <p:spPr>
          <a:xfrm>
            <a:off x="4083843" y="2193925"/>
            <a:ext cx="4024313" cy="4024313"/>
          </a:xfrm>
        </p:spPr>
      </p:pic>
    </p:spTree>
    <p:extLst>
      <p:ext uri="{BB962C8B-B14F-4D97-AF65-F5344CB8AC3E}">
        <p14:creationId xmlns:p14="http://schemas.microsoft.com/office/powerpoint/2010/main" val="364664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C66C-B678-4978-A7E8-5D7694AF730C}"/>
              </a:ext>
            </a:extLst>
          </p:cNvPr>
          <p:cNvSpPr>
            <a:spLocks noGrp="1"/>
          </p:cNvSpPr>
          <p:nvPr>
            <p:ph type="title"/>
          </p:nvPr>
        </p:nvSpPr>
        <p:spPr/>
        <p:txBody>
          <a:bodyPr/>
          <a:lstStyle/>
          <a:p>
            <a:pPr algn="ctr"/>
            <a:r>
              <a:rPr lang="en-US" dirty="0"/>
              <a:t>What is the world doing with crypto currency?</a:t>
            </a:r>
          </a:p>
        </p:txBody>
      </p:sp>
      <p:sp>
        <p:nvSpPr>
          <p:cNvPr id="3" name="Content Placeholder 2">
            <a:extLst>
              <a:ext uri="{FF2B5EF4-FFF2-40B4-BE49-F238E27FC236}">
                <a16:creationId xmlns:a16="http://schemas.microsoft.com/office/drawing/2014/main" id="{5070A5D9-71AF-4077-9755-BA18E18C71C6}"/>
              </a:ext>
            </a:extLst>
          </p:cNvPr>
          <p:cNvSpPr>
            <a:spLocks noGrp="1"/>
          </p:cNvSpPr>
          <p:nvPr>
            <p:ph idx="1"/>
          </p:nvPr>
        </p:nvSpPr>
        <p:spPr/>
        <p:txBody>
          <a:bodyPr>
            <a:normAutofit/>
          </a:bodyPr>
          <a:lstStyle/>
          <a:p>
            <a:pPr marL="0" indent="0">
              <a:buNone/>
            </a:pPr>
            <a:r>
              <a:rPr lang="en-US" dirty="0"/>
              <a:t>Bitcoin mining tends to gravitate towards countries with cheap electricity.</a:t>
            </a:r>
          </a:p>
          <a:p>
            <a:pPr marL="0" indent="0">
              <a:buNone/>
            </a:pPr>
            <a:r>
              <a:rPr lang="en-US" dirty="0"/>
              <a:t>As Bitcoin mining is somewhat centralized, 10-15 mining companies have claimed the vast majority of network hash power.</a:t>
            </a:r>
          </a:p>
          <a:p>
            <a:pPr marL="0" indent="0">
              <a:buNone/>
            </a:pPr>
            <a:r>
              <a:rPr lang="en-US" dirty="0"/>
              <a:t>With many of these companies in the same country, only a number of countries mine and export a significant amount of bitcoins.</a:t>
            </a:r>
          </a:p>
          <a:p>
            <a:pPr marL="0" indent="0">
              <a:buNone/>
            </a:pPr>
            <a:endParaRPr lang="en-US" dirty="0"/>
          </a:p>
        </p:txBody>
      </p:sp>
    </p:spTree>
    <p:extLst>
      <p:ext uri="{BB962C8B-B14F-4D97-AF65-F5344CB8AC3E}">
        <p14:creationId xmlns:p14="http://schemas.microsoft.com/office/powerpoint/2010/main" val="315066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7DE1-DBD2-4FD7-9239-CB56B6FDDBC5}"/>
              </a:ext>
            </a:extLst>
          </p:cNvPr>
          <p:cNvSpPr>
            <a:spLocks noGrp="1"/>
          </p:cNvSpPr>
          <p:nvPr>
            <p:ph type="title"/>
          </p:nvPr>
        </p:nvSpPr>
        <p:spPr/>
        <p:txBody>
          <a:bodyPr/>
          <a:lstStyle/>
          <a:p>
            <a:pPr algn="ctr"/>
            <a:r>
              <a:rPr lang="en-US" dirty="0"/>
              <a:t>CHINA</a:t>
            </a:r>
          </a:p>
        </p:txBody>
      </p:sp>
      <p:sp>
        <p:nvSpPr>
          <p:cNvPr id="3" name="Content Placeholder 2">
            <a:extLst>
              <a:ext uri="{FF2B5EF4-FFF2-40B4-BE49-F238E27FC236}">
                <a16:creationId xmlns:a16="http://schemas.microsoft.com/office/drawing/2014/main" id="{416EBA0C-8089-4B77-B065-85687B8CF904}"/>
              </a:ext>
            </a:extLst>
          </p:cNvPr>
          <p:cNvSpPr>
            <a:spLocks noGrp="1"/>
          </p:cNvSpPr>
          <p:nvPr>
            <p:ph idx="1"/>
          </p:nvPr>
        </p:nvSpPr>
        <p:spPr/>
        <p:txBody>
          <a:bodyPr>
            <a:normAutofit/>
          </a:bodyPr>
          <a:lstStyle/>
          <a:p>
            <a:r>
              <a:rPr lang="en-US" dirty="0"/>
              <a:t>China mines the most bitcoins and therefore ends up “exporting” the most bitcoins.</a:t>
            </a:r>
          </a:p>
          <a:p>
            <a:r>
              <a:rPr lang="en-US" dirty="0"/>
              <a:t>Electricity in China is very cheap and has allowed Chinese Bitcoin miners to gain a very large percentage of Bitcoin’s hash power.</a:t>
            </a:r>
          </a:p>
          <a:p>
            <a:r>
              <a:rPr lang="en-US" dirty="0"/>
              <a:t>It’s rumored that some Chinese power companies point their excess energy towards Bitcoin mining facilities so that no energy goes to waste.</a:t>
            </a:r>
          </a:p>
          <a:p>
            <a:r>
              <a:rPr lang="en-US" dirty="0"/>
              <a:t>China is home to many of the top Bitcoin mining companies:</a:t>
            </a:r>
          </a:p>
          <a:p>
            <a:r>
              <a:rPr lang="en-US" dirty="0"/>
              <a:t>F2Pool, </a:t>
            </a:r>
            <a:r>
              <a:rPr lang="en-US" dirty="0" err="1"/>
              <a:t>AntPool</a:t>
            </a:r>
            <a:r>
              <a:rPr lang="en-US" dirty="0"/>
              <a:t>, BTCC, and BW.</a:t>
            </a:r>
          </a:p>
          <a:p>
            <a:r>
              <a:rPr lang="en-US" dirty="0"/>
              <a:t>It’s estimated that these mining pools own somewhere around 60% of Bitcoins hash power, meaning they mine about 60% of all new bitcoins.</a:t>
            </a:r>
          </a:p>
          <a:p>
            <a:pPr marL="0" indent="0">
              <a:buNone/>
            </a:pPr>
            <a:endParaRPr lang="en-US" dirty="0"/>
          </a:p>
        </p:txBody>
      </p:sp>
    </p:spTree>
    <p:extLst>
      <p:ext uri="{BB962C8B-B14F-4D97-AF65-F5344CB8AC3E}">
        <p14:creationId xmlns:p14="http://schemas.microsoft.com/office/powerpoint/2010/main" val="258248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3AFE-0D44-4322-9534-EFB15A4BC2F9}"/>
              </a:ext>
            </a:extLst>
          </p:cNvPr>
          <p:cNvSpPr>
            <a:spLocks noGrp="1"/>
          </p:cNvSpPr>
          <p:nvPr>
            <p:ph type="title"/>
          </p:nvPr>
        </p:nvSpPr>
        <p:spPr>
          <a:xfrm>
            <a:off x="685800" y="764373"/>
            <a:ext cx="10820400" cy="1293028"/>
          </a:xfrm>
        </p:spPr>
        <p:txBody>
          <a:bodyPr/>
          <a:lstStyle/>
          <a:p>
            <a:pPr algn="ctr"/>
            <a:r>
              <a:rPr lang="en-US" dirty="0"/>
              <a:t>GEORGIA, SWEDEN, and the united states</a:t>
            </a:r>
          </a:p>
        </p:txBody>
      </p:sp>
      <p:sp>
        <p:nvSpPr>
          <p:cNvPr id="3" name="Content Placeholder 2">
            <a:extLst>
              <a:ext uri="{FF2B5EF4-FFF2-40B4-BE49-F238E27FC236}">
                <a16:creationId xmlns:a16="http://schemas.microsoft.com/office/drawing/2014/main" id="{F9DD326E-AF71-4164-8F4C-8926326183C4}"/>
              </a:ext>
            </a:extLst>
          </p:cNvPr>
          <p:cNvSpPr>
            <a:spLocks noGrp="1"/>
          </p:cNvSpPr>
          <p:nvPr>
            <p:ph idx="1"/>
          </p:nvPr>
        </p:nvSpPr>
        <p:spPr/>
        <p:txBody>
          <a:bodyPr>
            <a:normAutofit lnSpcReduction="10000"/>
          </a:bodyPr>
          <a:lstStyle/>
          <a:p>
            <a:r>
              <a:rPr lang="en-US" dirty="0"/>
              <a:t>Georgia is home to </a:t>
            </a:r>
            <a:r>
              <a:rPr lang="en-US" dirty="0" err="1"/>
              <a:t>BitFury</a:t>
            </a:r>
            <a:r>
              <a:rPr lang="en-US" dirty="0"/>
              <a:t>, one of the largest producers of Bitcoin mining hardware and chips. </a:t>
            </a:r>
            <a:r>
              <a:rPr lang="en-US" dirty="0" err="1"/>
              <a:t>BitFury</a:t>
            </a:r>
            <a:r>
              <a:rPr lang="en-US" dirty="0"/>
              <a:t> currently mines about 15% of all bitcoins.</a:t>
            </a:r>
          </a:p>
          <a:p>
            <a:r>
              <a:rPr lang="en-US" dirty="0"/>
              <a:t>Sweden is home to </a:t>
            </a:r>
            <a:r>
              <a:rPr lang="en-US" dirty="0" err="1"/>
              <a:t>KnCMiner</a:t>
            </a:r>
            <a:r>
              <a:rPr lang="en-US" dirty="0"/>
              <a:t>, a Bitcoin mining company based in Stockholm. </a:t>
            </a:r>
            <a:r>
              <a:rPr lang="en-US" dirty="0" err="1"/>
              <a:t>KnCMiner</a:t>
            </a:r>
            <a:r>
              <a:rPr lang="en-US" dirty="0"/>
              <a:t> currently mines about 7.5% of all bitcoins.</a:t>
            </a:r>
          </a:p>
          <a:p>
            <a:r>
              <a:rPr lang="en-US" dirty="0"/>
              <a:t>The US is home to 21 Inc., a Bitcoin mining company based in California.</a:t>
            </a:r>
          </a:p>
          <a:p>
            <a:r>
              <a:rPr lang="en-US" dirty="0"/>
              <a:t>21 runs a large amount of miners, but also sells low powered bitcoin miners as part of their 21 Bitcoin computer.</a:t>
            </a:r>
          </a:p>
          <a:p>
            <a:r>
              <a:rPr lang="en-US" dirty="0"/>
              <a:t>Most of the hash power from the 21 Bitcoin computers is pointed towards 21’s mining pool. 21 Inc. mines about 3% of all bitcoins.</a:t>
            </a:r>
          </a:p>
          <a:p>
            <a:r>
              <a:rPr lang="en-US" dirty="0"/>
              <a:t>These countries account for 80% of the mining pool, with the remaining 20% spread across the globe.</a:t>
            </a:r>
          </a:p>
          <a:p>
            <a:endParaRPr lang="en-US" dirty="0"/>
          </a:p>
          <a:p>
            <a:endParaRPr lang="en-US" dirty="0"/>
          </a:p>
        </p:txBody>
      </p:sp>
    </p:spTree>
    <p:extLst>
      <p:ext uri="{BB962C8B-B14F-4D97-AF65-F5344CB8AC3E}">
        <p14:creationId xmlns:p14="http://schemas.microsoft.com/office/powerpoint/2010/main" val="111964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FEA0-6BC6-48FB-99B6-99EDDBFA76C9}"/>
              </a:ext>
            </a:extLst>
          </p:cNvPr>
          <p:cNvSpPr>
            <a:spLocks noGrp="1"/>
          </p:cNvSpPr>
          <p:nvPr>
            <p:ph type="title"/>
          </p:nvPr>
        </p:nvSpPr>
        <p:spPr/>
        <p:txBody>
          <a:bodyPr/>
          <a:lstStyle/>
          <a:p>
            <a:pPr algn="ctr"/>
            <a:r>
              <a:rPr lang="en-US" dirty="0"/>
              <a:t>A History</a:t>
            </a:r>
          </a:p>
        </p:txBody>
      </p:sp>
      <p:sp>
        <p:nvSpPr>
          <p:cNvPr id="3" name="Content Placeholder 2">
            <a:extLst>
              <a:ext uri="{FF2B5EF4-FFF2-40B4-BE49-F238E27FC236}">
                <a16:creationId xmlns:a16="http://schemas.microsoft.com/office/drawing/2014/main" id="{7668FF11-4A49-4FFD-8C90-90FE10153BD2}"/>
              </a:ext>
            </a:extLst>
          </p:cNvPr>
          <p:cNvSpPr>
            <a:spLocks noGrp="1"/>
          </p:cNvSpPr>
          <p:nvPr>
            <p:ph idx="1"/>
          </p:nvPr>
        </p:nvSpPr>
        <p:spPr/>
        <p:txBody>
          <a:bodyPr/>
          <a:lstStyle/>
          <a:p>
            <a:r>
              <a:rPr lang="en-US" dirty="0"/>
              <a:t>JJS and Associates was founded in 2018 by Sean Cox, Jim Heaton, and Joe Pearce</a:t>
            </a:r>
          </a:p>
          <a:p>
            <a:r>
              <a:rPr lang="en-US" dirty="0"/>
              <a:t>JJS and Associates operates independently under iThink Global Technologies, founded in 2013, by Sean Cox, formerly known as Cox Global Enterprises (2009)</a:t>
            </a:r>
          </a:p>
          <a:p>
            <a:r>
              <a:rPr lang="en-US" dirty="0"/>
              <a:t>Following Years of research the decision to form JJS and Associates was made and plans to become the largest cryptocurrency mining company in the United States.</a:t>
            </a:r>
          </a:p>
        </p:txBody>
      </p:sp>
    </p:spTree>
    <p:extLst>
      <p:ext uri="{BB962C8B-B14F-4D97-AF65-F5344CB8AC3E}">
        <p14:creationId xmlns:p14="http://schemas.microsoft.com/office/powerpoint/2010/main" val="57610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48C8-974F-4057-9BEB-D4B9D3BE1CBE}"/>
              </a:ext>
            </a:extLst>
          </p:cNvPr>
          <p:cNvSpPr>
            <a:spLocks noGrp="1"/>
          </p:cNvSpPr>
          <p:nvPr>
            <p:ph type="title"/>
          </p:nvPr>
        </p:nvSpPr>
        <p:spPr/>
        <p:txBody>
          <a:bodyPr/>
          <a:lstStyle/>
          <a:p>
            <a:pPr algn="ctr"/>
            <a:r>
              <a:rPr lang="en-US" dirty="0"/>
              <a:t>BITCOIN ADDRESSES</a:t>
            </a:r>
          </a:p>
        </p:txBody>
      </p:sp>
      <p:sp>
        <p:nvSpPr>
          <p:cNvPr id="3" name="Content Placeholder 2">
            <a:extLst>
              <a:ext uri="{FF2B5EF4-FFF2-40B4-BE49-F238E27FC236}">
                <a16:creationId xmlns:a16="http://schemas.microsoft.com/office/drawing/2014/main" id="{00BEF85A-6F78-45D7-A033-FBC7DD9E4CC2}"/>
              </a:ext>
            </a:extLst>
          </p:cNvPr>
          <p:cNvSpPr>
            <a:spLocks noGrp="1"/>
          </p:cNvSpPr>
          <p:nvPr>
            <p:ph idx="1"/>
          </p:nvPr>
        </p:nvSpPr>
        <p:spPr/>
        <p:txBody>
          <a:bodyPr/>
          <a:lstStyle/>
          <a:p>
            <a:r>
              <a:rPr lang="en-US" dirty="0"/>
              <a:t>More than 11 million such addresses have between ₿0.001 to 0.1 bitcoin, worth between $10 to $1,000.</a:t>
            </a:r>
          </a:p>
          <a:p>
            <a:r>
              <a:rPr lang="en-US" dirty="0"/>
              <a:t>Some 8 million addresses have $100 or more of bitcoin. So about 10 million have $1-$10 of bitcoin and 3 million have $10 to $100.</a:t>
            </a:r>
          </a:p>
          <a:p>
            <a:endParaRPr lang="en-US" dirty="0"/>
          </a:p>
          <a:p>
            <a:r>
              <a:rPr lang="en-US" dirty="0"/>
              <a:t>Bitcoin distribution according to </a:t>
            </a:r>
            <a:r>
              <a:rPr lang="en-US" dirty="0" err="1"/>
              <a:t>Bitinfo</a:t>
            </a:r>
            <a:r>
              <a:rPr lang="en-US" dirty="0"/>
              <a:t>, Sep 2019</a:t>
            </a:r>
          </a:p>
          <a:p>
            <a:r>
              <a:rPr lang="en-US" dirty="0"/>
              <a:t>There are some bitcoin millionaires with 15,000 addresses having between $1 million and $10 million or more.</a:t>
            </a:r>
          </a:p>
          <a:p>
            <a:endParaRPr lang="en-US" dirty="0"/>
          </a:p>
          <a:p>
            <a:endParaRPr lang="en-US" dirty="0"/>
          </a:p>
        </p:txBody>
      </p:sp>
    </p:spTree>
    <p:extLst>
      <p:ext uri="{BB962C8B-B14F-4D97-AF65-F5344CB8AC3E}">
        <p14:creationId xmlns:p14="http://schemas.microsoft.com/office/powerpoint/2010/main" val="267248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D7E6-7466-433B-AE0A-4055A1889DE3}"/>
              </a:ext>
            </a:extLst>
          </p:cNvPr>
          <p:cNvSpPr>
            <a:spLocks noGrp="1"/>
          </p:cNvSpPr>
          <p:nvPr>
            <p:ph type="title"/>
          </p:nvPr>
        </p:nvSpPr>
        <p:spPr/>
        <p:txBody>
          <a:bodyPr/>
          <a:lstStyle/>
          <a:p>
            <a:pPr algn="ctr"/>
            <a:r>
              <a:rPr lang="en-US" dirty="0"/>
              <a:t>BITCOIN ADDRESSES</a:t>
            </a:r>
          </a:p>
        </p:txBody>
      </p:sp>
      <p:sp>
        <p:nvSpPr>
          <p:cNvPr id="3" name="Content Placeholder 2">
            <a:extLst>
              <a:ext uri="{FF2B5EF4-FFF2-40B4-BE49-F238E27FC236}">
                <a16:creationId xmlns:a16="http://schemas.microsoft.com/office/drawing/2014/main" id="{94668B27-A874-4B92-A82F-91F4F1109EC4}"/>
              </a:ext>
            </a:extLst>
          </p:cNvPr>
          <p:cNvSpPr>
            <a:spLocks noGrp="1"/>
          </p:cNvSpPr>
          <p:nvPr>
            <p:ph idx="1"/>
          </p:nvPr>
        </p:nvSpPr>
        <p:spPr/>
        <p:txBody>
          <a:bodyPr/>
          <a:lstStyle/>
          <a:p>
            <a:r>
              <a:rPr lang="en-US" dirty="0"/>
              <a:t>Just circa half a million addresses have around one bitcoin, with most wealth concentrated in addresses that have between ₿1,000 – ₿10,000 coins.</a:t>
            </a:r>
          </a:p>
          <a:p>
            <a:r>
              <a:rPr lang="en-US" dirty="0"/>
              <a:t>That may be due to cold wallets which some exchanges, like </a:t>
            </a:r>
            <a:r>
              <a:rPr lang="en-US" dirty="0" err="1"/>
              <a:t>coinbase</a:t>
            </a:r>
            <a:r>
              <a:rPr lang="en-US" dirty="0"/>
              <a:t>, chop into chunks of ₿5,000 or ₿10,000.</a:t>
            </a:r>
          </a:p>
          <a:p>
            <a:r>
              <a:rPr lang="en-US" dirty="0"/>
              <a:t>Quite a bit of wealth is also concentrated in addresses that have between ₿10 – ₿100 coins, with addresses that have between ₿10 – ₿10,000 accounting for some 70% of the bitcoin wealth.</a:t>
            </a:r>
          </a:p>
          <a:p>
            <a:r>
              <a:rPr lang="en-US" dirty="0"/>
              <a:t>That’s in total about 150,000 addresses, with one address able to hold funds that belong to many individuals, just as many addresses can belong to one individual.</a:t>
            </a:r>
          </a:p>
          <a:p>
            <a:endParaRPr lang="en-US" dirty="0"/>
          </a:p>
          <a:p>
            <a:endParaRPr lang="en-US" dirty="0"/>
          </a:p>
        </p:txBody>
      </p:sp>
    </p:spTree>
    <p:extLst>
      <p:ext uri="{BB962C8B-B14F-4D97-AF65-F5344CB8AC3E}">
        <p14:creationId xmlns:p14="http://schemas.microsoft.com/office/powerpoint/2010/main" val="1137940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50A3-7078-4842-9B13-F5F6828DA578}"/>
              </a:ext>
            </a:extLst>
          </p:cNvPr>
          <p:cNvSpPr>
            <a:spLocks noGrp="1"/>
          </p:cNvSpPr>
          <p:nvPr>
            <p:ph type="title"/>
          </p:nvPr>
        </p:nvSpPr>
        <p:spPr/>
        <p:txBody>
          <a:bodyPr/>
          <a:lstStyle/>
          <a:p>
            <a:pPr algn="ctr"/>
            <a:r>
              <a:rPr lang="en-US" dirty="0" err="1"/>
              <a:t>BITCOIn</a:t>
            </a:r>
            <a:r>
              <a:rPr lang="en-US" dirty="0"/>
              <a:t> addresses</a:t>
            </a:r>
          </a:p>
        </p:txBody>
      </p:sp>
      <p:sp>
        <p:nvSpPr>
          <p:cNvPr id="3" name="Content Placeholder 2">
            <a:extLst>
              <a:ext uri="{FF2B5EF4-FFF2-40B4-BE49-F238E27FC236}">
                <a16:creationId xmlns:a16="http://schemas.microsoft.com/office/drawing/2014/main" id="{7A0C8A82-3A75-46CF-8134-A224D11C7FDD}"/>
              </a:ext>
            </a:extLst>
          </p:cNvPr>
          <p:cNvSpPr>
            <a:spLocks noGrp="1"/>
          </p:cNvSpPr>
          <p:nvPr>
            <p:ph idx="1"/>
          </p:nvPr>
        </p:nvSpPr>
        <p:spPr>
          <a:xfrm>
            <a:off x="685800" y="2194560"/>
            <a:ext cx="10820400" cy="4363895"/>
          </a:xfrm>
        </p:spPr>
        <p:txBody>
          <a:bodyPr>
            <a:normAutofit lnSpcReduction="10000"/>
          </a:bodyPr>
          <a:lstStyle/>
          <a:p>
            <a:r>
              <a:rPr lang="en-US" dirty="0"/>
              <a:t>So it isn’t very easy to discern wealth distribution from the above data because many just keep their coins on exchanges with a number of the top addresses being exchanges.</a:t>
            </a:r>
          </a:p>
          <a:p>
            <a:r>
              <a:rPr lang="en-US" dirty="0"/>
              <a:t>Top bitcoin addresses, Sep 2019</a:t>
            </a:r>
          </a:p>
          <a:p>
            <a:r>
              <a:rPr lang="en-US" dirty="0"/>
              <a:t>All of the addresses that control more than 100,000 bitcoin belong to exchanges, with a big address in general more likely to belong to an exchange or service provider.</a:t>
            </a:r>
          </a:p>
          <a:p>
            <a:r>
              <a:rPr lang="en-US" dirty="0"/>
              <a:t>Addresses that have 1 – 100 bitcoin, on the other hand, are probably ordinary individuals with about one million such addressees accounting for some 35% of the total wealth.</a:t>
            </a:r>
          </a:p>
          <a:p>
            <a:r>
              <a:rPr lang="en-US" dirty="0"/>
              <a:t>Making bitcoin a lot more distributed than it used to be and far more distributed than other cryptos where wealth in general is significantly more concentrated.</a:t>
            </a:r>
          </a:p>
          <a:p>
            <a:endParaRPr lang="en-US" dirty="0"/>
          </a:p>
        </p:txBody>
      </p:sp>
    </p:spTree>
    <p:extLst>
      <p:ext uri="{BB962C8B-B14F-4D97-AF65-F5344CB8AC3E}">
        <p14:creationId xmlns:p14="http://schemas.microsoft.com/office/powerpoint/2010/main" val="3662985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9BCB-26AC-44C4-B3CE-F6FC3C799C5C}"/>
              </a:ext>
            </a:extLst>
          </p:cNvPr>
          <p:cNvSpPr>
            <a:spLocks noGrp="1"/>
          </p:cNvSpPr>
          <p:nvPr>
            <p:ph type="title"/>
          </p:nvPr>
        </p:nvSpPr>
        <p:spPr/>
        <p:txBody>
          <a:bodyPr/>
          <a:lstStyle/>
          <a:p>
            <a:pPr algn="ctr"/>
            <a:r>
              <a:rPr lang="en-US" dirty="0"/>
              <a:t>What We are poised to do in the united states</a:t>
            </a:r>
          </a:p>
        </p:txBody>
      </p:sp>
      <p:sp>
        <p:nvSpPr>
          <p:cNvPr id="3" name="Content Placeholder 2">
            <a:extLst>
              <a:ext uri="{FF2B5EF4-FFF2-40B4-BE49-F238E27FC236}">
                <a16:creationId xmlns:a16="http://schemas.microsoft.com/office/drawing/2014/main" id="{2F0DA5C6-C626-450B-B323-A206AC883035}"/>
              </a:ext>
            </a:extLst>
          </p:cNvPr>
          <p:cNvSpPr>
            <a:spLocks noGrp="1"/>
          </p:cNvSpPr>
          <p:nvPr>
            <p:ph idx="1"/>
          </p:nvPr>
        </p:nvSpPr>
        <p:spPr/>
        <p:txBody>
          <a:bodyPr>
            <a:normAutofit/>
          </a:bodyPr>
          <a:lstStyle/>
          <a:p>
            <a:r>
              <a:rPr lang="en-US" dirty="0"/>
              <a:t>We are poised to grow faster than any other crypto mining farm.  Due to our location, the cost of power, and the land already involved, we are poised to start, where other companies need a few years to get where we are. We are also able to tap into natural resources to help reduce the cost of power even more. </a:t>
            </a:r>
          </a:p>
          <a:p>
            <a:endParaRPr lang="en-US" dirty="0"/>
          </a:p>
          <a:p>
            <a:r>
              <a:rPr lang="en-US" dirty="0"/>
              <a:t>Our long term goal is to make the USA number one instead of number six on a global list of  countries that use and/or trade crypto currencies. Currently China controls 28.7 % of the global mining pools, whereas Russia controls 23% and then down the list is the USA at 12%.   We can take the USA and bring it up to 38%.  </a:t>
            </a:r>
          </a:p>
        </p:txBody>
      </p:sp>
    </p:spTree>
    <p:extLst>
      <p:ext uri="{BB962C8B-B14F-4D97-AF65-F5344CB8AC3E}">
        <p14:creationId xmlns:p14="http://schemas.microsoft.com/office/powerpoint/2010/main" val="7015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6430-2E27-4C08-8553-057A578BB8C5}"/>
              </a:ext>
            </a:extLst>
          </p:cNvPr>
          <p:cNvSpPr>
            <a:spLocks noGrp="1"/>
          </p:cNvSpPr>
          <p:nvPr>
            <p:ph type="title"/>
          </p:nvPr>
        </p:nvSpPr>
        <p:spPr/>
        <p:txBody>
          <a:bodyPr/>
          <a:lstStyle/>
          <a:p>
            <a:pPr algn="ctr"/>
            <a:r>
              <a:rPr lang="en-US" dirty="0"/>
              <a:t>Examples of Miners:</a:t>
            </a:r>
          </a:p>
        </p:txBody>
      </p:sp>
      <p:sp>
        <p:nvSpPr>
          <p:cNvPr id="3" name="Content Placeholder 2">
            <a:extLst>
              <a:ext uri="{FF2B5EF4-FFF2-40B4-BE49-F238E27FC236}">
                <a16:creationId xmlns:a16="http://schemas.microsoft.com/office/drawing/2014/main" id="{657AB35F-AB9D-4567-B7D8-43004D10D68C}"/>
              </a:ext>
            </a:extLst>
          </p:cNvPr>
          <p:cNvSpPr>
            <a:spLocks noGrp="1"/>
          </p:cNvSpPr>
          <p:nvPr>
            <p:ph idx="1"/>
          </p:nvPr>
        </p:nvSpPr>
        <p:spPr/>
        <p:txBody>
          <a:bodyPr/>
          <a:lstStyle/>
          <a:p>
            <a:r>
              <a:rPr lang="en-US" dirty="0"/>
              <a:t>The ASGMINT PROF 2.0 is a new model developed for large miners and crypto-currency farms</a:t>
            </a:r>
          </a:p>
          <a:p>
            <a:r>
              <a:rPr lang="en-US" dirty="0"/>
              <a:t>It is the second generation model</a:t>
            </a:r>
          </a:p>
          <a:p>
            <a:r>
              <a:rPr lang="en-US" dirty="0"/>
              <a:t>It uses SHA256 protocol</a:t>
            </a:r>
          </a:p>
          <a:p>
            <a:r>
              <a:rPr lang="en-US" dirty="0"/>
              <a:t>Hash rate is 366,85 Th/s</a:t>
            </a:r>
          </a:p>
          <a:p>
            <a:r>
              <a:rPr lang="en-US" dirty="0"/>
              <a:t>Power consumption is 8591 W/</a:t>
            </a:r>
            <a:r>
              <a:rPr lang="en-US" dirty="0" err="1"/>
              <a:t>hr</a:t>
            </a:r>
            <a:endParaRPr lang="en-US" dirty="0"/>
          </a:p>
          <a:p>
            <a:r>
              <a:rPr lang="en-US" dirty="0"/>
              <a:t>Each miner has a capacity of 132 GH.</a:t>
            </a:r>
          </a:p>
          <a:p>
            <a:r>
              <a:rPr lang="en-US" dirty="0"/>
              <a:t>There are 58 boards inside the miner with 48 chips on each board, with each able to run autonomously.</a:t>
            </a:r>
          </a:p>
          <a:p>
            <a:r>
              <a:rPr lang="en-US" dirty="0"/>
              <a:t>These can operated in any mining pool</a:t>
            </a:r>
          </a:p>
        </p:txBody>
      </p:sp>
    </p:spTree>
    <p:extLst>
      <p:ext uri="{BB962C8B-B14F-4D97-AF65-F5344CB8AC3E}">
        <p14:creationId xmlns:p14="http://schemas.microsoft.com/office/powerpoint/2010/main" val="4336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06C0-D98D-4A49-87E6-447C325EA3F5}"/>
              </a:ext>
            </a:extLst>
          </p:cNvPr>
          <p:cNvSpPr>
            <a:spLocks noGrp="1"/>
          </p:cNvSpPr>
          <p:nvPr>
            <p:ph type="title"/>
          </p:nvPr>
        </p:nvSpPr>
        <p:spPr/>
        <p:txBody>
          <a:bodyPr/>
          <a:lstStyle/>
          <a:p>
            <a:pPr algn="ctr"/>
            <a:r>
              <a:rPr lang="en-US" dirty="0"/>
              <a:t> Miner Examples Continued:</a:t>
            </a:r>
          </a:p>
        </p:txBody>
      </p:sp>
      <p:sp>
        <p:nvSpPr>
          <p:cNvPr id="3" name="Content Placeholder 2">
            <a:extLst>
              <a:ext uri="{FF2B5EF4-FFF2-40B4-BE49-F238E27FC236}">
                <a16:creationId xmlns:a16="http://schemas.microsoft.com/office/drawing/2014/main" id="{A0177A26-9E9C-45A0-85C9-A0DF3A292B26}"/>
              </a:ext>
            </a:extLst>
          </p:cNvPr>
          <p:cNvSpPr>
            <a:spLocks noGrp="1"/>
          </p:cNvSpPr>
          <p:nvPr>
            <p:ph idx="1"/>
          </p:nvPr>
        </p:nvSpPr>
        <p:spPr/>
        <p:txBody>
          <a:bodyPr/>
          <a:lstStyle/>
          <a:p>
            <a:r>
              <a:rPr lang="en-US" dirty="0" err="1"/>
              <a:t>Asicboost</a:t>
            </a:r>
            <a:r>
              <a:rPr lang="en-US" dirty="0"/>
              <a:t> support is not needed</a:t>
            </a:r>
          </a:p>
          <a:p>
            <a:r>
              <a:rPr lang="en-US" dirty="0"/>
              <a:t>56 high-speed cooling fans are running at top-speed  to provide adequate cooling.</a:t>
            </a:r>
          </a:p>
          <a:p>
            <a:r>
              <a:rPr lang="en-US" dirty="0"/>
              <a:t>The miner uses three independent built-in power supplies (3 Kw each), connected through a special current divider.</a:t>
            </a:r>
          </a:p>
          <a:p>
            <a:r>
              <a:rPr lang="en-US" dirty="0"/>
              <a:t>All power supplies have their own fan.</a:t>
            </a:r>
          </a:p>
          <a:p>
            <a:r>
              <a:rPr lang="en-US" dirty="0"/>
              <a:t>To display system errors, a system with LED’s (one LED per board) is used.</a:t>
            </a:r>
          </a:p>
          <a:p>
            <a:r>
              <a:rPr lang="en-US" dirty="0"/>
              <a:t>They are guaranteed for one year</a:t>
            </a:r>
          </a:p>
        </p:txBody>
      </p:sp>
    </p:spTree>
    <p:extLst>
      <p:ext uri="{BB962C8B-B14F-4D97-AF65-F5344CB8AC3E}">
        <p14:creationId xmlns:p14="http://schemas.microsoft.com/office/powerpoint/2010/main" val="12697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0033-B360-4D91-95CB-0AB6685F3ED0}"/>
              </a:ext>
            </a:extLst>
          </p:cNvPr>
          <p:cNvSpPr>
            <a:spLocks noGrp="1"/>
          </p:cNvSpPr>
          <p:nvPr>
            <p:ph type="title"/>
          </p:nvPr>
        </p:nvSpPr>
        <p:spPr/>
        <p:txBody>
          <a:bodyPr/>
          <a:lstStyle/>
          <a:p>
            <a:pPr algn="ctr"/>
            <a:r>
              <a:rPr lang="en-US" dirty="0"/>
              <a:t>Back View of </a:t>
            </a:r>
            <a:r>
              <a:rPr lang="en-US" dirty="0" err="1"/>
              <a:t>AsIC</a:t>
            </a:r>
            <a:r>
              <a:rPr lang="en-US" dirty="0"/>
              <a:t> Miner </a:t>
            </a:r>
          </a:p>
        </p:txBody>
      </p:sp>
      <p:pic>
        <p:nvPicPr>
          <p:cNvPr id="5" name="Content Placeholder 4">
            <a:extLst>
              <a:ext uri="{FF2B5EF4-FFF2-40B4-BE49-F238E27FC236}">
                <a16:creationId xmlns:a16="http://schemas.microsoft.com/office/drawing/2014/main" id="{F0AF2D61-B9F8-4FAA-9FCA-B8B8C9F4F5FA}"/>
              </a:ext>
            </a:extLst>
          </p:cNvPr>
          <p:cNvPicPr>
            <a:picLocks noGrp="1" noChangeAspect="1"/>
          </p:cNvPicPr>
          <p:nvPr>
            <p:ph idx="1"/>
          </p:nvPr>
        </p:nvPicPr>
        <p:blipFill>
          <a:blip r:embed="rId2"/>
          <a:stretch>
            <a:fillRect/>
          </a:stretch>
        </p:blipFill>
        <p:spPr>
          <a:xfrm>
            <a:off x="3080121" y="2193925"/>
            <a:ext cx="6031757" cy="4024313"/>
          </a:xfrm>
        </p:spPr>
      </p:pic>
    </p:spTree>
    <p:extLst>
      <p:ext uri="{BB962C8B-B14F-4D97-AF65-F5344CB8AC3E}">
        <p14:creationId xmlns:p14="http://schemas.microsoft.com/office/powerpoint/2010/main" val="408331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32F2-BF59-4F5C-A4B0-34374CAEA4CA}"/>
              </a:ext>
            </a:extLst>
          </p:cNvPr>
          <p:cNvSpPr>
            <a:spLocks noGrp="1"/>
          </p:cNvSpPr>
          <p:nvPr>
            <p:ph type="title"/>
          </p:nvPr>
        </p:nvSpPr>
        <p:spPr/>
        <p:txBody>
          <a:bodyPr/>
          <a:lstStyle/>
          <a:p>
            <a:pPr algn="ctr"/>
            <a:r>
              <a:rPr lang="en-US" dirty="0"/>
              <a:t>ASIC Hashing Board</a:t>
            </a:r>
          </a:p>
        </p:txBody>
      </p:sp>
      <p:pic>
        <p:nvPicPr>
          <p:cNvPr id="5" name="Content Placeholder 4">
            <a:extLst>
              <a:ext uri="{FF2B5EF4-FFF2-40B4-BE49-F238E27FC236}">
                <a16:creationId xmlns:a16="http://schemas.microsoft.com/office/drawing/2014/main" id="{5E4F3F05-9773-4D6D-AA42-47F12CF58299}"/>
              </a:ext>
            </a:extLst>
          </p:cNvPr>
          <p:cNvPicPr>
            <a:picLocks noGrp="1" noChangeAspect="1"/>
          </p:cNvPicPr>
          <p:nvPr>
            <p:ph idx="1"/>
          </p:nvPr>
        </p:nvPicPr>
        <p:blipFill>
          <a:blip r:embed="rId2"/>
          <a:stretch>
            <a:fillRect/>
          </a:stretch>
        </p:blipFill>
        <p:spPr>
          <a:xfrm>
            <a:off x="3080121" y="2193925"/>
            <a:ext cx="6031757" cy="4024313"/>
          </a:xfrm>
        </p:spPr>
      </p:pic>
    </p:spTree>
    <p:extLst>
      <p:ext uri="{BB962C8B-B14F-4D97-AF65-F5344CB8AC3E}">
        <p14:creationId xmlns:p14="http://schemas.microsoft.com/office/powerpoint/2010/main" val="28506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3657-A705-44A8-A322-A7C4003B9126}"/>
              </a:ext>
            </a:extLst>
          </p:cNvPr>
          <p:cNvSpPr>
            <a:spLocks noGrp="1"/>
          </p:cNvSpPr>
          <p:nvPr>
            <p:ph type="title"/>
          </p:nvPr>
        </p:nvSpPr>
        <p:spPr/>
        <p:txBody>
          <a:bodyPr/>
          <a:lstStyle/>
          <a:p>
            <a:r>
              <a:rPr lang="en-US" dirty="0"/>
              <a:t>Unicorn</a:t>
            </a:r>
          </a:p>
        </p:txBody>
      </p:sp>
      <p:pic>
        <p:nvPicPr>
          <p:cNvPr id="9" name="Content Placeholder 8">
            <a:extLst>
              <a:ext uri="{FF2B5EF4-FFF2-40B4-BE49-F238E27FC236}">
                <a16:creationId xmlns:a16="http://schemas.microsoft.com/office/drawing/2014/main" id="{00A73A84-6FFC-4CFB-88C5-024A8D23362F}"/>
              </a:ext>
            </a:extLst>
          </p:cNvPr>
          <p:cNvPicPr>
            <a:picLocks noGrp="1" noChangeAspect="1"/>
          </p:cNvPicPr>
          <p:nvPr>
            <p:ph idx="1"/>
          </p:nvPr>
        </p:nvPicPr>
        <p:blipFill>
          <a:blip r:embed="rId2"/>
          <a:stretch>
            <a:fillRect/>
          </a:stretch>
        </p:blipFill>
        <p:spPr>
          <a:xfrm>
            <a:off x="2508869" y="2193925"/>
            <a:ext cx="7174262" cy="4024313"/>
          </a:xfrm>
        </p:spPr>
      </p:pic>
    </p:spTree>
    <p:extLst>
      <p:ext uri="{BB962C8B-B14F-4D97-AF65-F5344CB8AC3E}">
        <p14:creationId xmlns:p14="http://schemas.microsoft.com/office/powerpoint/2010/main" val="40002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D24F-B533-4548-82BB-8F117076B762}"/>
              </a:ext>
            </a:extLst>
          </p:cNvPr>
          <p:cNvSpPr>
            <a:spLocks noGrp="1"/>
          </p:cNvSpPr>
          <p:nvPr>
            <p:ph type="title"/>
          </p:nvPr>
        </p:nvSpPr>
        <p:spPr/>
        <p:txBody>
          <a:bodyPr/>
          <a:lstStyle/>
          <a:p>
            <a:pPr algn="ctr"/>
            <a:r>
              <a:rPr lang="en-US" dirty="0"/>
              <a:t>Miners</a:t>
            </a:r>
          </a:p>
        </p:txBody>
      </p:sp>
      <p:pic>
        <p:nvPicPr>
          <p:cNvPr id="5" name="Content Placeholder 4">
            <a:extLst>
              <a:ext uri="{FF2B5EF4-FFF2-40B4-BE49-F238E27FC236}">
                <a16:creationId xmlns:a16="http://schemas.microsoft.com/office/drawing/2014/main" id="{99E1B7BA-6334-4946-999C-A9D83C9BC8B2}"/>
              </a:ext>
            </a:extLst>
          </p:cNvPr>
          <p:cNvPicPr>
            <a:picLocks noGrp="1" noChangeAspect="1"/>
          </p:cNvPicPr>
          <p:nvPr>
            <p:ph idx="1"/>
          </p:nvPr>
        </p:nvPicPr>
        <p:blipFill>
          <a:blip r:embed="rId2"/>
          <a:stretch>
            <a:fillRect/>
          </a:stretch>
        </p:blipFill>
        <p:spPr>
          <a:xfrm>
            <a:off x="2508869" y="2193925"/>
            <a:ext cx="7174262" cy="4024313"/>
          </a:xfrm>
        </p:spPr>
      </p:pic>
    </p:spTree>
    <p:extLst>
      <p:ext uri="{BB962C8B-B14F-4D97-AF65-F5344CB8AC3E}">
        <p14:creationId xmlns:p14="http://schemas.microsoft.com/office/powerpoint/2010/main" val="369097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0FB3-4898-4E59-B5EB-1C60EFD2CCD5}"/>
              </a:ext>
            </a:extLst>
          </p:cNvPr>
          <p:cNvSpPr>
            <a:spLocks noGrp="1"/>
          </p:cNvSpPr>
          <p:nvPr>
            <p:ph type="title"/>
          </p:nvPr>
        </p:nvSpPr>
        <p:spPr/>
        <p:txBody>
          <a:bodyPr/>
          <a:lstStyle/>
          <a:p>
            <a:r>
              <a:rPr lang="en-US" dirty="0"/>
              <a:t>Chipset main boards</a:t>
            </a:r>
          </a:p>
        </p:txBody>
      </p:sp>
      <p:pic>
        <p:nvPicPr>
          <p:cNvPr id="13" name="Picture Placeholder 12">
            <a:extLst>
              <a:ext uri="{FF2B5EF4-FFF2-40B4-BE49-F238E27FC236}">
                <a16:creationId xmlns:a16="http://schemas.microsoft.com/office/drawing/2014/main" id="{98FA4DB0-AB55-45B6-84F6-38B3C4D4020D}"/>
              </a:ext>
            </a:extLst>
          </p:cNvPr>
          <p:cNvPicPr>
            <a:picLocks noGrp="1" noChangeAspect="1"/>
          </p:cNvPicPr>
          <p:nvPr>
            <p:ph type="pic" idx="15"/>
          </p:nvPr>
        </p:nvPicPr>
        <p:blipFill>
          <a:blip r:embed="rId2"/>
          <a:srcRect t="14673" b="14673"/>
          <a:stretch>
            <a:fillRect/>
          </a:stretch>
        </p:blipFill>
        <p:spPr>
          <a:xfrm>
            <a:off x="685800" y="2362200"/>
            <a:ext cx="3451582" cy="3856482"/>
          </a:xfrm>
        </p:spPr>
      </p:pic>
      <p:sp>
        <p:nvSpPr>
          <p:cNvPr id="6" name="Text Placeholder 5">
            <a:extLst>
              <a:ext uri="{FF2B5EF4-FFF2-40B4-BE49-F238E27FC236}">
                <a16:creationId xmlns:a16="http://schemas.microsoft.com/office/drawing/2014/main" id="{E06FD5AE-208D-4DCC-87D7-3A6BA567D600}"/>
              </a:ext>
            </a:extLst>
          </p:cNvPr>
          <p:cNvSpPr>
            <a:spLocks noGrp="1"/>
          </p:cNvSpPr>
          <p:nvPr>
            <p:ph type="body" sz="quarter" idx="3"/>
          </p:nvPr>
        </p:nvSpPr>
        <p:spPr/>
        <p:txBody>
          <a:bodyPr/>
          <a:lstStyle/>
          <a:p>
            <a:endParaRPr lang="en-US"/>
          </a:p>
        </p:txBody>
      </p:sp>
      <p:pic>
        <p:nvPicPr>
          <p:cNvPr id="15" name="Picture Placeholder 14">
            <a:extLst>
              <a:ext uri="{FF2B5EF4-FFF2-40B4-BE49-F238E27FC236}">
                <a16:creationId xmlns:a16="http://schemas.microsoft.com/office/drawing/2014/main" id="{6AED83D3-EA2D-489C-9C19-421231D21DD1}"/>
              </a:ext>
            </a:extLst>
          </p:cNvPr>
          <p:cNvPicPr>
            <a:picLocks noGrp="1" noChangeAspect="1"/>
          </p:cNvPicPr>
          <p:nvPr>
            <p:ph type="pic" idx="21"/>
          </p:nvPr>
        </p:nvPicPr>
        <p:blipFill>
          <a:blip r:embed="rId3"/>
          <a:srcRect t="16866" b="16866"/>
          <a:stretch>
            <a:fillRect/>
          </a:stretch>
        </p:blipFill>
        <p:spPr>
          <a:xfrm>
            <a:off x="4374263" y="2362200"/>
            <a:ext cx="3448936" cy="2793124"/>
          </a:xfrm>
        </p:spPr>
      </p:pic>
      <p:sp>
        <p:nvSpPr>
          <p:cNvPr id="9" name="Text Placeholder 8">
            <a:extLst>
              <a:ext uri="{FF2B5EF4-FFF2-40B4-BE49-F238E27FC236}">
                <a16:creationId xmlns:a16="http://schemas.microsoft.com/office/drawing/2014/main" id="{E97D87AD-50D5-4641-8D08-20F941657914}"/>
              </a:ext>
            </a:extLst>
          </p:cNvPr>
          <p:cNvSpPr>
            <a:spLocks noGrp="1"/>
          </p:cNvSpPr>
          <p:nvPr>
            <p:ph type="body" sz="quarter" idx="13"/>
          </p:nvPr>
        </p:nvSpPr>
        <p:spPr/>
        <p:txBody>
          <a:bodyPr/>
          <a:lstStyle/>
          <a:p>
            <a:endParaRPr lang="en-US"/>
          </a:p>
        </p:txBody>
      </p:sp>
      <p:pic>
        <p:nvPicPr>
          <p:cNvPr id="17" name="Picture Placeholder 16">
            <a:extLst>
              <a:ext uri="{FF2B5EF4-FFF2-40B4-BE49-F238E27FC236}">
                <a16:creationId xmlns:a16="http://schemas.microsoft.com/office/drawing/2014/main" id="{89FB2DAA-6EE9-42D0-8594-58D5C11B05A2}"/>
              </a:ext>
            </a:extLst>
          </p:cNvPr>
          <p:cNvPicPr>
            <a:picLocks noGrp="1" noChangeAspect="1"/>
          </p:cNvPicPr>
          <p:nvPr>
            <p:ph type="pic" idx="22"/>
          </p:nvPr>
        </p:nvPicPr>
        <p:blipFill>
          <a:blip r:embed="rId4"/>
          <a:srcRect l="24811" r="24811"/>
          <a:stretch>
            <a:fillRect/>
          </a:stretch>
        </p:blipFill>
        <p:spPr>
          <a:xfrm>
            <a:off x="8049855" y="2362200"/>
            <a:ext cx="3447878" cy="3392214"/>
          </a:xfrm>
        </p:spPr>
      </p:pic>
    </p:spTree>
    <p:extLst>
      <p:ext uri="{BB962C8B-B14F-4D97-AF65-F5344CB8AC3E}">
        <p14:creationId xmlns:p14="http://schemas.microsoft.com/office/powerpoint/2010/main" val="14825645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2053</TotalTime>
  <Words>1204</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Bookman Old Style</vt:lpstr>
      <vt:lpstr>Century Gothic</vt:lpstr>
      <vt:lpstr>Vapor Trail</vt:lpstr>
      <vt:lpstr>JJS and Associates</vt:lpstr>
      <vt:lpstr>A History</vt:lpstr>
      <vt:lpstr>Examples of Miners:</vt:lpstr>
      <vt:lpstr> Miner Examples Continued:</vt:lpstr>
      <vt:lpstr>Back View of AsIC Miner </vt:lpstr>
      <vt:lpstr>ASIC Hashing Board</vt:lpstr>
      <vt:lpstr>Unicorn</vt:lpstr>
      <vt:lpstr>Miners</vt:lpstr>
      <vt:lpstr>Chipset main boards</vt:lpstr>
      <vt:lpstr>Power supply and cooling fins</vt:lpstr>
      <vt:lpstr>Professional Chipset</vt:lpstr>
      <vt:lpstr>Cold Storage Wallet – Keeping Your Crypto Currency Safe</vt:lpstr>
      <vt:lpstr>How does cold storage work?</vt:lpstr>
      <vt:lpstr>Cold Storage Continued</vt:lpstr>
      <vt:lpstr>Cold Storage – Easy To Carry Size And convenience</vt:lpstr>
      <vt:lpstr>Cold Storage use it wherever visa is accepted and spend bitcoin, not traditional money</vt:lpstr>
      <vt:lpstr>What is the world doing with crypto currency?</vt:lpstr>
      <vt:lpstr>CHINA</vt:lpstr>
      <vt:lpstr>GEORGIA, SWEDEN, and the united states</vt:lpstr>
      <vt:lpstr>BITCOIN ADDRESSES</vt:lpstr>
      <vt:lpstr>BITCOIN ADDRESSES</vt:lpstr>
      <vt:lpstr>BITCOIn addresses</vt:lpstr>
      <vt:lpstr>What We are poised to do in the united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JJS and Associates</dc:title>
  <dc:creator>Sean Cox</dc:creator>
  <cp:lastModifiedBy>Sean Cox</cp:lastModifiedBy>
  <cp:revision>21</cp:revision>
  <dcterms:created xsi:type="dcterms:W3CDTF">2019-08-26T05:25:58Z</dcterms:created>
  <dcterms:modified xsi:type="dcterms:W3CDTF">2019-09-26T22:47:53Z</dcterms:modified>
</cp:coreProperties>
</file>