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5a615a75b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5a615a75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5a615a75b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5a615a75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5a615a75b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5a615a75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5a615a75b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5a615a75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5a615a75b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5a615a75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5a615a75b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5a615a75b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5a615a75b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5a615a75b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24e17f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224e17ff2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54a4f4fc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54a4f4fc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133" name="Google Shape;13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AOOP-A-P</a:t>
            </a:r>
            <a:endParaRPr/>
          </a:p>
        </p:txBody>
      </p:sp>
      <p:sp>
        <p:nvSpPr>
          <p:cNvPr id="141" name="Google Shape;141;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By: Arturo Olmos, Jaehyeon Park</a:t>
            </a:r>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UML State Diagram (Pay Someone)</a:t>
            </a:r>
            <a:endParaRPr/>
          </a:p>
        </p:txBody>
      </p:sp>
      <p:pic>
        <p:nvPicPr>
          <p:cNvPr id="195" name="Google Shape;195;p23"/>
          <p:cNvPicPr preferRelativeResize="0"/>
          <p:nvPr/>
        </p:nvPicPr>
        <p:blipFill rotWithShape="1">
          <a:blip r:embed="rId3">
            <a:alphaModFix/>
          </a:blip>
          <a:srcRect l="25115" t="14791" r="9682" b="6238"/>
          <a:stretch/>
        </p:blipFill>
        <p:spPr>
          <a:xfrm>
            <a:off x="2475663" y="1393425"/>
            <a:ext cx="7240675" cy="4932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Javadoc</a:t>
            </a:r>
            <a:endParaRPr/>
          </a:p>
        </p:txBody>
      </p:sp>
      <p:sp>
        <p:nvSpPr>
          <p:cNvPr id="201" name="Google Shape;20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endParaRPr/>
          </a:p>
        </p:txBody>
      </p:sp>
      <p:pic>
        <p:nvPicPr>
          <p:cNvPr id="202" name="Google Shape;202;p24"/>
          <p:cNvPicPr preferRelativeResize="0"/>
          <p:nvPr/>
        </p:nvPicPr>
        <p:blipFill rotWithShape="1">
          <a:blip r:embed="rId3">
            <a:alphaModFix/>
          </a:blip>
          <a:srcRect t="13729" b="5507"/>
          <a:stretch/>
        </p:blipFill>
        <p:spPr>
          <a:xfrm>
            <a:off x="0" y="1319450"/>
            <a:ext cx="12192000" cy="5538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Javadoc(cont.)</a:t>
            </a:r>
            <a:endParaRPr/>
          </a:p>
        </p:txBody>
      </p:sp>
      <p:sp>
        <p:nvSpPr>
          <p:cNvPr id="208" name="Google Shape;208;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09" name="Google Shape;209;p25"/>
          <p:cNvPicPr preferRelativeResize="0"/>
          <p:nvPr/>
        </p:nvPicPr>
        <p:blipFill rotWithShape="1">
          <a:blip r:embed="rId3">
            <a:alphaModFix/>
          </a:blip>
          <a:srcRect t="14299" b="5501"/>
          <a:stretch/>
        </p:blipFill>
        <p:spPr>
          <a:xfrm>
            <a:off x="0" y="1357850"/>
            <a:ext cx="12192000" cy="5500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Javadoc(cont.)</a:t>
            </a:r>
            <a:endParaRPr/>
          </a:p>
        </p:txBody>
      </p:sp>
      <p:sp>
        <p:nvSpPr>
          <p:cNvPr id="215" name="Google Shape;215;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16" name="Google Shape;216;p26"/>
          <p:cNvPicPr preferRelativeResize="0"/>
          <p:nvPr/>
        </p:nvPicPr>
        <p:blipFill rotWithShape="1">
          <a:blip r:embed="rId3">
            <a:alphaModFix/>
          </a:blip>
          <a:srcRect t="14339" b="5461"/>
          <a:stretch/>
        </p:blipFill>
        <p:spPr>
          <a:xfrm>
            <a:off x="0" y="1357850"/>
            <a:ext cx="12192000" cy="5500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Javadoc(cont.)</a:t>
            </a:r>
            <a:endParaRPr/>
          </a:p>
        </p:txBody>
      </p:sp>
      <p:sp>
        <p:nvSpPr>
          <p:cNvPr id="222" name="Google Shape;222;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23" name="Google Shape;223;p27"/>
          <p:cNvPicPr preferRelativeResize="0"/>
          <p:nvPr/>
        </p:nvPicPr>
        <p:blipFill rotWithShape="1">
          <a:blip r:embed="rId3">
            <a:alphaModFix/>
          </a:blip>
          <a:srcRect t="14299" r="1312" b="5501"/>
          <a:stretch/>
        </p:blipFill>
        <p:spPr>
          <a:xfrm>
            <a:off x="0" y="1357850"/>
            <a:ext cx="12192000" cy="5500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Javadoc(cont.)</a:t>
            </a:r>
            <a:endParaRPr/>
          </a:p>
        </p:txBody>
      </p:sp>
      <p:sp>
        <p:nvSpPr>
          <p:cNvPr id="229" name="Google Shape;229;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30" name="Google Shape;230;p28"/>
          <p:cNvPicPr preferRelativeResize="0"/>
          <p:nvPr/>
        </p:nvPicPr>
        <p:blipFill rotWithShape="1">
          <a:blip r:embed="rId3">
            <a:alphaModFix/>
          </a:blip>
          <a:srcRect t="14054" b="5494"/>
          <a:stretch/>
        </p:blipFill>
        <p:spPr>
          <a:xfrm>
            <a:off x="0" y="1340675"/>
            <a:ext cx="12192000" cy="5517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Javadoc(cont.)</a:t>
            </a:r>
            <a:endParaRPr/>
          </a:p>
        </p:txBody>
      </p:sp>
      <p:sp>
        <p:nvSpPr>
          <p:cNvPr id="236" name="Google Shape;236;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37" name="Google Shape;237;p29"/>
          <p:cNvPicPr preferRelativeResize="0"/>
          <p:nvPr/>
        </p:nvPicPr>
        <p:blipFill rotWithShape="1">
          <a:blip r:embed="rId3">
            <a:alphaModFix/>
          </a:blip>
          <a:srcRect t="14299" r="1729" b="5501"/>
          <a:stretch/>
        </p:blipFill>
        <p:spPr>
          <a:xfrm>
            <a:off x="0" y="1357850"/>
            <a:ext cx="12192000" cy="5500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Javadoc(cont.)</a:t>
            </a:r>
            <a:endParaRPr/>
          </a:p>
        </p:txBody>
      </p:sp>
      <p:sp>
        <p:nvSpPr>
          <p:cNvPr id="243" name="Google Shape;243;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244" name="Google Shape;244;p30"/>
          <p:cNvPicPr preferRelativeResize="0"/>
          <p:nvPr/>
        </p:nvPicPr>
        <p:blipFill rotWithShape="1">
          <a:blip r:embed="rId3">
            <a:alphaModFix/>
          </a:blip>
          <a:srcRect t="14302" r="1729" b="5748"/>
          <a:stretch/>
        </p:blipFill>
        <p:spPr>
          <a:xfrm>
            <a:off x="0" y="1375025"/>
            <a:ext cx="12192000" cy="5482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Reflections</a:t>
            </a:r>
            <a:endParaRPr/>
          </a:p>
        </p:txBody>
      </p:sp>
      <p:sp>
        <p:nvSpPr>
          <p:cNvPr id="250" name="Google Shape;250;p31"/>
          <p:cNvSpPr txBox="1">
            <a:spLocks noGrp="1"/>
          </p:cNvSpPr>
          <p:nvPr>
            <p:ph type="body" idx="1"/>
          </p:nvPr>
        </p:nvSpPr>
        <p:spPr>
          <a:xfrm>
            <a:off x="838200" y="1581975"/>
            <a:ext cx="10515600" cy="4917900"/>
          </a:xfrm>
          <a:prstGeom prst="rect">
            <a:avLst/>
          </a:prstGeom>
          <a:noFill/>
          <a:ln>
            <a:noFill/>
          </a:ln>
        </p:spPr>
        <p:txBody>
          <a:bodyPr spcFirstLastPara="1" wrap="square" lIns="91425" tIns="45700" rIns="91425" bIns="45700" anchor="t" anchorCtr="0">
            <a:noAutofit/>
          </a:bodyPr>
          <a:lstStyle/>
          <a:p>
            <a:pPr marL="228600" lvl="0" indent="-175260" algn="l" rtl="0">
              <a:lnSpc>
                <a:spcPct val="100000"/>
              </a:lnSpc>
              <a:spcBef>
                <a:spcPts val="0"/>
              </a:spcBef>
              <a:spcAft>
                <a:spcPts val="0"/>
              </a:spcAft>
              <a:buClr>
                <a:schemeClr val="dk1"/>
              </a:buClr>
              <a:buSzPct val="164705"/>
              <a:buChar char="●"/>
            </a:pPr>
            <a:r>
              <a:rPr lang="en-US" sz="1400" dirty="0"/>
              <a:t>Did these assignments challenge you? </a:t>
            </a:r>
            <a:endParaRPr sz="1400" dirty="0"/>
          </a:p>
          <a:p>
            <a:pPr marL="685800" lvl="1" indent="-238759" algn="l" rtl="0">
              <a:lnSpc>
                <a:spcPct val="100000"/>
              </a:lnSpc>
              <a:spcBef>
                <a:spcPts val="0"/>
              </a:spcBef>
              <a:spcAft>
                <a:spcPts val="0"/>
              </a:spcAft>
              <a:buClr>
                <a:schemeClr val="dk1"/>
              </a:buClr>
              <a:buSzPct val="186666"/>
              <a:buChar char="○"/>
            </a:pPr>
            <a:r>
              <a:rPr lang="en-US" sz="1400" b="1" dirty="0"/>
              <a:t>I think that yes, we were challenged, we would say that implementing new concepts was probably the biggest challenge, such as trying to properly describe relationships between classes in the UML class diagram.</a:t>
            </a:r>
            <a:endParaRPr sz="1400" b="1" dirty="0"/>
          </a:p>
          <a:p>
            <a:pPr marL="228600" lvl="0" indent="-175260" algn="l" rtl="0">
              <a:lnSpc>
                <a:spcPct val="100000"/>
              </a:lnSpc>
              <a:spcBef>
                <a:spcPts val="1000"/>
              </a:spcBef>
              <a:spcAft>
                <a:spcPts val="0"/>
              </a:spcAft>
              <a:buClr>
                <a:schemeClr val="dk1"/>
              </a:buClr>
              <a:buSzPct val="164705"/>
              <a:buChar char="●"/>
            </a:pPr>
            <a:r>
              <a:rPr lang="en-US" sz="1400" dirty="0"/>
              <a:t>What was the easiest/hardest parts of these assignments?</a:t>
            </a:r>
            <a:endParaRPr sz="1400" dirty="0"/>
          </a:p>
          <a:p>
            <a:pPr marL="685800" lvl="1" indent="-238759" algn="l" rtl="0">
              <a:lnSpc>
                <a:spcPct val="100000"/>
              </a:lnSpc>
              <a:spcBef>
                <a:spcPts val="1000"/>
              </a:spcBef>
              <a:spcAft>
                <a:spcPts val="0"/>
              </a:spcAft>
              <a:buClr>
                <a:schemeClr val="dk1"/>
              </a:buClr>
              <a:buSzPct val="186666"/>
              <a:buChar char="○"/>
            </a:pPr>
            <a:r>
              <a:rPr lang="en-US" sz="1400" b="1" dirty="0"/>
              <a:t>I would say the easiest part of this assignment was the coding part. And the hardest was testing the code and making sure the everything worked well, since no matter how much testing we did at the end we still managed to find a small bug.</a:t>
            </a:r>
            <a:endParaRPr sz="1400" b="1" dirty="0"/>
          </a:p>
          <a:p>
            <a:pPr marL="228600" lvl="0" indent="-175260" algn="l" rtl="0">
              <a:lnSpc>
                <a:spcPct val="100000"/>
              </a:lnSpc>
              <a:spcBef>
                <a:spcPts val="1000"/>
              </a:spcBef>
              <a:spcAft>
                <a:spcPts val="0"/>
              </a:spcAft>
              <a:buClr>
                <a:schemeClr val="dk1"/>
              </a:buClr>
              <a:buSzPct val="164705"/>
              <a:buChar char="●"/>
            </a:pPr>
            <a:r>
              <a:rPr lang="en-US" sz="1400" dirty="0"/>
              <a:t>What did we learn with this assignments?</a:t>
            </a:r>
            <a:endParaRPr sz="1400" dirty="0"/>
          </a:p>
          <a:p>
            <a:pPr marL="685800" lvl="1" indent="-238759" algn="l" rtl="0">
              <a:lnSpc>
                <a:spcPct val="100000"/>
              </a:lnSpc>
              <a:spcBef>
                <a:spcPts val="1000"/>
              </a:spcBef>
              <a:spcAft>
                <a:spcPts val="0"/>
              </a:spcAft>
              <a:buClr>
                <a:schemeClr val="dk1"/>
              </a:buClr>
              <a:buSzPct val="186666"/>
              <a:buChar char="○"/>
            </a:pPr>
            <a:r>
              <a:rPr lang="en-US" sz="1400" b="1" dirty="0"/>
              <a:t>I would say that we learned how to implement OOP concepts into actual code.</a:t>
            </a:r>
            <a:endParaRPr sz="1400" b="1" dirty="0"/>
          </a:p>
          <a:p>
            <a:pPr marL="228600" lvl="0" indent="-175260" algn="l" rtl="0">
              <a:lnSpc>
                <a:spcPct val="100000"/>
              </a:lnSpc>
              <a:spcBef>
                <a:spcPts val="1000"/>
              </a:spcBef>
              <a:spcAft>
                <a:spcPts val="0"/>
              </a:spcAft>
              <a:buClr>
                <a:schemeClr val="dk1"/>
              </a:buClr>
              <a:buSzPct val="164705"/>
              <a:buChar char="●"/>
            </a:pPr>
            <a:r>
              <a:rPr lang="en-US" sz="1400" dirty="0"/>
              <a:t>How did we grow as a student?</a:t>
            </a:r>
            <a:endParaRPr sz="1400" dirty="0"/>
          </a:p>
          <a:p>
            <a:pPr marL="685800" lvl="1" indent="-238759" algn="l" rtl="0">
              <a:lnSpc>
                <a:spcPct val="100000"/>
              </a:lnSpc>
              <a:spcBef>
                <a:spcPts val="1000"/>
              </a:spcBef>
              <a:spcAft>
                <a:spcPts val="0"/>
              </a:spcAft>
              <a:buClr>
                <a:schemeClr val="dk1"/>
              </a:buClr>
              <a:buSzPct val="186666"/>
              <a:buChar char="○"/>
            </a:pPr>
            <a:r>
              <a:rPr lang="en-US" sz="1400" b="1" dirty="0"/>
              <a:t>We grew as students since we learned how to work on a bigger assignment and also how to work with others.</a:t>
            </a:r>
            <a:endParaRPr sz="1400" b="1" dirty="0"/>
          </a:p>
          <a:p>
            <a:pPr marL="228600" lvl="0" indent="-175260" algn="l" rtl="0">
              <a:lnSpc>
                <a:spcPct val="100000"/>
              </a:lnSpc>
              <a:spcBef>
                <a:spcPts val="1000"/>
              </a:spcBef>
              <a:spcAft>
                <a:spcPts val="0"/>
              </a:spcAft>
              <a:buClr>
                <a:schemeClr val="dk1"/>
              </a:buClr>
              <a:buSzPct val="164705"/>
              <a:buChar char="●"/>
            </a:pPr>
            <a:r>
              <a:rPr lang="en-US" sz="1400" dirty="0"/>
              <a:t>How did we break up the problem to complete this task?</a:t>
            </a:r>
            <a:endParaRPr sz="1400" dirty="0"/>
          </a:p>
          <a:p>
            <a:pPr marL="685800" lvl="1" indent="-238759" algn="l" rtl="0">
              <a:lnSpc>
                <a:spcPct val="100000"/>
              </a:lnSpc>
              <a:spcBef>
                <a:spcPts val="1000"/>
              </a:spcBef>
              <a:spcAft>
                <a:spcPts val="0"/>
              </a:spcAft>
              <a:buClr>
                <a:schemeClr val="dk1"/>
              </a:buClr>
              <a:buSzPct val="186666"/>
              <a:buChar char="○"/>
            </a:pPr>
            <a:r>
              <a:rPr lang="en-US" sz="1400" b="1" dirty="0"/>
              <a:t>Through the discussion, Arturo got most of coding part and Jay got the documentation parts. Then we helped and supported each other's work.</a:t>
            </a:r>
            <a:endParaRPr sz="1400" b="1" dirty="0"/>
          </a:p>
          <a:p>
            <a:pPr marL="228600" lvl="0" indent="-175260" algn="l" rtl="0">
              <a:lnSpc>
                <a:spcPct val="100000"/>
              </a:lnSpc>
              <a:spcBef>
                <a:spcPts val="1000"/>
              </a:spcBef>
              <a:spcAft>
                <a:spcPts val="0"/>
              </a:spcAft>
              <a:buClr>
                <a:schemeClr val="dk1"/>
              </a:buClr>
              <a:buSzPct val="164705"/>
              <a:buChar char="●"/>
            </a:pPr>
            <a:r>
              <a:rPr lang="en-US" sz="1400" dirty="0"/>
              <a:t>How did you all grow in this course?</a:t>
            </a:r>
            <a:endParaRPr sz="1400" dirty="0"/>
          </a:p>
          <a:p>
            <a:pPr marL="685800" lvl="1" indent="-238759" algn="l" rtl="0">
              <a:lnSpc>
                <a:spcPct val="100000"/>
              </a:lnSpc>
              <a:spcBef>
                <a:spcPts val="1000"/>
              </a:spcBef>
              <a:spcAft>
                <a:spcPts val="0"/>
              </a:spcAft>
              <a:buClr>
                <a:schemeClr val="dk1"/>
              </a:buClr>
              <a:buSzPct val="186666"/>
              <a:buChar char="○"/>
            </a:pPr>
            <a:r>
              <a:rPr lang="en-US" sz="1400" b="1" dirty="0"/>
              <a:t>We got a better understanding about object-oriented programming and an experience implementing a program that requires using all the knowledge.</a:t>
            </a:r>
            <a:endParaRPr sz="1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894600" y="4441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 (If applicable):</a:t>
            </a:r>
            <a:endParaRPr/>
          </a:p>
        </p:txBody>
      </p:sp>
      <p:sp>
        <p:nvSpPr>
          <p:cNvPr id="256" name="Google Shape;256;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chemeClr val="dk1"/>
              </a:buClr>
              <a:buSzPts val="2800"/>
              <a:buChar char="●"/>
            </a:pPr>
            <a:r>
              <a:rPr lang="en-US"/>
              <a:t>https://www.tutorialspoint.com/design_pattern/iterator_pattern.htm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did I use Object-Oriented Programming?</a:t>
            </a:r>
            <a:endParaRPr/>
          </a:p>
        </p:txBody>
      </p:sp>
      <p:sp>
        <p:nvSpPr>
          <p:cNvPr id="147" name="Google Shape;14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5900" algn="l" rtl="0">
              <a:lnSpc>
                <a:spcPct val="100000"/>
              </a:lnSpc>
              <a:spcBef>
                <a:spcPts val="500"/>
              </a:spcBef>
              <a:spcAft>
                <a:spcPts val="0"/>
              </a:spcAft>
              <a:buSzPts val="1600"/>
              <a:buFont typeface="Calibri"/>
              <a:buChar char="●"/>
            </a:pPr>
            <a:r>
              <a:rPr lang="en-US" sz="1600"/>
              <a:t>Abstraction</a:t>
            </a:r>
            <a:endParaRPr sz="1600"/>
          </a:p>
          <a:p>
            <a:pPr marL="685800" lvl="1" indent="-215900" algn="l" rtl="0">
              <a:lnSpc>
                <a:spcPct val="100000"/>
              </a:lnSpc>
              <a:spcBef>
                <a:spcPts val="1600"/>
              </a:spcBef>
              <a:spcAft>
                <a:spcPts val="0"/>
              </a:spcAft>
              <a:buSzPts val="1600"/>
              <a:buChar char="○"/>
            </a:pPr>
            <a:r>
              <a:rPr lang="en-US" sz="1600" b="1"/>
              <a:t>We used abstract classes and interfaces. Abstract classes helped define a structure for those classes that were inherited, for example, our abstract class Account contained fields and methods that every account should have. We also used interfaces which helped in providing abstraction by hiding away the functionality of our code in classes that implement our interfaces.</a:t>
            </a:r>
            <a:endParaRPr sz="1600" b="1"/>
          </a:p>
          <a:p>
            <a:pPr marL="228600" lvl="0" indent="-215900" algn="l" rtl="0">
              <a:lnSpc>
                <a:spcPct val="100000"/>
              </a:lnSpc>
              <a:spcBef>
                <a:spcPts val="500"/>
              </a:spcBef>
              <a:spcAft>
                <a:spcPts val="0"/>
              </a:spcAft>
              <a:buSzPts val="1600"/>
              <a:buFont typeface="Calibri"/>
              <a:buChar char="●"/>
            </a:pPr>
            <a:r>
              <a:rPr lang="en-US" sz="1600"/>
              <a:t>Encapsulation</a:t>
            </a:r>
            <a:endParaRPr sz="1600"/>
          </a:p>
          <a:p>
            <a:pPr marL="685800" lvl="1" indent="-215900" algn="l" rtl="0">
              <a:lnSpc>
                <a:spcPct val="100000"/>
              </a:lnSpc>
              <a:spcBef>
                <a:spcPts val="1600"/>
              </a:spcBef>
              <a:spcAft>
                <a:spcPts val="0"/>
              </a:spcAft>
              <a:buSzPts val="1600"/>
              <a:buChar char="○"/>
            </a:pPr>
            <a:r>
              <a:rPr lang="en-US" sz="1600" b="1"/>
              <a:t>We used encapsulation for our Customer object with many fields that should not be accessed directly. We made the fields private and created the setters and getters method that gives us access for modifying the variables. Therefore, the private variables could be stored safely and prevent direct modification.</a:t>
            </a:r>
            <a:endParaRPr sz="1600" b="1"/>
          </a:p>
          <a:p>
            <a:pPr marL="228600" lvl="0" indent="-215900" algn="l" rtl="0">
              <a:lnSpc>
                <a:spcPct val="100000"/>
              </a:lnSpc>
              <a:spcBef>
                <a:spcPts val="500"/>
              </a:spcBef>
              <a:spcAft>
                <a:spcPts val="0"/>
              </a:spcAft>
              <a:buSzPts val="1600"/>
              <a:buFont typeface="Calibri"/>
              <a:buChar char="●"/>
            </a:pPr>
            <a:r>
              <a:rPr lang="en-US" sz="1600"/>
              <a:t>Polymorphism</a:t>
            </a:r>
            <a:endParaRPr sz="1600"/>
          </a:p>
          <a:p>
            <a:pPr marL="685800" lvl="1" indent="-215900" algn="l" rtl="0">
              <a:lnSpc>
                <a:spcPct val="100000"/>
              </a:lnSpc>
              <a:spcBef>
                <a:spcPts val="1600"/>
              </a:spcBef>
              <a:spcAft>
                <a:spcPts val="0"/>
              </a:spcAft>
              <a:buSzPts val="1600"/>
              <a:buChar char="○"/>
            </a:pPr>
            <a:r>
              <a:rPr lang="en-US" sz="1600" b="1"/>
              <a:t>Polymorphism was used to overload methods to get more parameters and to override methods to access abstract classes' methods.</a:t>
            </a:r>
            <a:endParaRPr sz="1600" b="1"/>
          </a:p>
          <a:p>
            <a:pPr marL="228600" lvl="0" indent="-215900" algn="l" rtl="0">
              <a:lnSpc>
                <a:spcPct val="100000"/>
              </a:lnSpc>
              <a:spcBef>
                <a:spcPts val="500"/>
              </a:spcBef>
              <a:spcAft>
                <a:spcPts val="0"/>
              </a:spcAft>
              <a:buSzPts val="1600"/>
              <a:buFont typeface="Calibri"/>
              <a:buChar char="●"/>
            </a:pPr>
            <a:r>
              <a:rPr lang="en-US" sz="1600"/>
              <a:t>Inheritance</a:t>
            </a:r>
            <a:endParaRPr sz="1600"/>
          </a:p>
          <a:p>
            <a:pPr marL="685800" lvl="1" indent="-215900" algn="l" rtl="0">
              <a:lnSpc>
                <a:spcPct val="100000"/>
              </a:lnSpc>
              <a:spcBef>
                <a:spcPts val="1600"/>
              </a:spcBef>
              <a:spcAft>
                <a:spcPts val="0"/>
              </a:spcAft>
              <a:buSzPts val="1600"/>
              <a:buChar char="○"/>
            </a:pPr>
            <a:r>
              <a:rPr lang="en-US" sz="1600" b="1"/>
              <a:t>We also used inheritance since we had abstract classes already defined. We inherited front them instead of rewriting redundant code.</a:t>
            </a:r>
            <a:endParaRPr sz="1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How did I use Object-Oriented Programming?cont.</a:t>
            </a:r>
            <a:endParaRPr/>
          </a:p>
        </p:txBody>
      </p:sp>
      <p:sp>
        <p:nvSpPr>
          <p:cNvPr id="153" name="Google Shape;153;p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228600" lvl="0" indent="-161290" algn="l" rtl="0">
              <a:lnSpc>
                <a:spcPct val="100000"/>
              </a:lnSpc>
              <a:spcBef>
                <a:spcPts val="1000"/>
              </a:spcBef>
              <a:spcAft>
                <a:spcPts val="0"/>
              </a:spcAft>
              <a:buSzPct val="100000"/>
              <a:buChar char="●"/>
            </a:pPr>
            <a:r>
              <a:rPr lang="en-US" sz="1800"/>
              <a:t>How did I create objects?</a:t>
            </a:r>
            <a:endParaRPr sz="1800"/>
          </a:p>
          <a:p>
            <a:pPr marL="685800" lvl="1" indent="-211455" algn="l" rtl="0">
              <a:lnSpc>
                <a:spcPct val="100000"/>
              </a:lnSpc>
              <a:spcBef>
                <a:spcPts val="1600"/>
              </a:spcBef>
              <a:spcAft>
                <a:spcPts val="0"/>
              </a:spcAft>
              <a:buSzPct val="100000"/>
              <a:buChar char="○"/>
            </a:pPr>
            <a:r>
              <a:rPr lang="en-US" sz="1800" b="1"/>
              <a:t>We created objects by reading from files that were provided to us and stored the data within those files accordingly.</a:t>
            </a:r>
            <a:endParaRPr sz="1800" b="1"/>
          </a:p>
          <a:p>
            <a:pPr marL="685800" lvl="1" indent="-211455" algn="l" rtl="0">
              <a:lnSpc>
                <a:spcPct val="100000"/>
              </a:lnSpc>
              <a:spcBef>
                <a:spcPts val="1600"/>
              </a:spcBef>
              <a:spcAft>
                <a:spcPts val="0"/>
              </a:spcAft>
              <a:buSzPct val="100000"/>
              <a:buChar char="○"/>
            </a:pPr>
            <a:r>
              <a:rPr lang="en-US" sz="1800" b="1"/>
              <a:t>We also created objects based on need, such as a menu object to display something to the user.</a:t>
            </a:r>
            <a:endParaRPr sz="1800" b="1"/>
          </a:p>
          <a:p>
            <a:pPr marL="228600" lvl="0" indent="-161290" algn="l" rtl="0">
              <a:lnSpc>
                <a:spcPct val="100000"/>
              </a:lnSpc>
              <a:spcBef>
                <a:spcPts val="1600"/>
              </a:spcBef>
              <a:spcAft>
                <a:spcPts val="0"/>
              </a:spcAft>
              <a:buSzPct val="100000"/>
              <a:buChar char="●"/>
            </a:pPr>
            <a:r>
              <a:rPr lang="en-US" sz="1800"/>
              <a:t>How did I store objects?</a:t>
            </a:r>
            <a:endParaRPr sz="1800"/>
          </a:p>
          <a:p>
            <a:pPr marL="685800" lvl="1" indent="-211455" algn="l" rtl="0">
              <a:lnSpc>
                <a:spcPct val="100000"/>
              </a:lnSpc>
              <a:spcBef>
                <a:spcPts val="1600"/>
              </a:spcBef>
              <a:spcAft>
                <a:spcPts val="0"/>
              </a:spcAft>
              <a:buSzPct val="100000"/>
              <a:buChar char="○"/>
            </a:pPr>
            <a:r>
              <a:rPr lang="en-US" sz="1800" b="1"/>
              <a:t>we stored objects by putting them in a HashMap.</a:t>
            </a:r>
            <a:endParaRPr sz="1800" b="1"/>
          </a:p>
          <a:p>
            <a:pPr marL="228600" lvl="0" indent="-161290" algn="l" rtl="0">
              <a:lnSpc>
                <a:spcPct val="100000"/>
              </a:lnSpc>
              <a:spcBef>
                <a:spcPts val="1600"/>
              </a:spcBef>
              <a:spcAft>
                <a:spcPts val="0"/>
              </a:spcAft>
              <a:buSzPct val="100000"/>
              <a:buChar char="●"/>
            </a:pPr>
            <a:r>
              <a:rPr lang="en-US" sz="1800"/>
              <a:t>How did objects interact with each other?</a:t>
            </a:r>
            <a:endParaRPr sz="1800"/>
          </a:p>
          <a:p>
            <a:pPr marL="685800" lvl="1" indent="-211455" algn="l" rtl="0">
              <a:lnSpc>
                <a:spcPct val="100000"/>
              </a:lnSpc>
              <a:spcBef>
                <a:spcPts val="1600"/>
              </a:spcBef>
              <a:spcAft>
                <a:spcPts val="0"/>
              </a:spcAft>
              <a:buSzPct val="100000"/>
              <a:buChar char="○"/>
            </a:pPr>
            <a:r>
              <a:rPr lang="en-US" sz="1800" b="1"/>
              <a:t>In our case we had Object used for storing data. These objects are used to access data and to update them based on actions from a user. We also had objects that helped handle tasks, such as handling a transaction. Lastly We used menu objects to put everything together, since from the menu data can be accessed and actions can be performed.</a:t>
            </a:r>
            <a:endParaRPr sz="1800" b="1"/>
          </a:p>
          <a:p>
            <a:pPr marL="228600" lvl="0" indent="-161290" algn="l" rtl="0">
              <a:lnSpc>
                <a:spcPct val="100000"/>
              </a:lnSpc>
              <a:spcBef>
                <a:spcPts val="1600"/>
              </a:spcBef>
              <a:spcAft>
                <a:spcPts val="0"/>
              </a:spcAft>
              <a:buSzPct val="100000"/>
              <a:buChar char="●"/>
            </a:pPr>
            <a:r>
              <a:rPr lang="en-US" sz="1800"/>
              <a:t>How is my code modular?</a:t>
            </a:r>
            <a:endParaRPr sz="1800"/>
          </a:p>
          <a:p>
            <a:pPr marL="685800" lvl="1" indent="-211455" algn="l" rtl="0">
              <a:lnSpc>
                <a:spcPct val="100000"/>
              </a:lnSpc>
              <a:spcBef>
                <a:spcPts val="1600"/>
              </a:spcBef>
              <a:spcAft>
                <a:spcPts val="0"/>
              </a:spcAft>
              <a:buSzPct val="100000"/>
              <a:buChar char="○"/>
            </a:pPr>
            <a:r>
              <a:rPr lang="en-US" sz="1800" b="1"/>
              <a:t>I would say that it is modular since we followed our UML class diagram</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did I use Object-Oriented Programming?cont.</a:t>
            </a:r>
            <a:endParaRPr/>
          </a:p>
        </p:txBody>
      </p:sp>
      <p:sp>
        <p:nvSpPr>
          <p:cNvPr id="159" name="Google Shape;15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84150" algn="l" rtl="0">
              <a:lnSpc>
                <a:spcPct val="90000"/>
              </a:lnSpc>
              <a:spcBef>
                <a:spcPts val="1000"/>
              </a:spcBef>
              <a:spcAft>
                <a:spcPts val="0"/>
              </a:spcAft>
              <a:buClr>
                <a:schemeClr val="dk1"/>
              </a:buClr>
              <a:buSzPts val="2100"/>
              <a:buChar char="●"/>
            </a:pPr>
            <a:r>
              <a:rPr lang="en-US" sz="2100"/>
              <a:t>How is my code modular?</a:t>
            </a:r>
            <a:endParaRPr sz="2100"/>
          </a:p>
          <a:p>
            <a:pPr marL="685800" lvl="1" indent="-247650" algn="l" rtl="0">
              <a:lnSpc>
                <a:spcPct val="100000"/>
              </a:lnSpc>
              <a:spcBef>
                <a:spcPts val="1000"/>
              </a:spcBef>
              <a:spcAft>
                <a:spcPts val="0"/>
              </a:spcAft>
              <a:buClr>
                <a:schemeClr val="dk1"/>
              </a:buClr>
              <a:buSzPts val="2100"/>
              <a:buChar char="○"/>
            </a:pPr>
            <a:r>
              <a:rPr lang="en-US" sz="2100" b="1"/>
              <a:t>It follows everything that is described in our UML diagrams</a:t>
            </a:r>
            <a:endParaRPr sz="2100" b="1"/>
          </a:p>
          <a:p>
            <a:pPr marL="228600" lvl="0" indent="-184150" algn="l" rtl="0">
              <a:lnSpc>
                <a:spcPct val="90000"/>
              </a:lnSpc>
              <a:spcBef>
                <a:spcPts val="1000"/>
              </a:spcBef>
              <a:spcAft>
                <a:spcPts val="0"/>
              </a:spcAft>
              <a:buClr>
                <a:schemeClr val="dk1"/>
              </a:buClr>
              <a:buSzPts val="2100"/>
              <a:buChar char="●"/>
            </a:pPr>
            <a:r>
              <a:rPr lang="en-US" sz="2100"/>
              <a:t>How did I use interfaces?</a:t>
            </a:r>
            <a:endParaRPr sz="2100"/>
          </a:p>
          <a:p>
            <a:pPr marL="685800" lvl="1" indent="-247650" algn="l" rtl="0">
              <a:lnSpc>
                <a:spcPct val="90000"/>
              </a:lnSpc>
              <a:spcBef>
                <a:spcPts val="1000"/>
              </a:spcBef>
              <a:spcAft>
                <a:spcPts val="0"/>
              </a:spcAft>
              <a:buClr>
                <a:schemeClr val="dk1"/>
              </a:buClr>
              <a:buSzPts val="2100"/>
              <a:buChar char="○"/>
            </a:pPr>
            <a:r>
              <a:rPr lang="en-US" sz="2100" b="1"/>
              <a:t>We used interfaces to abstract away the actions that can be applied to a collection and an iterator.</a:t>
            </a:r>
            <a:endParaRPr sz="2100" b="1"/>
          </a:p>
          <a:p>
            <a:pPr marL="228600" lvl="0" indent="-184150" algn="l" rtl="0">
              <a:lnSpc>
                <a:spcPct val="90000"/>
              </a:lnSpc>
              <a:spcBef>
                <a:spcPts val="1000"/>
              </a:spcBef>
              <a:spcAft>
                <a:spcPts val="0"/>
              </a:spcAft>
              <a:buClr>
                <a:schemeClr val="dk1"/>
              </a:buClr>
              <a:buSzPts val="2100"/>
              <a:buChar char="●"/>
            </a:pPr>
            <a:r>
              <a:rPr lang="en-US" sz="2100"/>
              <a:t>Explain how the code is maintainable</a:t>
            </a:r>
            <a:endParaRPr sz="2100"/>
          </a:p>
          <a:p>
            <a:pPr marL="685800" lvl="1" indent="-247650" algn="l" rtl="0">
              <a:lnSpc>
                <a:spcPct val="90000"/>
              </a:lnSpc>
              <a:spcBef>
                <a:spcPts val="1000"/>
              </a:spcBef>
              <a:spcAft>
                <a:spcPts val="0"/>
              </a:spcAft>
              <a:buClr>
                <a:schemeClr val="dk1"/>
              </a:buClr>
              <a:buSzPts val="2100"/>
              <a:buChar char="○"/>
            </a:pPr>
            <a:r>
              <a:rPr lang="en-US" sz="2100" b="1"/>
              <a:t>The code is maintainable because extending and modifying the code is very simple. It is maintainable because for example the system as a whole is broken into parts and modifying the code does not require to modify the system as a whole instead you only need to modify a part of it.</a:t>
            </a:r>
            <a:endParaRPr sz="2100" b="1"/>
          </a:p>
          <a:p>
            <a:pPr marL="457200" lvl="1" indent="0" algn="l" rtl="0">
              <a:lnSpc>
                <a:spcPct val="90000"/>
              </a:lnSpc>
              <a:spcBef>
                <a:spcPts val="500"/>
              </a:spcBef>
              <a:spcAft>
                <a:spcPts val="1600"/>
              </a:spcAft>
              <a:buClr>
                <a:schemeClr val="dk1"/>
              </a:buClr>
              <a:buSzPts val="2400"/>
              <a:buNone/>
            </a:pP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247650" algn="l" rtl="0">
              <a:lnSpc>
                <a:spcPct val="100000"/>
              </a:lnSpc>
              <a:spcBef>
                <a:spcPts val="1000"/>
              </a:spcBef>
              <a:spcAft>
                <a:spcPts val="0"/>
              </a:spcAft>
              <a:buSzPts val="2100"/>
              <a:buChar char="●"/>
            </a:pPr>
            <a:r>
              <a:rPr lang="en-US" sz="2000"/>
              <a:t>Briefly discuss your approach and use of design patterns</a:t>
            </a:r>
            <a:endParaRPr sz="2100"/>
          </a:p>
          <a:p>
            <a:pPr marL="685800" lvl="1" indent="-241300" algn="l" rtl="0">
              <a:lnSpc>
                <a:spcPct val="100000"/>
              </a:lnSpc>
              <a:spcBef>
                <a:spcPts val="1600"/>
              </a:spcBef>
              <a:spcAft>
                <a:spcPts val="0"/>
              </a:spcAft>
              <a:buSzPts val="2000"/>
              <a:buChar char="○"/>
            </a:pPr>
            <a:r>
              <a:rPr lang="en-US" sz="2000" b="1"/>
              <a:t>We used the singleton and iterator design patterns, the singleton design pattern was used in the Transactions class and the Iterator design pattern was implemented by creating our own Collections and Iterator interfaces. We then implemented the Collections interface in the CustomerCollection and ItemCollection class. The Iterator interface was implemented in the CustomerCollectionIterator and ItemCollectionIterator class.</a:t>
            </a:r>
            <a:endParaRPr sz="2000" b="1"/>
          </a:p>
          <a:p>
            <a:pPr marL="228600" lvl="0" indent="-247650" algn="l" rtl="0">
              <a:lnSpc>
                <a:spcPct val="100000"/>
              </a:lnSpc>
              <a:spcBef>
                <a:spcPts val="1600"/>
              </a:spcBef>
              <a:spcAft>
                <a:spcPts val="0"/>
              </a:spcAft>
              <a:buSzPts val="2100"/>
              <a:buChar char="●"/>
            </a:pPr>
            <a:r>
              <a:rPr lang="en-US" sz="2000"/>
              <a:t>Describe which design patterns you used</a:t>
            </a:r>
            <a:endParaRPr sz="2100"/>
          </a:p>
          <a:p>
            <a:pPr marL="685800" lvl="1" indent="-247650" algn="l" rtl="0">
              <a:lnSpc>
                <a:spcPct val="100000"/>
              </a:lnSpc>
              <a:spcBef>
                <a:spcPts val="1600"/>
              </a:spcBef>
              <a:spcAft>
                <a:spcPts val="1600"/>
              </a:spcAft>
              <a:buSzPts val="2100"/>
              <a:buChar char="○"/>
            </a:pPr>
            <a:r>
              <a:rPr lang="en-US" sz="2000" b="1"/>
              <a:t>The singleton design keeps a single instance of the class within itself as a field. The single reference of the instance can be accessed through a method such as getInstance(). Then the Iterator design pattern allows the sequential access of objects and without exposing the data structure that was used in the implementation.</a:t>
            </a:r>
            <a:endParaRPr sz="2100"/>
          </a:p>
        </p:txBody>
      </p:sp>
      <p:sp>
        <p:nvSpPr>
          <p:cNvPr id="165" name="Google Shape;165;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did I use Design Patterns?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How did I use Design Patterns?cont.</a:t>
            </a:r>
            <a:endParaRPr/>
          </a:p>
        </p:txBody>
      </p:sp>
      <p:sp>
        <p:nvSpPr>
          <p:cNvPr id="171" name="Google Shape;171;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dirty="0"/>
              <a:t>•Describe why you used the design patterns you used</a:t>
            </a:r>
            <a:endParaRPr sz="2100" dirty="0"/>
          </a:p>
          <a:p>
            <a:pPr marL="0" lvl="0" indent="0" algn="l" rtl="0">
              <a:spcBef>
                <a:spcPts val="1600"/>
              </a:spcBef>
              <a:spcAft>
                <a:spcPts val="0"/>
              </a:spcAft>
              <a:buClr>
                <a:schemeClr val="dk1"/>
              </a:buClr>
              <a:buSzPts val="1100"/>
              <a:buFont typeface="Arial"/>
              <a:buNone/>
            </a:pPr>
            <a:r>
              <a:rPr lang="en-US" sz="2100" dirty="0"/>
              <a:t>	</a:t>
            </a:r>
            <a:r>
              <a:rPr lang="en-US" sz="2100" b="1" dirty="0"/>
              <a:t>We used the Singleton design pattern to keep a single instance of the Transactions class since not more than one is needed. And as for the Iterator design pattern we used it because it was a helpful way to iterate over a HashMap without exposing that it was a HashMap since.</a:t>
            </a:r>
            <a:endParaRPr sz="2100" b="1" dirty="0"/>
          </a:p>
          <a:p>
            <a:pPr marL="0" lvl="0" indent="0" algn="l" rtl="0">
              <a:spcBef>
                <a:spcPts val="1600"/>
              </a:spcBef>
              <a:spcAft>
                <a:spcPts val="0"/>
              </a:spcAft>
              <a:buNone/>
            </a:pPr>
            <a:r>
              <a:rPr lang="en-US" sz="2100" dirty="0"/>
              <a:t>•Describe how they were used</a:t>
            </a:r>
            <a:endParaRPr sz="2100" dirty="0"/>
          </a:p>
          <a:p>
            <a:pPr marL="0" lvl="0" indent="0" algn="l" rtl="0">
              <a:spcBef>
                <a:spcPts val="1600"/>
              </a:spcBef>
              <a:spcAft>
                <a:spcPts val="1600"/>
              </a:spcAft>
              <a:buClr>
                <a:schemeClr val="dk1"/>
              </a:buClr>
              <a:buSzPts val="1100"/>
              <a:buFont typeface="Arial"/>
              <a:buNone/>
            </a:pPr>
            <a:r>
              <a:rPr lang="en-US" sz="2100" dirty="0"/>
              <a:t>	</a:t>
            </a:r>
            <a:r>
              <a:rPr lang="en-US" sz="2100" b="1" dirty="0"/>
              <a:t>The singleton design pattern was used to access methods within the Transactions class, which are used in the . And the iterator design pattern was used to iterate over a HashMap when Searching for customers. The iterator design pattern was also used to print all the Item found in a HashMap.</a:t>
            </a:r>
            <a:endParaRPr sz="21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UML Class Diagram (Entire Diagram)</a:t>
            </a:r>
            <a:endParaRPr/>
          </a:p>
        </p:txBody>
      </p:sp>
      <p:pic>
        <p:nvPicPr>
          <p:cNvPr id="177" name="Google Shape;177;p20"/>
          <p:cNvPicPr preferRelativeResize="0"/>
          <p:nvPr/>
        </p:nvPicPr>
        <p:blipFill>
          <a:blip r:embed="rId3">
            <a:alphaModFix/>
          </a:blip>
          <a:stretch>
            <a:fillRect/>
          </a:stretch>
        </p:blipFill>
        <p:spPr>
          <a:xfrm>
            <a:off x="2332650" y="1270025"/>
            <a:ext cx="7031450" cy="53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UML Class Diagram (Account/Children)</a:t>
            </a:r>
            <a:endParaRPr/>
          </a:p>
        </p:txBody>
      </p:sp>
      <p:pic>
        <p:nvPicPr>
          <p:cNvPr id="183" name="Google Shape;183;p21"/>
          <p:cNvPicPr preferRelativeResize="0"/>
          <p:nvPr/>
        </p:nvPicPr>
        <p:blipFill rotWithShape="1">
          <a:blip r:embed="rId3">
            <a:alphaModFix/>
          </a:blip>
          <a:srcRect l="1243" t="15111" r="37195" b="24922"/>
          <a:stretch/>
        </p:blipFill>
        <p:spPr>
          <a:xfrm>
            <a:off x="1416725" y="1578050"/>
            <a:ext cx="8356699" cy="4579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UML Use Case Diagram</a:t>
            </a:r>
            <a:endParaRPr/>
          </a:p>
        </p:txBody>
      </p:sp>
      <p:pic>
        <p:nvPicPr>
          <p:cNvPr id="189" name="Google Shape;189;p22"/>
          <p:cNvPicPr preferRelativeResize="0"/>
          <p:nvPr/>
        </p:nvPicPr>
        <p:blipFill rotWithShape="1">
          <a:blip r:embed="rId3">
            <a:alphaModFix/>
          </a:blip>
          <a:srcRect l="25474" t="25455" r="28268" b="7326"/>
          <a:stretch/>
        </p:blipFill>
        <p:spPr>
          <a:xfrm>
            <a:off x="3128600" y="1410600"/>
            <a:ext cx="6329774" cy="51735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Widescreen</PresentationFormat>
  <Paragraphs>64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Montserrat</vt:lpstr>
      <vt:lpstr>Lato</vt:lpstr>
      <vt:lpstr>Focus</vt:lpstr>
      <vt:lpstr>AOOP-A-P</vt:lpstr>
      <vt:lpstr>How did I use Object-Oriented Programming?</vt:lpstr>
      <vt:lpstr>How did I use Object-Oriented Programming?cont.</vt:lpstr>
      <vt:lpstr>How did I use Object-Oriented Programming?cont.</vt:lpstr>
      <vt:lpstr>How did I use Design Patterns?</vt:lpstr>
      <vt:lpstr>How did I use Design Patterns?cont.</vt:lpstr>
      <vt:lpstr>UML Class Diagram (Entire Diagram)</vt:lpstr>
      <vt:lpstr>UML Class Diagram (Account/Children)</vt:lpstr>
      <vt:lpstr>UML Use Case Diagram</vt:lpstr>
      <vt:lpstr>UML State Diagram (Pay Someone)</vt:lpstr>
      <vt:lpstr>Javadoc</vt:lpstr>
      <vt:lpstr>Javadoc(cont.)</vt:lpstr>
      <vt:lpstr>Javadoc(cont.)</vt:lpstr>
      <vt:lpstr>Javadoc(cont.)</vt:lpstr>
      <vt:lpstr>Javadoc(cont.)</vt:lpstr>
      <vt:lpstr>Javadoc(cont.)</vt:lpstr>
      <vt:lpstr>Javadoc(cont.)</vt:lpstr>
      <vt:lpstr>Reflections</vt:lpstr>
      <vt:lpstr>References (If applicable):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AOOP-A-P</dc:title>
  <cp:lastModifiedBy>Park, Jaehyeon</cp:lastModifiedBy>
  <cp:revision>1</cp:revision>
  <dcterms:modified xsi:type="dcterms:W3CDTF">2022-04-25T13:27:29Z</dcterms:modified>
</cp:coreProperties>
</file>