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4816452-F82D-4736-ACAD-F9959C9D09E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0"/>
            <p14:sldId id="263"/>
            <p14:sldId id="264"/>
            <p14:sldId id="26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7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3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0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5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0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1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0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6FD4-0B19-4EA7-BB65-AD4CD3D141AA}" type="datetimeFigureOut">
              <a:rPr lang="ru-RU" smtClean="0"/>
              <a:t>18.07.2019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C810-1239-4432-B6FA-57553772C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67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CRM </a:t>
            </a:r>
            <a:r>
              <a:rPr lang="ru-RU" dirty="0" smtClean="0"/>
              <a:t>Мебель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Техническое задание (Прототип)</a:t>
            </a:r>
          </a:p>
        </p:txBody>
      </p:sp>
      <p:pic>
        <p:nvPicPr>
          <p:cNvPr id="2052" name="Picture 4" descr="http://promologia.ru/template/promologia/i/logo-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" y="16986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0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Техническая поддержка, вопрос-ответ.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449" y="824961"/>
            <a:ext cx="1187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Здесь будет реализовано самое примитивное</a:t>
            </a:r>
            <a:r>
              <a:rPr lang="en-US" dirty="0"/>
              <a:t> </a:t>
            </a:r>
            <a:r>
              <a:rPr lang="ru-RU" dirty="0"/>
              <a:t>«Тема вопроса» «Содержание вопроса»(+загрузка файла) и отправить. </a:t>
            </a:r>
          </a:p>
          <a:p>
            <a:r>
              <a:rPr lang="ru-RU" dirty="0"/>
              <a:t>Затем администратор отвечает на эти вопросы через панель администратора и дилер получает уведомление на почту</a:t>
            </a:r>
          </a:p>
          <a:p>
            <a:r>
              <a:rPr lang="ru-RU" dirty="0"/>
              <a:t>и читает ответ на сайте.</a:t>
            </a:r>
          </a:p>
          <a:p>
            <a:endParaRPr lang="ru-RU" dirty="0"/>
          </a:p>
        </p:txBody>
      </p:sp>
      <p:pic>
        <p:nvPicPr>
          <p:cNvPr id="6" name="Picture 4" descr="http://promologia.ru/template/promologia/i/logo-head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725" y="2277374"/>
            <a:ext cx="460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 Вашей ситуации такой функционал нужен?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Загрузка прайсов и других документов.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8360" y="3458816"/>
            <a:ext cx="10376453" cy="3021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8360" y="3101009"/>
            <a:ext cx="1798983" cy="357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Общие файлы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2619" y="3101007"/>
            <a:ext cx="1798983" cy="3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Оптовая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59359" y="3101007"/>
            <a:ext cx="1798983" cy="3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Категория 1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47994" y="5821848"/>
            <a:ext cx="2656623" cy="387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документ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86616"/>
              </p:ext>
            </p:extLst>
          </p:nvPr>
        </p:nvGraphicFramePr>
        <p:xfrm>
          <a:off x="610709" y="3687192"/>
          <a:ext cx="9758241" cy="167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616">
                  <a:extLst>
                    <a:ext uri="{9D8B030D-6E8A-4147-A177-3AD203B41FA5}">
                      <a16:colId xmlns:a16="http://schemas.microsoft.com/office/drawing/2014/main" val="870690176"/>
                    </a:ext>
                  </a:extLst>
                </a:gridCol>
                <a:gridCol w="2544792">
                  <a:extLst>
                    <a:ext uri="{9D8B030D-6E8A-4147-A177-3AD203B41FA5}">
                      <a16:colId xmlns:a16="http://schemas.microsoft.com/office/drawing/2014/main" val="2878951386"/>
                    </a:ext>
                  </a:extLst>
                </a:gridCol>
                <a:gridCol w="2035833">
                  <a:extLst>
                    <a:ext uri="{9D8B030D-6E8A-4147-A177-3AD203B41FA5}">
                      <a16:colId xmlns:a16="http://schemas.microsoft.com/office/drawing/2014/main" val="4125797563"/>
                    </a:ext>
                  </a:extLst>
                </a:gridCol>
              </a:tblGrid>
              <a:tr h="554842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 загрузки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01266"/>
                  </a:ext>
                </a:extLst>
              </a:tr>
              <a:tr h="562548">
                <a:tc>
                  <a:txBody>
                    <a:bodyPr/>
                    <a:lstStyle/>
                    <a:p>
                      <a:r>
                        <a:rPr lang="ru-RU" sz="1800" b="0" i="0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ПРАЙС 1.02.2019 .</a:t>
                      </a:r>
                      <a:r>
                        <a:rPr lang="en-US" sz="1800" b="0" i="0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xlsx</a:t>
                      </a:r>
                      <a:endParaRPr lang="ru-RU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23.01.2019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Удалить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20841"/>
                  </a:ext>
                </a:extLst>
              </a:tr>
              <a:tr h="562548">
                <a:tc>
                  <a:txBody>
                    <a:bodyPr/>
                    <a:lstStyle/>
                    <a:p>
                      <a:r>
                        <a:rPr lang="en-US" dirty="0" smtClean="0"/>
                        <a:t>Price_Parus_K2.xlsx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15.12.2018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Удалить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34078"/>
                  </a:ext>
                </a:extLst>
              </a:tr>
            </a:tbl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6296099" y="3089081"/>
            <a:ext cx="1798983" cy="3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Категория </a:t>
            </a:r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1053548" y="1967948"/>
            <a:ext cx="487017" cy="8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360" y="138352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Общие файлы для всех дилеров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3399183" y="2549497"/>
            <a:ext cx="165219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259359" y="2683565"/>
            <a:ext cx="262945" cy="31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00890" y="1948134"/>
            <a:ext cx="377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переход по вкладкам, </a:t>
            </a:r>
          </a:p>
          <a:p>
            <a:r>
              <a:rPr lang="ru-RU" dirty="0"/>
              <a:t>чтобы загрузить туда нужные файлы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 flipV="1">
            <a:off x="5675243" y="6015795"/>
            <a:ext cx="1282148" cy="19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40565" y="5973234"/>
            <a:ext cx="409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загружает именно в эту вкладку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1985" y="5188226"/>
            <a:ext cx="6218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Чтоб названия были по названию файла с его </a:t>
            </a:r>
            <a:r>
              <a:rPr lang="ru-RU" dirty="0" smtClean="0">
                <a:solidFill>
                  <a:srgbClr val="FF0000"/>
                </a:solidFill>
              </a:rPr>
              <a:t>расширением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22" name="Picture 4" descr="http://promologia.ru/template/promologia/i/logo-head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8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Новости для дилеров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449" y="824961"/>
            <a:ext cx="11453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Администратор может создавать новости для дилеров(</a:t>
            </a:r>
            <a:r>
              <a:rPr lang="ru-RU" dirty="0">
                <a:solidFill>
                  <a:srgbClr val="C00000"/>
                </a:solidFill>
              </a:rPr>
              <a:t>здесь я думаю разделение по категориям цен не надо</a:t>
            </a:r>
            <a:r>
              <a:rPr lang="ru-RU" dirty="0" smtClean="0">
                <a:solidFill>
                  <a:srgbClr val="C00000"/>
                </a:solidFill>
              </a:rPr>
              <a:t>?</a:t>
            </a:r>
            <a:r>
              <a:rPr lang="ru-RU" dirty="0" smtClean="0"/>
              <a:t>)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endParaRPr lang="ru-RU" dirty="0">
              <a:solidFill>
                <a:schemeClr val="accent6"/>
              </a:solidFill>
            </a:endParaRPr>
          </a:p>
          <a:p>
            <a:r>
              <a:rPr lang="ru-RU" dirty="0" smtClean="0"/>
              <a:t>Обычный тип новостей. Дилеры при авторизации будут видеть на главной странице их.</a:t>
            </a:r>
            <a:endParaRPr lang="ru-RU" strike="sngStrike" dirty="0"/>
          </a:p>
          <a:p>
            <a:r>
              <a:rPr lang="ru-RU" strike="sngStrike" dirty="0">
                <a:solidFill>
                  <a:srgbClr val="FF0000"/>
                </a:solidFill>
              </a:rPr>
              <a:t/>
            </a:r>
            <a:br>
              <a:rPr lang="ru-RU" strike="sngStrike" dirty="0">
                <a:solidFill>
                  <a:srgbClr val="FF0000"/>
                </a:solidFill>
              </a:rPr>
            </a:br>
            <a:endParaRPr lang="ru-RU" strike="sngStrike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45433" y="2650157"/>
            <a:ext cx="2037522" cy="40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Заголовок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45433" y="3237917"/>
            <a:ext cx="2037522" cy="40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Дата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45433" y="3886585"/>
            <a:ext cx="2037522" cy="107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441173" y="5148468"/>
            <a:ext cx="1341782" cy="375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57807" y="2395329"/>
            <a:ext cx="3071191" cy="3558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08986" y="2008502"/>
            <a:ext cx="275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панели администратора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12" y="2488895"/>
            <a:ext cx="6397098" cy="260325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6010299" y="3438049"/>
            <a:ext cx="3369365" cy="27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Новость раз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010299" y="4035062"/>
            <a:ext cx="3369365" cy="27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Новость два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7624" y="5524167"/>
            <a:ext cx="685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Делаем просто поток текста. Заголовок, дата, содержание. (С выводом по 5-7 свежих новостей и пагинацией)</a:t>
            </a:r>
            <a:r>
              <a:rPr lang="ru-RU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22" name="Picture 4" descr="http://promologia.ru/template/promologia/i/logo-heade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39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Рассылка писем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6012" y="4959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8661" y="1053548"/>
            <a:ext cx="645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Ручная рассылка новостей по категориям, всем, лично по почте.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4521" y="1938130"/>
            <a:ext cx="2524539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Тема письма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24338" y="2484783"/>
            <a:ext cx="2494722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Рассылка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17844" y="2534478"/>
            <a:ext cx="317149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934993" y="2484783"/>
            <a:ext cx="67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12038" y="2534478"/>
            <a:ext cx="317149" cy="2683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929187" y="2484783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Группе 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36647" y="2534478"/>
            <a:ext cx="317149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353796" y="2484783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Группе 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94521" y="3021496"/>
            <a:ext cx="6838122" cy="173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 письма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+ добавить загрузку файлов к письму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14648" y="4999383"/>
            <a:ext cx="1378847" cy="40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Отправить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130" y="5943600"/>
            <a:ext cx="541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 перед отправкой ещё раз спросить(уверены ли Вы)</a:t>
            </a:r>
          </a:p>
        </p:txBody>
      </p:sp>
      <p:pic>
        <p:nvPicPr>
          <p:cNvPr id="17" name="Picture 4" descr="http://promologia.ru/template/promologia/i/logo-head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5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Дополнительно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6012" y="4959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9137" y="948985"/>
            <a:ext cx="11869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Нужна ли </a:t>
            </a:r>
            <a:r>
              <a:rPr lang="ru-RU" dirty="0"/>
              <a:t>возможность самостоятельно на уровне админа заводить новых дилеров </a:t>
            </a:r>
            <a:r>
              <a:rPr lang="ru-RU" dirty="0" smtClean="0"/>
              <a:t>и их </a:t>
            </a:r>
            <a:r>
              <a:rPr lang="ru-RU" dirty="0"/>
              <a:t>карточки. Не только через заявку на </a:t>
            </a:r>
            <a:r>
              <a:rPr lang="ru-RU" dirty="0" err="1"/>
              <a:t>дилерство</a:t>
            </a:r>
            <a:r>
              <a:rPr lang="ru-RU" dirty="0"/>
              <a:t> </a:t>
            </a:r>
            <a:r>
              <a:rPr lang="ru-RU" dirty="0" smtClean="0"/>
              <a:t>регистрации</a:t>
            </a:r>
            <a:r>
              <a:rPr lang="ru-RU" dirty="0" smtClean="0"/>
              <a:t>, но ещё из кабинета.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 smtClean="0"/>
          </a:p>
          <a:p>
            <a:r>
              <a:rPr lang="ru-RU" dirty="0" smtClean="0"/>
              <a:t>Дополнительные пожелания, вопросы, уточнения можно написать здесь</a:t>
            </a:r>
            <a:r>
              <a:rPr lang="en-US" dirty="0" smtClean="0"/>
              <a:t>:</a:t>
            </a:r>
            <a:endParaRPr lang="ru-RU" dirty="0"/>
          </a:p>
          <a:p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4" descr="http://promologia.ru/template/promologia/i/logo-head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5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0"/>
            <a:ext cx="10515600" cy="59237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Клиентская часть</a:t>
            </a:r>
          </a:p>
          <a:p>
            <a:r>
              <a:rPr lang="ru-RU" sz="2000" dirty="0" smtClean="0">
                <a:hlinkClick r:id="rId2" action="ppaction://hlinksldjump"/>
              </a:rPr>
              <a:t>Страница регистрации</a:t>
            </a:r>
            <a:endParaRPr lang="ru-RU" sz="2000" dirty="0" smtClean="0"/>
          </a:p>
          <a:p>
            <a:r>
              <a:rPr lang="ru-RU" sz="2000" dirty="0" smtClean="0">
                <a:hlinkClick r:id="rId3" action="ppaction://hlinksldjump"/>
              </a:rPr>
              <a:t>Авторизация в личный кабинет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Дилерская </a:t>
            </a:r>
            <a:r>
              <a:rPr lang="ru-RU" sz="2000" b="1" dirty="0"/>
              <a:t>часть</a:t>
            </a:r>
          </a:p>
          <a:p>
            <a:r>
              <a:rPr lang="ru-RU" sz="2000" dirty="0" smtClean="0">
                <a:hlinkClick r:id="rId4" action="ppaction://hlinksldjump"/>
              </a:rPr>
              <a:t>Внешний вид кабинета</a:t>
            </a:r>
            <a:endParaRPr lang="ru-RU" sz="2000" dirty="0"/>
          </a:p>
          <a:p>
            <a:r>
              <a:rPr lang="ru-RU" sz="2000" dirty="0">
                <a:hlinkClick r:id="rId5" action="ppaction://hlinksldjump"/>
              </a:rPr>
              <a:t>Функциональные возможности </a:t>
            </a:r>
            <a:r>
              <a:rPr lang="ru-RU" sz="2000" dirty="0" smtClean="0">
                <a:hlinkClick r:id="rId5" action="ppaction://hlinksldjump"/>
              </a:rPr>
              <a:t>дилера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Панель администратора</a:t>
            </a:r>
          </a:p>
          <a:p>
            <a:r>
              <a:rPr lang="ru-RU" sz="2000" dirty="0">
                <a:hlinkClick r:id="rId6" action="ppaction://hlinksldjump"/>
              </a:rPr>
              <a:t>«</a:t>
            </a:r>
            <a:r>
              <a:rPr lang="ru-RU" sz="2000" dirty="0" err="1">
                <a:hlinkClick r:id="rId6" action="ppaction://hlinksldjump"/>
              </a:rPr>
              <a:t>Модерация</a:t>
            </a:r>
            <a:r>
              <a:rPr lang="ru-RU" sz="2000" dirty="0">
                <a:hlinkClick r:id="rId6" action="ppaction://hlinksldjump"/>
              </a:rPr>
              <a:t>» дилеров.</a:t>
            </a:r>
            <a:endParaRPr lang="ru-RU" sz="2000" dirty="0"/>
          </a:p>
          <a:p>
            <a:r>
              <a:rPr lang="ru-RU" sz="2000" dirty="0">
                <a:hlinkClick r:id="rId7" action="ppaction://hlinksldjump"/>
              </a:rPr>
              <a:t>Создание категорий дилеров.</a:t>
            </a:r>
            <a:endParaRPr lang="ru-RU" sz="2000" dirty="0"/>
          </a:p>
          <a:p>
            <a:r>
              <a:rPr lang="ru-RU" sz="2000" dirty="0">
                <a:hlinkClick r:id="rId8" action="ppaction://hlinksldjump"/>
              </a:rPr>
              <a:t>Работа с вопросами(</a:t>
            </a:r>
            <a:r>
              <a:rPr lang="ru-RU" sz="2000" dirty="0" err="1">
                <a:hlinkClick r:id="rId8" action="ppaction://hlinksldjump"/>
              </a:rPr>
              <a:t>тикет</a:t>
            </a:r>
            <a:r>
              <a:rPr lang="ru-RU" sz="2000" dirty="0">
                <a:hlinkClick r:id="rId8" action="ppaction://hlinksldjump"/>
              </a:rPr>
              <a:t>-система).</a:t>
            </a:r>
            <a:endParaRPr lang="ru-RU" sz="2000" dirty="0"/>
          </a:p>
          <a:p>
            <a:r>
              <a:rPr lang="ru-RU" sz="2000" dirty="0">
                <a:hlinkClick r:id="rId9" action="ppaction://hlinksldjump"/>
              </a:rPr>
              <a:t>Загрузка прайсов и других документов.</a:t>
            </a:r>
            <a:endParaRPr lang="ru-RU" sz="2000" dirty="0"/>
          </a:p>
          <a:p>
            <a:r>
              <a:rPr lang="ru-RU" sz="2000" dirty="0">
                <a:hlinkClick r:id="rId10" action="ppaction://hlinksldjump"/>
              </a:rPr>
              <a:t>Публикация новостей для дилеров.</a:t>
            </a:r>
            <a:endParaRPr lang="en-US" sz="2000" dirty="0"/>
          </a:p>
          <a:p>
            <a:r>
              <a:rPr lang="ru-RU" sz="2000" dirty="0">
                <a:hlinkClick r:id="rId11" action="ppaction://hlinksldjump"/>
              </a:rPr>
              <a:t>«</a:t>
            </a:r>
            <a:r>
              <a:rPr lang="ru-RU" sz="2000" dirty="0" err="1">
                <a:hlinkClick r:id="rId11" action="ppaction://hlinksldjump"/>
              </a:rPr>
              <a:t>Модерация</a:t>
            </a:r>
            <a:r>
              <a:rPr lang="ru-RU" sz="2000" dirty="0">
                <a:hlinkClick r:id="rId11" action="ppaction://hlinksldjump"/>
              </a:rPr>
              <a:t>» салонов на карте.</a:t>
            </a:r>
            <a:endParaRPr lang="ru-RU" sz="2000" dirty="0"/>
          </a:p>
          <a:p>
            <a:r>
              <a:rPr lang="ru-RU" sz="2000" dirty="0">
                <a:hlinkClick r:id="rId11" action="ppaction://hlinksldjump"/>
              </a:rPr>
              <a:t>Рассылка писем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>
                <a:hlinkClick r:id="rId12" action="ppaction://hlinksldjump"/>
              </a:rPr>
              <a:t>Дополнения</a:t>
            </a:r>
            <a:endParaRPr lang="ru-RU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Страница </a:t>
            </a:r>
            <a:r>
              <a:rPr lang="ru-RU" sz="3600" b="1" dirty="0" smtClean="0"/>
              <a:t>регистрации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449" y="824961"/>
            <a:ext cx="7468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Любой неавторизованный человек будет иметь</a:t>
            </a:r>
            <a:r>
              <a:rPr lang="en-US" dirty="0" smtClean="0"/>
              <a:t> </a:t>
            </a:r>
            <a:r>
              <a:rPr lang="ru-RU" dirty="0" smtClean="0"/>
              <a:t>доступ к трем страницам.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авторизация.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восстановить пароль.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Регистрация(сейчас обсуждаем её)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449" y="2294151"/>
            <a:ext cx="5131279" cy="38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Поле 1(например ФИО) *</a:t>
            </a:r>
            <a:r>
              <a:rPr lang="en-US" dirty="0" smtClean="0"/>
              <a:t> – </a:t>
            </a:r>
            <a:r>
              <a:rPr lang="ru-RU" dirty="0" smtClean="0"/>
              <a:t>обязательное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0450" y="2824418"/>
            <a:ext cx="5131278" cy="38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Поле 2(например </a:t>
            </a:r>
            <a:r>
              <a:rPr lang="en-US" dirty="0" smtClean="0"/>
              <a:t>Email)</a:t>
            </a:r>
            <a:r>
              <a:rPr lang="ru-RU" dirty="0" smtClean="0"/>
              <a:t> * </a:t>
            </a:r>
            <a:r>
              <a:rPr lang="en-US" dirty="0"/>
              <a:t>–</a:t>
            </a:r>
            <a:r>
              <a:rPr lang="ru-RU" dirty="0" smtClean="0"/>
              <a:t> обязательное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0448" y="3354685"/>
            <a:ext cx="5131279" cy="38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Поле 3(например сайт) - необязательное</a:t>
            </a:r>
            <a:endParaRPr lang="ru-RU" dirty="0"/>
          </a:p>
        </p:txBody>
      </p:sp>
      <p:pic>
        <p:nvPicPr>
          <p:cNvPr id="1028" name="Picture 4" descr="http://promologia.ru/template/promologia/i/logo-head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24423" y="2566275"/>
            <a:ext cx="5990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!Допишите самостоятельно здесь, какие поля необходимы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при подаче заявку на регистрацию!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Авторизация в личный </a:t>
            </a:r>
            <a:r>
              <a:rPr lang="ru-RU" sz="3600" b="1" dirty="0" smtClean="0"/>
              <a:t>кабинет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449" y="824961"/>
            <a:ext cx="1217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заявки на регистрацию, учетная запись не будет позволять авторизоваться здесь.</a:t>
            </a:r>
          </a:p>
          <a:p>
            <a:r>
              <a:rPr lang="ru-RU" dirty="0" smtClean="0"/>
              <a:t>Если её статус </a:t>
            </a:r>
            <a:r>
              <a:rPr lang="ru-RU" dirty="0" smtClean="0"/>
              <a:t>«</a:t>
            </a:r>
            <a:r>
              <a:rPr lang="ru-RU" dirty="0" err="1" smtClean="0"/>
              <a:t>модерация</a:t>
            </a:r>
            <a:r>
              <a:rPr lang="ru-RU" dirty="0" smtClean="0"/>
              <a:t>» или «отключена». Авторизация будет работать только для администратора и «одобренных».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61155" y="2773127"/>
            <a:ext cx="1759226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61155" y="3462240"/>
            <a:ext cx="1759226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Пароль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94724" y="4185145"/>
            <a:ext cx="1292087" cy="26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Войти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471263" y="2401044"/>
            <a:ext cx="2855405" cy="2961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4" descr="http://promologia.ru/template/promologia/i/logo-head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кругленный прямоугольник 16"/>
          <p:cNvSpPr/>
          <p:nvPr/>
        </p:nvSpPr>
        <p:spPr>
          <a:xfrm>
            <a:off x="4594969" y="4624785"/>
            <a:ext cx="2491596" cy="318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Восстановить пароль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5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Внешний вид кабинета дилера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449" y="824961"/>
            <a:ext cx="828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Кабинет дилера будет иметь такой же внешний вид, как панель администратора. 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32" y="2223461"/>
            <a:ext cx="5312433" cy="2873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5212" y="1476155"/>
            <a:ext cx="681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Примерный вид по структуре.(внешне будет другой скорее всего)</a:t>
            </a:r>
            <a:endParaRPr lang="ru-RU" b="1" dirty="0"/>
          </a:p>
        </p:txBody>
      </p:sp>
      <p:pic>
        <p:nvPicPr>
          <p:cNvPr id="12" name="Picture 4" descr="http://promologia.ru/template/promologia/i/logo-heade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авая фигурная скобка 5"/>
          <p:cNvSpPr/>
          <p:nvPr/>
        </p:nvSpPr>
        <p:spPr>
          <a:xfrm rot="5400000">
            <a:off x="2367436" y="4491812"/>
            <a:ext cx="820538" cy="2398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65582" y="6287707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7323826" y="2829464"/>
            <a:ext cx="595224" cy="3271689"/>
          </a:xfrm>
          <a:prstGeom prst="rightBrace">
            <a:avLst>
              <a:gd name="adj1" fmla="val 8333"/>
              <a:gd name="adj2" fmla="val 50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9" idx="2"/>
          </p:cNvCxnSpPr>
          <p:nvPr/>
        </p:nvCxnSpPr>
        <p:spPr>
          <a:xfrm>
            <a:off x="4211679" y="6101153"/>
            <a:ext cx="3112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4211679" y="2829464"/>
            <a:ext cx="0" cy="32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endCxn id="9" idx="0"/>
          </p:cNvCxnSpPr>
          <p:nvPr/>
        </p:nvCxnSpPr>
        <p:spPr>
          <a:xfrm>
            <a:off x="4211679" y="2829464"/>
            <a:ext cx="3112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91081" y="4280642"/>
            <a:ext cx="18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Контентная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35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Возможности дилера в кабинете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9821" y="1267620"/>
            <a:ext cx="3783058" cy="118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Изменить профиль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email|</a:t>
            </a:r>
            <a:r>
              <a:rPr lang="ru-RU" dirty="0"/>
              <a:t>пароль</a:t>
            </a:r>
            <a:r>
              <a:rPr lang="en-US" dirty="0"/>
              <a:t>|</a:t>
            </a:r>
            <a:r>
              <a:rPr lang="ru-RU" dirty="0"/>
              <a:t>другое)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9821" y="2678464"/>
            <a:ext cx="3783058" cy="78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в тех. поддержку</a:t>
            </a:r>
          </a:p>
          <a:p>
            <a:pPr algn="ctr"/>
            <a:r>
              <a:rPr lang="ru-RU" dirty="0"/>
              <a:t>(</a:t>
            </a:r>
            <a:r>
              <a:rPr lang="ru-RU" dirty="0" err="1"/>
              <a:t>тикет</a:t>
            </a:r>
            <a:r>
              <a:rPr lang="ru-RU" dirty="0"/>
              <a:t>-система)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29821" y="3832495"/>
            <a:ext cx="3783058" cy="62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Ознакомление с новостями дилеров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35743" y="1267617"/>
            <a:ext cx="3783058" cy="220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для скачивания файлов</a:t>
            </a:r>
          </a:p>
          <a:p>
            <a:pPr algn="ctr"/>
            <a:r>
              <a:rPr lang="ru-RU" dirty="0"/>
              <a:t>(все в одной куче, общие, прайсы</a:t>
            </a:r>
          </a:p>
          <a:p>
            <a:pPr algn="ctr"/>
            <a:r>
              <a:rPr lang="ru-RU" dirty="0"/>
              <a:t>Схемы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535743" y="3832495"/>
            <a:ext cx="3783058" cy="62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Заполнение учетной карточки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3A437-ECC1-49FA-B6B3-5212FC8F4FEE}"/>
              </a:ext>
            </a:extLst>
          </p:cNvPr>
          <p:cNvSpPr txBox="1"/>
          <p:nvPr/>
        </p:nvSpPr>
        <p:spPr>
          <a:xfrm>
            <a:off x="8438805" y="1629054"/>
            <a:ext cx="3513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Дилер не знает о других скидках. </a:t>
            </a:r>
            <a:endParaRPr lang="ru-RU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Для него просто есть доступные</a:t>
            </a:r>
          </a:p>
          <a:p>
            <a:r>
              <a:rPr lang="ru-RU" dirty="0">
                <a:solidFill>
                  <a:srgbClr val="7030A0"/>
                </a:solidFill>
              </a:rPr>
              <a:t>к скачиванию файлы.</a:t>
            </a:r>
          </a:p>
          <a:p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4" name="Picture 4" descr="http://promologia.ru/template/promologia/i/logo-head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9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«</a:t>
            </a:r>
            <a:r>
              <a:rPr lang="ru-RU" sz="3600" b="1" dirty="0" err="1"/>
              <a:t>Модерация</a:t>
            </a:r>
            <a:r>
              <a:rPr lang="ru-RU" sz="3600" b="1" dirty="0"/>
              <a:t>» дилеров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449" y="824961"/>
            <a:ext cx="102576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подачи заявки на дилера, в панели администратора появится заявка.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Нужно будет выбрать ценовую политику и «активировать» или просто отменить заявку.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 «активации» будет сгенерирован пароль и приветственное письмо уйдет на </a:t>
            </a:r>
            <a:r>
              <a:rPr lang="ru-RU" dirty="0" smtClean="0"/>
              <a:t>почту новому дилеру.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35496" y="2683567"/>
            <a:ext cx="2653749" cy="26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Ценовая политика     </a:t>
            </a:r>
          </a:p>
        </p:txBody>
      </p:sp>
      <p:sp>
        <p:nvSpPr>
          <p:cNvPr id="11" name="Равнобедренный треугольник 10"/>
          <p:cNvSpPr/>
          <p:nvPr/>
        </p:nvSpPr>
        <p:spPr>
          <a:xfrm flipV="1">
            <a:off x="3091072" y="2743203"/>
            <a:ext cx="238539" cy="15902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484886" y="2683566"/>
            <a:ext cx="1902123" cy="26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Активировать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542285" y="2683568"/>
            <a:ext cx="1902123" cy="26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Отклонить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0449" y="2494724"/>
            <a:ext cx="8079638" cy="646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341782"/>
            <a:ext cx="2143125" cy="381000"/>
          </a:xfrm>
          <a:prstGeom prst="rect">
            <a:avLst/>
          </a:prstGeom>
        </p:spPr>
      </p:pic>
      <p:pic>
        <p:nvPicPr>
          <p:cNvPr id="14" name="Picture 4" descr="http://promologia.ru/template/promologia/i/logo-heade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1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Учетная карточка дилеров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5725" y="824961"/>
            <a:ext cx="10306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 получается отдельная страница (не </a:t>
            </a:r>
            <a:r>
              <a:rPr lang="en-US" dirty="0"/>
              <a:t>email, </a:t>
            </a:r>
            <a:r>
              <a:rPr lang="ru-RU" dirty="0"/>
              <a:t>пароль), какие поля необходимы здесь для заполнения?</a:t>
            </a:r>
            <a:br>
              <a:rPr lang="ru-RU" dirty="0"/>
            </a:br>
            <a:r>
              <a:rPr lang="ru-RU" dirty="0"/>
              <a:t>Возможно есть пример?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5" y="1796835"/>
            <a:ext cx="3209925" cy="1514475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225725" y="2915728"/>
            <a:ext cx="1594449" cy="4476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8BE4F-DB25-4E23-A06B-AEC9248334E9}"/>
              </a:ext>
            </a:extLst>
          </p:cNvPr>
          <p:cNvSpPr txBox="1"/>
          <p:nvPr/>
        </p:nvSpPr>
        <p:spPr>
          <a:xfrm>
            <a:off x="6864033" y="1344190"/>
            <a:ext cx="248234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Контрагент:</a:t>
            </a:r>
          </a:p>
          <a:p>
            <a:r>
              <a:rPr lang="ru-RU" dirty="0">
                <a:solidFill>
                  <a:srgbClr val="7030A0"/>
                </a:solidFill>
              </a:rPr>
              <a:t>Адрес:</a:t>
            </a:r>
          </a:p>
          <a:p>
            <a:r>
              <a:rPr lang="ru-RU" dirty="0">
                <a:solidFill>
                  <a:srgbClr val="7030A0"/>
                </a:solidFill>
              </a:rPr>
              <a:t>ИНН:</a:t>
            </a:r>
          </a:p>
          <a:p>
            <a:r>
              <a:rPr lang="ru-RU" dirty="0">
                <a:solidFill>
                  <a:srgbClr val="7030A0"/>
                </a:solidFill>
              </a:rPr>
              <a:t>КПП:</a:t>
            </a:r>
          </a:p>
          <a:p>
            <a:r>
              <a:rPr lang="ru-RU" dirty="0">
                <a:solidFill>
                  <a:srgbClr val="7030A0"/>
                </a:solidFill>
              </a:rPr>
              <a:t>ФИО контактного лица:</a:t>
            </a:r>
          </a:p>
          <a:p>
            <a:r>
              <a:rPr lang="ru-RU" dirty="0">
                <a:solidFill>
                  <a:srgbClr val="7030A0"/>
                </a:solidFill>
              </a:rPr>
              <a:t>Телефон:</a:t>
            </a:r>
          </a:p>
          <a:p>
            <a:r>
              <a:rPr lang="ru-RU" dirty="0">
                <a:solidFill>
                  <a:srgbClr val="7030A0"/>
                </a:solidFill>
              </a:rPr>
              <a:t>Почта:</a:t>
            </a:r>
          </a:p>
          <a:p>
            <a:r>
              <a:rPr lang="ru-RU" dirty="0">
                <a:solidFill>
                  <a:srgbClr val="7030A0"/>
                </a:solidFill>
              </a:rPr>
              <a:t>Сайт:</a:t>
            </a: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dirty="0" smtClean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dirty="0" smtClean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Ваш менеджер:</a:t>
            </a:r>
          </a:p>
          <a:p>
            <a:r>
              <a:rPr lang="ru-RU" dirty="0">
                <a:solidFill>
                  <a:srgbClr val="7030A0"/>
                </a:solidFill>
              </a:rPr>
              <a:t>Имя Фамилия</a:t>
            </a:r>
          </a:p>
          <a:p>
            <a:r>
              <a:rPr lang="ru-RU" dirty="0">
                <a:solidFill>
                  <a:srgbClr val="7030A0"/>
                </a:solidFill>
              </a:rPr>
              <a:t>Телефон</a:t>
            </a:r>
          </a:p>
          <a:p>
            <a:r>
              <a:rPr lang="ru-RU" dirty="0">
                <a:solidFill>
                  <a:srgbClr val="7030A0"/>
                </a:solidFill>
              </a:rPr>
              <a:t>Почта</a:t>
            </a:r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6478438" y="1423358"/>
            <a:ext cx="250166" cy="2191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6478438" y="5176299"/>
            <a:ext cx="250166" cy="1246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140964" y="5476235"/>
            <a:ext cx="1725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Кто заполняет?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Администратор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Или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Диллер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53749" y="1953907"/>
            <a:ext cx="1725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Кто заполняет?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Администратор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Или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Диллер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25" y="3913850"/>
            <a:ext cx="569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Есть ли необходимость в этой странице, как в примере?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Какие поля необходимы для Вашего бизнеса?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1" name="Picture 4" descr="http://promologia.ru/template/promologia/i/logo-heade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4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49" y="8908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Создание ценовой политики(категории) дилеров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725" y="8249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449" y="824961"/>
            <a:ext cx="8689943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текущий момент указаны следующие категории</a:t>
            </a:r>
          </a:p>
          <a:p>
            <a:r>
              <a:rPr lang="ru-RU" dirty="0"/>
              <a:t>(при реализации, мы сделаем возможность динамически добавлять/удалять группы)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Розница</a:t>
            </a:r>
            <a:r>
              <a:rPr lang="en-US" sz="1600" dirty="0" smtClean="0"/>
              <a:t> </a:t>
            </a:r>
            <a:r>
              <a:rPr lang="ru-RU" sz="1600" dirty="0"/>
              <a:t>(название можно задать любое</a:t>
            </a:r>
            <a:r>
              <a:rPr lang="ru-RU" sz="1600" dirty="0" smtClean="0"/>
              <a:t>)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Название 1 (название можно задать любое)</a:t>
            </a:r>
            <a:endParaRPr lang="ru-RU" sz="16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Название </a:t>
            </a:r>
            <a:r>
              <a:rPr lang="ru-RU" sz="1600" dirty="0" smtClean="0"/>
              <a:t>2 </a:t>
            </a:r>
            <a:r>
              <a:rPr lang="ru-RU" sz="1600" dirty="0"/>
              <a:t>(название можно задать любое)</a:t>
            </a:r>
            <a:endParaRPr lang="ru-RU" sz="16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Название </a:t>
            </a:r>
            <a:r>
              <a:rPr lang="ru-RU" sz="1600" dirty="0" smtClean="0"/>
              <a:t>3 </a:t>
            </a:r>
            <a:r>
              <a:rPr lang="ru-RU" sz="1600" dirty="0"/>
              <a:t>(название можно задать любое)</a:t>
            </a:r>
            <a:endParaRPr lang="ru-RU" sz="16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Название </a:t>
            </a:r>
            <a:r>
              <a:rPr lang="en-US" sz="1600" dirty="0" smtClean="0"/>
              <a:t>N</a:t>
            </a:r>
            <a:r>
              <a:rPr lang="ru-RU" sz="1600" dirty="0" smtClean="0"/>
              <a:t> </a:t>
            </a:r>
            <a:r>
              <a:rPr lang="ru-RU" sz="1600" dirty="0"/>
              <a:t>(название можно задать любое)</a:t>
            </a:r>
            <a:endParaRPr lang="ru-RU" sz="1600" dirty="0">
              <a:solidFill>
                <a:schemeClr val="accent6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ru-RU" dirty="0"/>
              <a:t>Для каждой категории будут загружаться свои </a:t>
            </a:r>
            <a:r>
              <a:rPr lang="ru-RU" dirty="0" smtClean="0"/>
              <a:t>файлы</a:t>
            </a:r>
            <a:endParaRPr lang="en-US" dirty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sz="1100" dirty="0"/>
          </a:p>
        </p:txBody>
      </p:sp>
      <p:pic>
        <p:nvPicPr>
          <p:cNvPr id="7" name="Picture 4" descr="http://promologia.ru/template/promologia/i/logo-head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-103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660</Words>
  <Application>Microsoft Office PowerPoint</Application>
  <PresentationFormat>Широкоэкранный</PresentationFormat>
  <Paragraphs>187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CRM Мебель</vt:lpstr>
      <vt:lpstr>Содержание</vt:lpstr>
      <vt:lpstr>Страница регистрации</vt:lpstr>
      <vt:lpstr>Авторизация в личный кабинет</vt:lpstr>
      <vt:lpstr>Внешний вид кабинета дилера</vt:lpstr>
      <vt:lpstr>Возможности дилера в кабинете</vt:lpstr>
      <vt:lpstr>«Модерация» дилеров</vt:lpstr>
      <vt:lpstr>Учетная карточка дилеров</vt:lpstr>
      <vt:lpstr>Создание ценовой политики(категории) дилеров</vt:lpstr>
      <vt:lpstr>Техническая поддержка, вопрос-ответ.</vt:lpstr>
      <vt:lpstr>Загрузка прайсов и других документов.</vt:lpstr>
      <vt:lpstr>Новости для дилеров</vt:lpstr>
      <vt:lpstr>Рассылка писем</vt:lpstr>
      <vt:lpstr>Дополнительно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Дилеры</dc:title>
  <dc:creator>petrovartemka@gmail.com</dc:creator>
  <cp:lastModifiedBy>petrovartemka@gmail.com</cp:lastModifiedBy>
  <cp:revision>56</cp:revision>
  <dcterms:created xsi:type="dcterms:W3CDTF">2019-06-17T09:49:55Z</dcterms:created>
  <dcterms:modified xsi:type="dcterms:W3CDTF">2019-07-18T17:13:18Z</dcterms:modified>
</cp:coreProperties>
</file>