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6FF"/>
    <a:srgbClr val="007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51" autoAdjust="0"/>
    <p:restoredTop sz="97208" autoAdjust="0"/>
  </p:normalViewPr>
  <p:slideViewPr>
    <p:cSldViewPr snapToGrid="0" snapToObjects="1">
      <p:cViewPr varScale="1">
        <p:scale>
          <a:sx n="21" d="100"/>
          <a:sy n="21" d="100"/>
        </p:scale>
        <p:origin x="-912" y="-136"/>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5E038-B418-6846-8762-220F5ED64695}" type="datetimeFigureOut">
              <a:rPr lang="en-US" smtClean="0"/>
              <a:t>2016-05-10</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67415-9679-7646-B990-F277AA7D67A0}" type="slidenum">
              <a:rPr lang="en-US" smtClean="0"/>
              <a:t>‹#›</a:t>
            </a:fld>
            <a:endParaRPr lang="en-US"/>
          </a:p>
        </p:txBody>
      </p:sp>
    </p:spTree>
    <p:extLst>
      <p:ext uri="{BB962C8B-B14F-4D97-AF65-F5344CB8AC3E}">
        <p14:creationId xmlns:p14="http://schemas.microsoft.com/office/powerpoint/2010/main" val="20832698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67415-9679-7646-B990-F277AA7D67A0}" type="slidenum">
              <a:rPr lang="en-US" smtClean="0"/>
              <a:t>1</a:t>
            </a:fld>
            <a:endParaRPr lang="en-US"/>
          </a:p>
        </p:txBody>
      </p:sp>
    </p:spTree>
    <p:extLst>
      <p:ext uri="{BB962C8B-B14F-4D97-AF65-F5344CB8AC3E}">
        <p14:creationId xmlns:p14="http://schemas.microsoft.com/office/powerpoint/2010/main" val="108668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CA"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562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5087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101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10E5F71-CB03-4346-9BBA-E5D3823F93A7}" type="datetimeFigureOut">
              <a:rPr lang="en-US" smtClean="0"/>
              <a:t>2016-05-10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547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10E5F71-CB03-4346-9BBA-E5D3823F93A7}" type="datetimeFigureOut">
              <a:rPr lang="en-US" smtClean="0"/>
              <a:t>2016-05-10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241120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10E5F71-CB03-4346-9BBA-E5D3823F93A7}" type="datetimeFigureOut">
              <a:rPr lang="en-US" smtClean="0"/>
              <a:t>2016-05-10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1967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10E5F71-CB03-4346-9BBA-E5D3823F93A7}" type="datetimeFigureOut">
              <a:rPr lang="en-US" smtClean="0"/>
              <a:t>2016-05-10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4392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10E5F71-CB03-4346-9BBA-E5D3823F93A7}" type="datetimeFigureOut">
              <a:rPr lang="en-US" smtClean="0"/>
              <a:t>2016-05-10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684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E5F71-CB03-4346-9BBA-E5D3823F93A7}" type="datetimeFigureOut">
              <a:rPr lang="en-US" smtClean="0"/>
              <a:t>2016-05-10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09282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3830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10E5F71-CB03-4346-9BBA-E5D3823F93A7}" type="datetimeFigureOut">
              <a:rPr lang="en-US" smtClean="0"/>
              <a:t>2016-05-10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22AC3-5E2A-BD40-BAD4-071D1D1423EA}" type="slidenum">
              <a:rPr lang="en-US" smtClean="0"/>
              <a:t>‹#›</a:t>
            </a:fld>
            <a:endParaRPr lang="en-US"/>
          </a:p>
        </p:txBody>
      </p:sp>
    </p:spTree>
    <p:extLst>
      <p:ext uri="{BB962C8B-B14F-4D97-AF65-F5344CB8AC3E}">
        <p14:creationId xmlns:p14="http://schemas.microsoft.com/office/powerpoint/2010/main" val="1620043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D10E5F71-CB03-4346-9BBA-E5D3823F93A7}" type="datetimeFigureOut">
              <a:rPr lang="en-US" smtClean="0"/>
              <a:t>2016-05-10</a:t>
            </a:fld>
            <a:endParaRPr 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B622AC3-5E2A-BD40-BAD4-071D1D1423EA}" type="slidenum">
              <a:rPr lang="en-US" smtClean="0"/>
              <a:t>‹#›</a:t>
            </a:fld>
            <a:endParaRPr lang="en-US"/>
          </a:p>
        </p:txBody>
      </p:sp>
    </p:spTree>
    <p:extLst>
      <p:ext uri="{BB962C8B-B14F-4D97-AF65-F5344CB8AC3E}">
        <p14:creationId xmlns:p14="http://schemas.microsoft.com/office/powerpoint/2010/main" val="423560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2x4.5 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404800" cy="4114802"/>
          </a:xfrm>
          <a:prstGeom prst="rect">
            <a:avLst/>
          </a:prstGeom>
        </p:spPr>
      </p:pic>
      <p:pic>
        <p:nvPicPr>
          <p:cNvPr id="7" name="Picture 6" descr="BCHIV_Logo_Final-Horizontal-PMS.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5953" y="36891761"/>
            <a:ext cx="5565097" cy="1371602"/>
          </a:xfrm>
          <a:prstGeom prst="rect">
            <a:avLst/>
          </a:prstGeom>
        </p:spPr>
      </p:pic>
      <p:pic>
        <p:nvPicPr>
          <p:cNvPr id="8" name="Picture 7" descr="s4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5942" y="36920750"/>
            <a:ext cx="940758" cy="1280160"/>
          </a:xfrm>
          <a:prstGeom prst="rect">
            <a:avLst/>
          </a:prstGeom>
        </p:spPr>
      </p:pic>
      <p:pic>
        <p:nvPicPr>
          <p:cNvPr id="9" name="Picture 8" descr="PHC_logo_li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14443" y="36891761"/>
            <a:ext cx="3200400" cy="1280160"/>
          </a:xfrm>
          <a:prstGeom prst="rect">
            <a:avLst/>
          </a:prstGeom>
        </p:spPr>
      </p:pic>
      <p:sp>
        <p:nvSpPr>
          <p:cNvPr id="13" name="TextBox 12"/>
          <p:cNvSpPr txBox="1"/>
          <p:nvPr/>
        </p:nvSpPr>
        <p:spPr>
          <a:xfrm>
            <a:off x="654776" y="333038"/>
            <a:ext cx="37120457" cy="1354197"/>
          </a:xfrm>
          <a:prstGeom prst="rect">
            <a:avLst/>
          </a:prstGeom>
          <a:noFill/>
        </p:spPr>
        <p:txBody>
          <a:bodyPr wrap="square" lIns="91426" tIns="45710" rIns="91426" bIns="45710" rtlCol="0">
            <a:spAutoFit/>
          </a:bodyPr>
          <a:lstStyle/>
          <a:p>
            <a:pPr algn="ctr"/>
            <a:r>
              <a:rPr lang="en-US" sz="8200" b="1" dirty="0">
                <a:solidFill>
                  <a:schemeClr val="bg1"/>
                </a:solidFill>
                <a:latin typeface="Arial"/>
                <a:cs typeface="Arial"/>
              </a:rPr>
              <a:t>Blind dating: A phylogenetic approach to dating HIV reservoir sequences</a:t>
            </a:r>
          </a:p>
        </p:txBody>
      </p:sp>
      <p:sp>
        <p:nvSpPr>
          <p:cNvPr id="14" name="TextBox 13"/>
          <p:cNvSpPr txBox="1"/>
          <p:nvPr/>
        </p:nvSpPr>
        <p:spPr>
          <a:xfrm>
            <a:off x="654776" y="2099793"/>
            <a:ext cx="37120457" cy="830977"/>
          </a:xfrm>
          <a:prstGeom prst="rect">
            <a:avLst/>
          </a:prstGeom>
          <a:noFill/>
        </p:spPr>
        <p:txBody>
          <a:bodyPr wrap="square" lIns="91426" tIns="45710" rIns="91426" bIns="45710" rtlCol="0">
            <a:spAutoFit/>
          </a:bodyPr>
          <a:lstStyle/>
          <a:p>
            <a:pPr algn="ctr"/>
            <a:r>
              <a:rPr lang="hu-HU" sz="4800" b="1" dirty="0">
                <a:solidFill>
                  <a:schemeClr val="bg1"/>
                </a:solidFill>
                <a:latin typeface="Arial"/>
                <a:cs typeface="Arial"/>
              </a:rPr>
              <a:t>Bradley R. Jones</a:t>
            </a:r>
            <a:r>
              <a:rPr lang="en-US" sz="4800" b="1" baseline="30000" dirty="0">
                <a:solidFill>
                  <a:schemeClr val="bg1"/>
                </a:solidFill>
                <a:latin typeface="Arial"/>
                <a:cs typeface="Arial"/>
              </a:rPr>
              <a:t>1,2</a:t>
            </a:r>
            <a:r>
              <a:rPr lang="hu-HU" sz="4800" b="1" dirty="0">
                <a:solidFill>
                  <a:schemeClr val="bg1"/>
                </a:solidFill>
                <a:latin typeface="Arial"/>
                <a:cs typeface="Arial"/>
              </a:rPr>
              <a:t>, Joshua Horacsek</a:t>
            </a:r>
            <a:r>
              <a:rPr lang="en-US" sz="4800" b="1" baseline="30000" dirty="0">
                <a:solidFill>
                  <a:schemeClr val="bg1"/>
                </a:solidFill>
                <a:latin typeface="Arial"/>
                <a:cs typeface="Arial"/>
              </a:rPr>
              <a:t>1,2</a:t>
            </a:r>
            <a:r>
              <a:rPr lang="hu-HU" sz="4800" b="1" dirty="0">
                <a:solidFill>
                  <a:schemeClr val="bg1"/>
                </a:solidFill>
                <a:latin typeface="Arial"/>
                <a:cs typeface="Arial"/>
              </a:rPr>
              <a:t>, Jeffrey B. Joy</a:t>
            </a:r>
            <a:r>
              <a:rPr lang="en-US" sz="4800" b="1" baseline="30000" dirty="0">
                <a:solidFill>
                  <a:schemeClr val="bg1"/>
                </a:solidFill>
                <a:latin typeface="Arial"/>
                <a:cs typeface="Arial"/>
              </a:rPr>
              <a:t>2</a:t>
            </a:r>
            <a:r>
              <a:rPr lang="hu-HU" sz="4800" b="1" dirty="0">
                <a:solidFill>
                  <a:schemeClr val="bg1"/>
                </a:solidFill>
                <a:latin typeface="Arial"/>
                <a:cs typeface="Arial"/>
              </a:rPr>
              <a:t>, Zabrina L. Brumme</a:t>
            </a:r>
            <a:r>
              <a:rPr lang="en-US" sz="4800" b="1" baseline="30000" dirty="0">
                <a:solidFill>
                  <a:schemeClr val="bg1"/>
                </a:solidFill>
                <a:latin typeface="Arial"/>
                <a:cs typeface="Arial"/>
              </a:rPr>
              <a:t>1,2</a:t>
            </a:r>
            <a:r>
              <a:rPr lang="hu-HU" sz="4800" b="1" dirty="0">
                <a:solidFill>
                  <a:schemeClr val="bg1"/>
                </a:solidFill>
                <a:latin typeface="Arial"/>
                <a:cs typeface="Arial"/>
              </a:rPr>
              <a:t>, and Art F.Y. Poon</a:t>
            </a:r>
            <a:r>
              <a:rPr lang="en-US" sz="4800" b="1" baseline="30000" dirty="0">
                <a:solidFill>
                  <a:schemeClr val="bg1"/>
                </a:solidFill>
                <a:latin typeface="Arial"/>
                <a:cs typeface="Arial"/>
              </a:rPr>
              <a:t>1,2,3</a:t>
            </a:r>
          </a:p>
        </p:txBody>
      </p:sp>
      <p:sp>
        <p:nvSpPr>
          <p:cNvPr id="15" name="TextBox 14"/>
          <p:cNvSpPr txBox="1"/>
          <p:nvPr/>
        </p:nvSpPr>
        <p:spPr>
          <a:xfrm>
            <a:off x="654776" y="2957772"/>
            <a:ext cx="37120457" cy="677088"/>
          </a:xfrm>
          <a:prstGeom prst="rect">
            <a:avLst/>
          </a:prstGeom>
          <a:noFill/>
        </p:spPr>
        <p:txBody>
          <a:bodyPr wrap="square" lIns="91426" tIns="45710" rIns="91426" bIns="45710" rtlCol="0">
            <a:spAutoFit/>
          </a:bodyPr>
          <a:lstStyle/>
          <a:p>
            <a:pPr algn="ctr"/>
            <a:r>
              <a:rPr lang="en-US" sz="3800" b="1" dirty="0">
                <a:solidFill>
                  <a:schemeClr val="bg1"/>
                </a:solidFill>
                <a:latin typeface="Arial"/>
                <a:cs typeface="Arial"/>
              </a:rPr>
              <a:t>1. Simon Fraser University, 2. BC Centre for Excellence in HIV/AIDS, 3. University of British Columbia</a:t>
            </a:r>
          </a:p>
        </p:txBody>
      </p:sp>
      <p:grpSp>
        <p:nvGrpSpPr>
          <p:cNvPr id="66" name="Group 65"/>
          <p:cNvGrpSpPr/>
          <p:nvPr/>
        </p:nvGrpSpPr>
        <p:grpSpPr>
          <a:xfrm>
            <a:off x="623615" y="27646903"/>
            <a:ext cx="18467841" cy="5095890"/>
            <a:chOff x="20726359" y="30428544"/>
            <a:chExt cx="17291585" cy="4309354"/>
          </a:xfrm>
        </p:grpSpPr>
        <p:grpSp>
          <p:nvGrpSpPr>
            <p:cNvPr id="42" name="Group 114"/>
            <p:cNvGrpSpPr>
              <a:grpSpLocks/>
            </p:cNvGrpSpPr>
            <p:nvPr/>
          </p:nvGrpSpPr>
          <p:grpSpPr bwMode="auto">
            <a:xfrm>
              <a:off x="20726359" y="30428544"/>
              <a:ext cx="17291585" cy="1001903"/>
              <a:chOff x="5364" y="8832"/>
              <a:chExt cx="4668" cy="191"/>
            </a:xfrm>
          </p:grpSpPr>
          <p:sp>
            <p:nvSpPr>
              <p:cNvPr id="43" name="Text Box 100"/>
              <p:cNvSpPr txBox="1">
                <a:spLocks noChangeArrowheads="1"/>
              </p:cNvSpPr>
              <p:nvPr/>
            </p:nvSpPr>
            <p:spPr bwMode="auto">
              <a:xfrm>
                <a:off x="5364" y="8832"/>
                <a:ext cx="4668"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Discussion</a:t>
                </a:r>
                <a:endParaRPr lang="en-US" sz="6200" dirty="0">
                  <a:solidFill>
                    <a:srgbClr val="000000"/>
                  </a:solidFill>
                  <a:latin typeface="Times New Roman" charset="0"/>
                  <a:ea typeface="SimSun" charset="0"/>
                  <a:cs typeface="SimSun" charset="0"/>
                </a:endParaRPr>
              </a:p>
            </p:txBody>
          </p:sp>
          <p:sp>
            <p:nvSpPr>
              <p:cNvPr id="44" name="Line 101"/>
              <p:cNvSpPr>
                <a:spLocks noChangeShapeType="1"/>
              </p:cNvSpPr>
              <p:nvPr/>
            </p:nvSpPr>
            <p:spPr bwMode="auto">
              <a:xfrm>
                <a:off x="5398" y="9023"/>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50" name="Rectangle 49"/>
            <p:cNvSpPr/>
            <p:nvPr/>
          </p:nvSpPr>
          <p:spPr>
            <a:xfrm>
              <a:off x="20770810" y="31562578"/>
              <a:ext cx="16954663" cy="3175320"/>
            </a:xfrm>
            <a:prstGeom prst="rect">
              <a:avLst/>
            </a:prstGeom>
          </p:spPr>
          <p:txBody>
            <a:bodyPr wrap="square" numCol="1" spcCol="1548000">
              <a:spAutoFit/>
            </a:bodyPr>
            <a:lstStyle/>
            <a:p>
              <a:r>
                <a:rPr lang="en-US" sz="3400" dirty="0">
                  <a:latin typeface="Arial"/>
                  <a:cs typeface="Arial"/>
                </a:rPr>
                <a:t>We showed that dates of establishment of individual viral lineages can be reconstructed from a time-calibrated phylogeny inferred from longitudinally-sampled plasma HIV RNA sequences when within-host evolution adheres to a molecular </a:t>
              </a:r>
              <a:r>
                <a:rPr lang="en-US" sz="3400" dirty="0" smtClean="0">
                  <a:latin typeface="Arial"/>
                  <a:cs typeface="Arial"/>
                </a:rPr>
                <a:t>clock. </a:t>
              </a:r>
              <a:r>
                <a:rPr lang="en-US" sz="3400" dirty="0">
                  <a:latin typeface="Arial"/>
                  <a:cs typeface="Arial"/>
                </a:rPr>
                <a:t>We also showed that in this case latency periods can be accurately predicted</a:t>
              </a:r>
              <a:r>
                <a:rPr lang="en-US" sz="3400" dirty="0" smtClean="0">
                  <a:latin typeface="Arial"/>
                  <a:cs typeface="Arial"/>
                </a:rPr>
                <a:t>.</a:t>
              </a:r>
            </a:p>
            <a:p>
              <a:endParaRPr lang="en-US" sz="3400" dirty="0">
                <a:latin typeface="Arial"/>
                <a:cs typeface="Arial"/>
              </a:endParaRPr>
            </a:p>
            <a:p>
              <a:r>
                <a:rPr lang="en-US" sz="3400" dirty="0">
                  <a:latin typeface="Arial"/>
                  <a:cs typeface="Arial"/>
                </a:rPr>
                <a:t>Future work includes: relaxing </a:t>
              </a:r>
              <a:r>
                <a:rPr lang="en-US" sz="3400" dirty="0" smtClean="0">
                  <a:latin typeface="Arial"/>
                  <a:cs typeface="Arial"/>
                </a:rPr>
                <a:t>the molecular clock assumption, </a:t>
              </a:r>
              <a:r>
                <a:rPr lang="en-US" sz="3400" dirty="0">
                  <a:latin typeface="Arial"/>
                  <a:cs typeface="Arial"/>
                </a:rPr>
                <a:t>replacing the linear regression with a maximum </a:t>
              </a:r>
              <a:r>
                <a:rPr lang="en-US" sz="3400" dirty="0" smtClean="0">
                  <a:latin typeface="Arial"/>
                  <a:cs typeface="Arial"/>
                </a:rPr>
                <a:t>likelihood </a:t>
              </a:r>
              <a:r>
                <a:rPr lang="en-US" sz="3400" dirty="0">
                  <a:latin typeface="Arial"/>
                  <a:cs typeface="Arial"/>
                </a:rPr>
                <a:t>tree approach and applying the methodology to NGS data.</a:t>
              </a:r>
            </a:p>
          </p:txBody>
        </p:sp>
      </p:grpSp>
      <p:pic>
        <p:nvPicPr>
          <p:cNvPr id="3" name="Picture 2" descr="CAHR 2016_transpar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737" y="36469331"/>
            <a:ext cx="2057047" cy="1828798"/>
          </a:xfrm>
          <a:prstGeom prst="rect">
            <a:avLst/>
          </a:prstGeom>
        </p:spPr>
      </p:pic>
      <p:grpSp>
        <p:nvGrpSpPr>
          <p:cNvPr id="28" name="Group 27"/>
          <p:cNvGrpSpPr/>
          <p:nvPr/>
        </p:nvGrpSpPr>
        <p:grpSpPr>
          <a:xfrm>
            <a:off x="452882" y="11339748"/>
            <a:ext cx="18444718" cy="16508810"/>
            <a:chOff x="452883" y="11819110"/>
            <a:chExt cx="17065624" cy="16508814"/>
          </a:xfrm>
        </p:grpSpPr>
        <p:grpSp>
          <p:nvGrpSpPr>
            <p:cNvPr id="21" name="Group 20"/>
            <p:cNvGrpSpPr/>
            <p:nvPr/>
          </p:nvGrpSpPr>
          <p:grpSpPr>
            <a:xfrm>
              <a:off x="452883" y="11819110"/>
              <a:ext cx="17065624" cy="15141429"/>
              <a:chOff x="452883" y="11819110"/>
              <a:chExt cx="17065624" cy="15141429"/>
            </a:xfrm>
          </p:grpSpPr>
          <p:grpSp>
            <p:nvGrpSpPr>
              <p:cNvPr id="69" name="Group 68"/>
              <p:cNvGrpSpPr/>
              <p:nvPr/>
            </p:nvGrpSpPr>
            <p:grpSpPr>
              <a:xfrm>
                <a:off x="452883" y="11819110"/>
                <a:ext cx="17065624" cy="8038311"/>
                <a:chOff x="22704925" y="17953213"/>
                <a:chExt cx="17065624" cy="8038311"/>
              </a:xfrm>
            </p:grpSpPr>
            <p:grpSp>
              <p:nvGrpSpPr>
                <p:cNvPr id="57" name="Group 114"/>
                <p:cNvGrpSpPr>
                  <a:grpSpLocks/>
                </p:cNvGrpSpPr>
                <p:nvPr/>
              </p:nvGrpSpPr>
              <p:grpSpPr bwMode="auto">
                <a:xfrm>
                  <a:off x="22704925" y="17953213"/>
                  <a:ext cx="17065624" cy="1169761"/>
                  <a:chOff x="5376" y="8832"/>
                  <a:chExt cx="4607" cy="223"/>
                </a:xfrm>
              </p:grpSpPr>
              <p:sp>
                <p:nvSpPr>
                  <p:cNvPr id="58"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Methods</a:t>
                    </a:r>
                    <a:endParaRPr lang="en-US" sz="6200" dirty="0">
                      <a:solidFill>
                        <a:srgbClr val="000000"/>
                      </a:solidFill>
                      <a:latin typeface="Times New Roman" charset="0"/>
                      <a:ea typeface="SimSun" charset="0"/>
                      <a:cs typeface="SimSun" charset="0"/>
                    </a:endParaRPr>
                  </a:p>
                </p:txBody>
              </p:sp>
              <p:sp>
                <p:nvSpPr>
                  <p:cNvPr id="59"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5" name="Rectangle 64"/>
                <p:cNvSpPr/>
                <p:nvPr/>
              </p:nvSpPr>
              <p:spPr>
                <a:xfrm>
                  <a:off x="22759680" y="19254294"/>
                  <a:ext cx="16750763" cy="6737230"/>
                </a:xfrm>
                <a:prstGeom prst="rect">
                  <a:avLst/>
                </a:prstGeom>
              </p:spPr>
              <p:txBody>
                <a:bodyPr wrap="square">
                  <a:spAutoFit/>
                </a:bodyPr>
                <a:lstStyle/>
                <a:p>
                  <a:r>
                    <a:rPr lang="en-US" sz="3400" dirty="0" smtClean="0">
                      <a:latin typeface="Arial"/>
                      <a:cs typeface="Arial"/>
                    </a:rPr>
                    <a:t>To </a:t>
                  </a:r>
                  <a:r>
                    <a:rPr lang="en-US" sz="3400" dirty="0">
                      <a:latin typeface="Arial"/>
                      <a:cs typeface="Arial"/>
                    </a:rPr>
                    <a:t>validate our method, we simulated 1500 phylogenies using </a:t>
                  </a:r>
                  <a:r>
                    <a:rPr lang="en-US" sz="3400" dirty="0" err="1">
                      <a:latin typeface="Arial"/>
                      <a:cs typeface="Arial"/>
                    </a:rPr>
                    <a:t>TreeSim</a:t>
                  </a:r>
                  <a:r>
                    <a:rPr lang="en-US" sz="3400" dirty="0">
                      <a:latin typeface="Arial"/>
                      <a:cs typeface="Arial"/>
                    </a:rPr>
                    <a:t> 2.2 [6] and manually added latent lineages by shortening tip genetic distance. HIV sequences were generated from these phylogenies using INDELIBLE 1.03 [7].</a:t>
                  </a:r>
                </a:p>
                <a:p>
                  <a:endParaRPr lang="en-US" sz="3400" dirty="0" smtClean="0">
                    <a:latin typeface="Arial"/>
                    <a:cs typeface="Arial"/>
                  </a:endParaRPr>
                </a:p>
                <a:p>
                  <a:r>
                    <a:rPr lang="en-US" sz="3400" dirty="0" smtClean="0">
                      <a:latin typeface="Arial"/>
                      <a:cs typeface="Arial"/>
                    </a:rPr>
                    <a:t>We collected published </a:t>
                  </a:r>
                  <a:r>
                    <a:rPr lang="en-US" sz="3400" dirty="0">
                      <a:latin typeface="Arial"/>
                      <a:cs typeface="Arial"/>
                    </a:rPr>
                    <a:t>HIV-1 RNA and </a:t>
                  </a:r>
                  <a:r>
                    <a:rPr lang="en-US" sz="3400" dirty="0" smtClean="0">
                      <a:latin typeface="Arial"/>
                      <a:cs typeface="Arial"/>
                    </a:rPr>
                    <a:t>DNA </a:t>
                  </a:r>
                  <a:r>
                    <a:rPr lang="en-US" sz="3400" i="1" dirty="0" err="1" smtClean="0">
                      <a:latin typeface="Arial"/>
                      <a:cs typeface="Arial"/>
                    </a:rPr>
                    <a:t>env</a:t>
                  </a:r>
                  <a:r>
                    <a:rPr lang="en-US" sz="3400" dirty="0" smtClean="0">
                      <a:latin typeface="Arial"/>
                      <a:cs typeface="Arial"/>
                    </a:rPr>
                    <a:t> </a:t>
                  </a:r>
                  <a:r>
                    <a:rPr lang="en-US" sz="3400" dirty="0">
                      <a:latin typeface="Arial"/>
                      <a:cs typeface="Arial"/>
                    </a:rPr>
                    <a:t>sequences </a:t>
                  </a:r>
                  <a:r>
                    <a:rPr lang="en-US" sz="3400" dirty="0" smtClean="0">
                      <a:latin typeface="Arial"/>
                      <a:cs typeface="Arial"/>
                    </a:rPr>
                    <a:t>from 29 individuals from the </a:t>
                  </a:r>
                  <a:r>
                    <a:rPr lang="en-US" sz="3400" dirty="0">
                      <a:latin typeface="Arial"/>
                      <a:cs typeface="Arial"/>
                    </a:rPr>
                    <a:t>Los Alamos National </a:t>
                  </a:r>
                  <a:r>
                    <a:rPr lang="en-US" sz="3400" dirty="0" smtClean="0">
                      <a:latin typeface="Arial"/>
                      <a:cs typeface="Arial"/>
                    </a:rPr>
                    <a:t>Laboratory with a median of 6 time points per individual. </a:t>
                  </a:r>
                  <a:r>
                    <a:rPr lang="en-US" sz="3400" dirty="0">
                      <a:latin typeface="Arial"/>
                      <a:cs typeface="Arial"/>
                    </a:rPr>
                    <a:t>We aligned the sequences using MUSCLE </a:t>
                  </a:r>
                  <a:r>
                    <a:rPr lang="en-US" sz="3400" dirty="0" smtClean="0">
                      <a:latin typeface="Arial"/>
                      <a:cs typeface="Arial"/>
                    </a:rPr>
                    <a:t>3.8.31 [4] </a:t>
                  </a:r>
                  <a:r>
                    <a:rPr lang="en-US" sz="3400" dirty="0">
                      <a:latin typeface="Arial"/>
                      <a:cs typeface="Arial"/>
                    </a:rPr>
                    <a:t>and </a:t>
                  </a:r>
                  <a:r>
                    <a:rPr lang="en-US" sz="3400" dirty="0" smtClean="0">
                      <a:latin typeface="Arial"/>
                      <a:cs typeface="Arial"/>
                    </a:rPr>
                    <a:t>manually inspected and refined the results </a:t>
                  </a:r>
                  <a:r>
                    <a:rPr lang="en-US" sz="3400" dirty="0">
                      <a:latin typeface="Arial"/>
                      <a:cs typeface="Arial"/>
                    </a:rPr>
                    <a:t>using </a:t>
                  </a:r>
                  <a:r>
                    <a:rPr lang="en-US" sz="3400" dirty="0" err="1" smtClean="0">
                      <a:latin typeface="Arial"/>
                      <a:cs typeface="Arial"/>
                    </a:rPr>
                    <a:t>AliView</a:t>
                  </a:r>
                  <a:r>
                    <a:rPr lang="en-US" sz="3400" dirty="0" smtClean="0">
                      <a:latin typeface="Arial"/>
                      <a:cs typeface="Arial"/>
                    </a:rPr>
                    <a:t> 1.17.1 [5].</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We </a:t>
                  </a:r>
                  <a:r>
                    <a:rPr lang="en-US" sz="3400" dirty="0">
                      <a:latin typeface="Arial"/>
                      <a:cs typeface="Arial"/>
                    </a:rPr>
                    <a:t>computed phylogenies from both the real and simulated data using </a:t>
                  </a:r>
                  <a:r>
                    <a:rPr lang="en-US" sz="3400" dirty="0" err="1">
                      <a:latin typeface="Arial"/>
                      <a:cs typeface="Arial"/>
                    </a:rPr>
                    <a:t>RAxML</a:t>
                  </a:r>
                  <a:r>
                    <a:rPr lang="en-US" sz="3400" dirty="0">
                      <a:latin typeface="Arial"/>
                      <a:cs typeface="Arial"/>
                    </a:rPr>
                    <a:t> </a:t>
                  </a:r>
                  <a:r>
                    <a:rPr lang="en-US" sz="3400" dirty="0" smtClean="0">
                      <a:latin typeface="Arial"/>
                      <a:cs typeface="Arial"/>
                    </a:rPr>
                    <a:t>8.2.4 [8] </a:t>
                  </a:r>
                  <a:r>
                    <a:rPr lang="en-US" sz="3400" dirty="0">
                      <a:latin typeface="Arial"/>
                      <a:cs typeface="Arial"/>
                    </a:rPr>
                    <a:t>and rooted the phylogenies using root to tip </a:t>
                  </a:r>
                  <a:r>
                    <a:rPr lang="en-US" sz="3400" dirty="0" smtClean="0">
                      <a:latin typeface="Arial"/>
                      <a:cs typeface="Arial"/>
                    </a:rPr>
                    <a:t>regression [9]. In order to predict the become latent date, we </a:t>
                  </a:r>
                  <a:r>
                    <a:rPr lang="en-US" sz="3400" dirty="0">
                      <a:latin typeface="Arial"/>
                      <a:cs typeface="Arial"/>
                    </a:rPr>
                    <a:t>censored </a:t>
                  </a:r>
                  <a:r>
                    <a:rPr lang="en-US" sz="3400" dirty="0" smtClean="0">
                      <a:latin typeface="Arial"/>
                      <a:cs typeface="Arial"/>
                    </a:rPr>
                    <a:t>the sampling </a:t>
                  </a:r>
                  <a:r>
                    <a:rPr lang="en-US" sz="3400" dirty="0">
                      <a:latin typeface="Arial"/>
                      <a:cs typeface="Arial"/>
                    </a:rPr>
                    <a:t>dates of the </a:t>
                  </a:r>
                  <a:r>
                    <a:rPr lang="en-US" sz="3400" dirty="0" smtClean="0">
                      <a:latin typeface="Arial"/>
                      <a:cs typeface="Arial"/>
                    </a:rPr>
                    <a:t>DNA sequences </a:t>
                  </a:r>
                  <a:r>
                    <a:rPr lang="en-US" sz="3400" dirty="0">
                      <a:latin typeface="Arial"/>
                      <a:cs typeface="Arial"/>
                    </a:rPr>
                    <a:t>and computed the linear regression of the genetic distance versus time using the </a:t>
                  </a:r>
                  <a:r>
                    <a:rPr lang="en-US" sz="3400" dirty="0" smtClean="0">
                      <a:latin typeface="Arial"/>
                      <a:cs typeface="Arial"/>
                    </a:rPr>
                    <a:t>uncensored RNA sampling </a:t>
                  </a:r>
                  <a:r>
                    <a:rPr lang="en-US" sz="3400" dirty="0">
                      <a:latin typeface="Arial"/>
                      <a:cs typeface="Arial"/>
                    </a:rPr>
                    <a:t>dates</a:t>
                  </a:r>
                  <a:r>
                    <a:rPr lang="en-US" sz="3400" dirty="0" smtClean="0">
                      <a:latin typeface="Arial"/>
                      <a:cs typeface="Arial"/>
                    </a:rPr>
                    <a:t>. </a:t>
                  </a:r>
                  <a:endParaRPr lang="en-US" sz="3400" dirty="0">
                    <a:latin typeface="Arial"/>
                    <a:cs typeface="Arial"/>
                  </a:endParaRPr>
                </a:p>
              </p:txBody>
            </p:sp>
          </p:grpSp>
          <p:pic>
            <p:nvPicPr>
              <p:cNvPr id="10" name="Picture 9" descr="latency-scheme.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28" y="19609032"/>
                <a:ext cx="8286566" cy="7351507"/>
              </a:xfrm>
              <a:prstGeom prst="rect">
                <a:avLst/>
              </a:prstGeom>
            </p:spPr>
          </p:pic>
        </p:grpSp>
        <p:sp>
          <p:nvSpPr>
            <p:cNvPr id="27" name="TextBox 26"/>
            <p:cNvSpPr txBox="1"/>
            <p:nvPr/>
          </p:nvSpPr>
          <p:spPr>
            <a:xfrm>
              <a:off x="654777" y="26665931"/>
              <a:ext cx="16754082" cy="1661993"/>
            </a:xfrm>
            <a:prstGeom prst="rect">
              <a:avLst/>
            </a:prstGeom>
            <a:noFill/>
          </p:spPr>
          <p:txBody>
            <a:bodyPr wrap="square" rtlCol="0">
              <a:spAutoFit/>
            </a:bodyPr>
            <a:lstStyle/>
            <a:p>
              <a:r>
                <a:rPr lang="en-US" sz="3400" dirty="0" smtClean="0">
                  <a:latin typeface="Arial"/>
                  <a:cs typeface="Arial"/>
                </a:rPr>
                <a:t>Next, we computed the difference between the censored dates and the dates predicted by the linear regression. Finally</a:t>
              </a:r>
              <a:r>
                <a:rPr lang="en-US" sz="3400" dirty="0">
                  <a:latin typeface="Arial"/>
                  <a:cs typeface="Arial"/>
                </a:rPr>
                <a:t>, we applied a nonparametric binomial test </a:t>
              </a:r>
              <a:r>
                <a:rPr lang="en-US" sz="3400" dirty="0" smtClean="0">
                  <a:latin typeface="Arial"/>
                  <a:cs typeface="Arial"/>
                </a:rPr>
                <a:t>to the occurrences of positive differences in each data set in order to quantify latency.</a:t>
              </a:r>
              <a:endParaRPr lang="en-US" sz="3400" dirty="0">
                <a:latin typeface="Arial"/>
                <a:cs typeface="Arial"/>
              </a:endParaRPr>
            </a:p>
          </p:txBody>
        </p:sp>
      </p:grpSp>
      <p:grpSp>
        <p:nvGrpSpPr>
          <p:cNvPr id="67" name="Group 66"/>
          <p:cNvGrpSpPr/>
          <p:nvPr/>
        </p:nvGrpSpPr>
        <p:grpSpPr>
          <a:xfrm>
            <a:off x="452882" y="4531060"/>
            <a:ext cx="18444718" cy="7159816"/>
            <a:chOff x="1373545" y="29411179"/>
            <a:chExt cx="17065624" cy="7159820"/>
          </a:xfrm>
        </p:grpSpPr>
        <p:grpSp>
          <p:nvGrpSpPr>
            <p:cNvPr id="60" name="Group 114"/>
            <p:cNvGrpSpPr>
              <a:grpSpLocks/>
            </p:cNvGrpSpPr>
            <p:nvPr/>
          </p:nvGrpSpPr>
          <p:grpSpPr bwMode="auto">
            <a:xfrm>
              <a:off x="1373545" y="29411179"/>
              <a:ext cx="17065624" cy="1169761"/>
              <a:chOff x="5376" y="8832"/>
              <a:chExt cx="4607" cy="223"/>
            </a:xfrm>
          </p:grpSpPr>
          <p:sp>
            <p:nvSpPr>
              <p:cNvPr id="61" name="Text Box 100"/>
              <p:cNvSpPr txBox="1">
                <a:spLocks noChangeArrowheads="1"/>
              </p:cNvSpPr>
              <p:nvPr/>
            </p:nvSpPr>
            <p:spPr bwMode="auto">
              <a:xfrm>
                <a:off x="5376" y="8832"/>
                <a:ext cx="4607"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Background</a:t>
                </a:r>
                <a:endParaRPr lang="en-US" sz="6200" dirty="0">
                  <a:solidFill>
                    <a:srgbClr val="000000"/>
                  </a:solidFill>
                  <a:latin typeface="Times New Roman" charset="0"/>
                  <a:ea typeface="SimSun" charset="0"/>
                  <a:cs typeface="SimSun" charset="0"/>
                </a:endParaRPr>
              </a:p>
            </p:txBody>
          </p:sp>
          <p:sp>
            <p:nvSpPr>
              <p:cNvPr id="62" name="Line 101"/>
              <p:cNvSpPr>
                <a:spLocks noChangeShapeType="1"/>
              </p:cNvSpPr>
              <p:nvPr/>
            </p:nvSpPr>
            <p:spPr bwMode="auto">
              <a:xfrm>
                <a:off x="5398" y="9055"/>
                <a:ext cx="440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grpSp>
        <p:sp>
          <p:nvSpPr>
            <p:cNvPr id="63" name="Rectangle 62"/>
            <p:cNvSpPr/>
            <p:nvPr/>
          </p:nvSpPr>
          <p:spPr>
            <a:xfrm>
              <a:off x="1429640" y="30757096"/>
              <a:ext cx="16830537" cy="5813903"/>
            </a:xfrm>
            <a:prstGeom prst="rect">
              <a:avLst/>
            </a:prstGeom>
          </p:spPr>
          <p:txBody>
            <a:bodyPr wrap="square">
              <a:spAutoFit/>
            </a:bodyPr>
            <a:lstStyle/>
            <a:p>
              <a:r>
                <a:rPr lang="en-US" sz="3400" dirty="0">
                  <a:latin typeface="Arial"/>
                  <a:cs typeface="Arial"/>
                </a:rPr>
                <a:t>A major obstacle to cure of HIV is the presence of latently infected cellular reservoirs that can persist for years</a:t>
              </a:r>
              <a:r>
                <a:rPr lang="en-US" sz="3400" dirty="0" smtClean="0">
                  <a:latin typeface="Arial"/>
                  <a:cs typeface="Arial"/>
                </a:rPr>
                <a:t>. </a:t>
              </a:r>
              <a:r>
                <a:rPr lang="en-US" sz="3400" dirty="0">
                  <a:latin typeface="Arial"/>
                  <a:cs typeface="Arial"/>
                </a:rPr>
                <a:t>Though viral loads can be </a:t>
              </a:r>
              <a:r>
                <a:rPr lang="en-US" sz="3400" dirty="0" smtClean="0">
                  <a:latin typeface="Arial"/>
                  <a:cs typeface="Arial"/>
                </a:rPr>
                <a:t>reduced to undetectable levels </a:t>
              </a:r>
              <a:r>
                <a:rPr lang="en-US" sz="3400" dirty="0">
                  <a:latin typeface="Arial"/>
                  <a:cs typeface="Arial"/>
                </a:rPr>
                <a:t>via treatment, latently infected </a:t>
              </a:r>
              <a:r>
                <a:rPr lang="en-US" sz="3400" dirty="0" smtClean="0">
                  <a:latin typeface="Arial"/>
                  <a:cs typeface="Arial"/>
                </a:rPr>
                <a:t>reservoirs </a:t>
              </a:r>
              <a:r>
                <a:rPr lang="en-US" sz="3400" dirty="0">
                  <a:latin typeface="Arial"/>
                  <a:cs typeface="Arial"/>
                </a:rPr>
                <a:t>can reseed an infection if the treatment is </a:t>
              </a:r>
              <a:r>
                <a:rPr lang="en-US" sz="3400" dirty="0" smtClean="0">
                  <a:latin typeface="Arial"/>
                  <a:cs typeface="Arial"/>
                </a:rPr>
                <a:t>halted [1].</a:t>
              </a:r>
              <a:endParaRPr lang="en-US" sz="3400" dirty="0">
                <a:latin typeface="Arial"/>
                <a:cs typeface="Arial"/>
              </a:endParaRPr>
            </a:p>
            <a:p>
              <a:pPr>
                <a:lnSpc>
                  <a:spcPct val="70000"/>
                </a:lnSpc>
              </a:pPr>
              <a:endParaRPr lang="en-US" sz="3400" dirty="0">
                <a:latin typeface="Arial"/>
                <a:cs typeface="Arial"/>
              </a:endParaRPr>
            </a:p>
            <a:p>
              <a:r>
                <a:rPr lang="en-US" sz="3400" dirty="0" smtClean="0">
                  <a:latin typeface="Arial"/>
                  <a:cs typeface="Arial"/>
                </a:rPr>
                <a:t>Due </a:t>
              </a:r>
              <a:r>
                <a:rPr lang="en-US" sz="3400" dirty="0">
                  <a:latin typeface="Arial"/>
                  <a:cs typeface="Arial"/>
                </a:rPr>
                <a:t>to HIV’s high mutation rate and short generation time [3], we can reconstruct a time-calibrated phylogenetic tree from viral sequences sampled </a:t>
              </a:r>
              <a:r>
                <a:rPr lang="en-US" sz="3400" dirty="0" smtClean="0">
                  <a:latin typeface="Arial"/>
                  <a:cs typeface="Arial"/>
                </a:rPr>
                <a:t>longitudinally </a:t>
              </a:r>
              <a:r>
                <a:rPr lang="en-US" sz="3400" dirty="0">
                  <a:latin typeface="Arial"/>
                  <a:cs typeface="Arial"/>
                </a:rPr>
                <a:t>from within a given host. </a:t>
              </a:r>
              <a:r>
                <a:rPr lang="en-US" sz="3400" dirty="0" smtClean="0">
                  <a:latin typeface="Arial"/>
                  <a:cs typeface="Arial"/>
                </a:rPr>
                <a:t>This phylogeny represents the ancestral relationships between these HIV sequences in that host, and thus can be used to calculate a host-specific rate of HIV evolution. A</a:t>
              </a:r>
              <a:r>
                <a:rPr lang="en-US" sz="3400" dirty="0">
                  <a:latin typeface="Arial"/>
                  <a:cs typeface="Arial"/>
                </a:rPr>
                <a:t>s mutation accumulation in latent reservoirs is effectively zero, we can use the host-specific molecular clock to infer the age of a given viral reservoir (</a:t>
              </a:r>
              <a:r>
                <a:rPr lang="en-US" sz="3400" dirty="0" smtClean="0">
                  <a:latin typeface="Arial"/>
                  <a:cs typeface="Arial"/>
                </a:rPr>
                <a:t>i.e. </a:t>
              </a:r>
              <a:r>
                <a:rPr lang="en-US" sz="3400" dirty="0">
                  <a:latin typeface="Arial"/>
                  <a:cs typeface="Arial"/>
                </a:rPr>
                <a:t>the date that it became latent) from it's viral </a:t>
              </a:r>
              <a:r>
                <a:rPr lang="en-US" sz="3400" dirty="0" smtClean="0">
                  <a:latin typeface="Arial"/>
                  <a:cs typeface="Arial"/>
                </a:rPr>
                <a:t>sequence.</a:t>
              </a:r>
            </a:p>
          </p:txBody>
        </p:sp>
      </p:grpSp>
      <p:sp>
        <p:nvSpPr>
          <p:cNvPr id="12" name="TextBox 11"/>
          <p:cNvSpPr txBox="1"/>
          <p:nvPr/>
        </p:nvSpPr>
        <p:spPr>
          <a:xfrm>
            <a:off x="9694299" y="19301702"/>
            <a:ext cx="8922880" cy="6494085"/>
          </a:xfrm>
          <a:prstGeom prst="rect">
            <a:avLst/>
          </a:prstGeom>
          <a:noFill/>
        </p:spPr>
        <p:txBody>
          <a:bodyPr wrap="square" rtlCol="0">
            <a:spAutoFit/>
          </a:bodyPr>
          <a:lstStyle/>
          <a:p>
            <a:r>
              <a:rPr lang="en-US" sz="3200" b="1" dirty="0" smtClean="0">
                <a:latin typeface="Arial"/>
                <a:cs typeface="Arial"/>
              </a:rPr>
              <a:t>Figure 1: Reconstructing the time that a lineage became latent. </a:t>
            </a:r>
            <a:r>
              <a:rPr lang="en-US" sz="3200" dirty="0" smtClean="0">
                <a:latin typeface="Arial"/>
                <a:cs typeface="Arial"/>
              </a:rPr>
              <a:t>The </a:t>
            </a:r>
            <a:r>
              <a:rPr lang="en-US" sz="3200" dirty="0">
                <a:latin typeface="Arial"/>
                <a:cs typeface="Arial"/>
              </a:rPr>
              <a:t>dashed line illustrates </a:t>
            </a:r>
            <a:r>
              <a:rPr lang="en-US" sz="3200" dirty="0" smtClean="0">
                <a:latin typeface="Arial"/>
                <a:cs typeface="Arial"/>
              </a:rPr>
              <a:t>the linearity </a:t>
            </a:r>
            <a:r>
              <a:rPr lang="en-US" sz="3200" dirty="0">
                <a:latin typeface="Arial"/>
                <a:cs typeface="Arial"/>
              </a:rPr>
              <a:t>between the divergence of lineages from the ancestral </a:t>
            </a:r>
            <a:r>
              <a:rPr lang="en-US" sz="3200" dirty="0" smtClean="0">
                <a:latin typeface="Arial"/>
                <a:cs typeface="Arial"/>
              </a:rPr>
              <a:t>sequence and time. The grey </a:t>
            </a:r>
            <a:r>
              <a:rPr lang="en-US" sz="3200" dirty="0">
                <a:latin typeface="Arial"/>
                <a:cs typeface="Arial"/>
              </a:rPr>
              <a:t>lines represent the </a:t>
            </a:r>
            <a:r>
              <a:rPr lang="en-US" sz="3200" dirty="0" smtClean="0">
                <a:latin typeface="Arial"/>
                <a:cs typeface="Arial"/>
              </a:rPr>
              <a:t>phylogenetic </a:t>
            </a:r>
            <a:r>
              <a:rPr lang="en-US" sz="3200" dirty="0">
                <a:latin typeface="Arial"/>
                <a:cs typeface="Arial"/>
              </a:rPr>
              <a:t>relationships among these </a:t>
            </a:r>
            <a:r>
              <a:rPr lang="en-US" sz="3200" dirty="0" smtClean="0">
                <a:latin typeface="Arial"/>
                <a:cs typeface="Arial"/>
              </a:rPr>
              <a:t>lineages. The </a:t>
            </a:r>
            <a:r>
              <a:rPr lang="en-US" sz="3200" dirty="0">
                <a:latin typeface="Arial"/>
                <a:cs typeface="Arial"/>
              </a:rPr>
              <a:t>lineages were sampled (open circles) at three points in </a:t>
            </a:r>
            <a:r>
              <a:rPr lang="en-US" sz="3200" dirty="0" smtClean="0">
                <a:latin typeface="Arial"/>
                <a:cs typeface="Arial"/>
              </a:rPr>
              <a:t>time. One </a:t>
            </a:r>
            <a:r>
              <a:rPr lang="en-US" sz="3200" dirty="0">
                <a:latin typeface="Arial"/>
                <a:cs typeface="Arial"/>
              </a:rPr>
              <a:t>of these lineages </a:t>
            </a:r>
            <a:r>
              <a:rPr lang="en-US" sz="3200" dirty="0" smtClean="0">
                <a:latin typeface="Arial"/>
                <a:cs typeface="Arial"/>
              </a:rPr>
              <a:t>became latent (</a:t>
            </a:r>
            <a:r>
              <a:rPr lang="en-US" sz="3200" dirty="0">
                <a:latin typeface="Arial"/>
                <a:cs typeface="Arial"/>
              </a:rPr>
              <a:t>red hexagon</a:t>
            </a:r>
            <a:r>
              <a:rPr lang="en-US" sz="3200" dirty="0" smtClean="0">
                <a:latin typeface="Arial"/>
                <a:cs typeface="Arial"/>
              </a:rPr>
              <a:t>), before being sampled </a:t>
            </a:r>
            <a:r>
              <a:rPr lang="en-US" sz="3200" dirty="0">
                <a:latin typeface="Arial"/>
                <a:cs typeface="Arial"/>
              </a:rPr>
              <a:t>(dashed circle)</a:t>
            </a:r>
            <a:r>
              <a:rPr lang="en-US" sz="3200" dirty="0" smtClean="0">
                <a:latin typeface="Arial"/>
                <a:cs typeface="Arial"/>
              </a:rPr>
              <a:t>. Since, while latent, this lineage underwent negligible molecular evolution, the </a:t>
            </a:r>
            <a:r>
              <a:rPr lang="en-US" sz="3200" dirty="0">
                <a:latin typeface="Arial"/>
                <a:cs typeface="Arial"/>
              </a:rPr>
              <a:t>time that the lineage became latent can be inferred from its </a:t>
            </a:r>
            <a:r>
              <a:rPr lang="en-US" sz="3200" dirty="0" smtClean="0">
                <a:latin typeface="Arial"/>
                <a:cs typeface="Arial"/>
              </a:rPr>
              <a:t>sequence (red </a:t>
            </a:r>
            <a:r>
              <a:rPr lang="en-US" sz="3200" dirty="0">
                <a:latin typeface="Arial"/>
                <a:cs typeface="Arial"/>
              </a:rPr>
              <a:t>dashed </a:t>
            </a:r>
            <a:r>
              <a:rPr lang="en-US" sz="3200" dirty="0" smtClean="0">
                <a:latin typeface="Arial"/>
                <a:cs typeface="Arial"/>
              </a:rPr>
              <a:t>line).</a:t>
            </a:r>
            <a:endParaRPr lang="en-US" sz="3200" dirty="0">
              <a:latin typeface="Arial"/>
              <a:cs typeface="Arial"/>
            </a:endParaRPr>
          </a:p>
        </p:txBody>
      </p:sp>
      <p:sp>
        <p:nvSpPr>
          <p:cNvPr id="5" name="TextBox 4"/>
          <p:cNvSpPr txBox="1"/>
          <p:nvPr/>
        </p:nvSpPr>
        <p:spPr>
          <a:xfrm>
            <a:off x="22317148" y="35698116"/>
            <a:ext cx="15179634" cy="1338828"/>
          </a:xfrm>
          <a:prstGeom prst="rect">
            <a:avLst/>
          </a:prstGeom>
          <a:noFill/>
        </p:spPr>
        <p:txBody>
          <a:bodyPr wrap="square" rtlCol="0">
            <a:spAutoFit/>
          </a:bodyPr>
          <a:lstStyle/>
          <a:p>
            <a:pPr algn="r"/>
            <a:r>
              <a:rPr lang="en-US" sz="2500" dirty="0"/>
              <a:t>This work was supported by the Canadian Institutes of Health Research (CIHR Team Grant: HIV Cure Research </a:t>
            </a:r>
            <a:r>
              <a:rPr lang="en-US" sz="2500" dirty="0" smtClean="0"/>
              <a:t>— </a:t>
            </a:r>
            <a:r>
              <a:rPr lang="en-US" sz="2500" dirty="0"/>
              <a:t>The Canadian HIV Cure Research Enterprise; </a:t>
            </a:r>
            <a:r>
              <a:rPr lang="en-US" sz="2500" dirty="0" err="1"/>
              <a:t>CanCure</a:t>
            </a:r>
            <a:r>
              <a:rPr lang="en-US" sz="2500" dirty="0"/>
              <a:t>) and by a CIHR operating grant to Art Poon (HOP-111406)</a:t>
            </a:r>
            <a:r>
              <a:rPr lang="en-US" sz="2500" dirty="0" smtClean="0"/>
              <a:t>. </a:t>
            </a:r>
          </a:p>
          <a:p>
            <a:pPr algn="r"/>
            <a:r>
              <a:rPr lang="en-US" sz="2500" dirty="0" smtClean="0"/>
              <a:t>We</a:t>
            </a:r>
            <a:r>
              <a:rPr lang="en-US" sz="2800" dirty="0" smtClean="0"/>
              <a:t> </a:t>
            </a:r>
            <a:r>
              <a:rPr lang="en-US" sz="2800" dirty="0"/>
              <a:t>have no conflicts of </a:t>
            </a:r>
            <a:r>
              <a:rPr lang="en-US" sz="2800" dirty="0" smtClean="0"/>
              <a:t>interest.</a:t>
            </a:r>
            <a:endParaRPr lang="en-US" sz="2500" dirty="0"/>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747202" y="36920749"/>
            <a:ext cx="1738581" cy="871999"/>
          </a:xfrm>
          <a:prstGeom prst="rect">
            <a:avLst/>
          </a:prstGeom>
        </p:spPr>
      </p:pic>
      <p:pic>
        <p:nvPicPr>
          <p:cNvPr id="11" name="Picture 10"/>
          <p:cNvPicPr>
            <a:picLocks noChangeAspect="1"/>
          </p:cNvPicPr>
          <p:nvPr/>
        </p:nvPicPr>
        <p:blipFill>
          <a:blip r:embed="rId10"/>
          <a:stretch>
            <a:fillRect/>
          </a:stretch>
        </p:blipFill>
        <p:spPr>
          <a:xfrm>
            <a:off x="19494501" y="36875034"/>
            <a:ext cx="2217016" cy="1371122"/>
          </a:xfrm>
          <a:prstGeom prst="rect">
            <a:avLst/>
          </a:prstGeom>
        </p:spPr>
      </p:pic>
      <p:pic>
        <p:nvPicPr>
          <p:cNvPr id="16" name="Picture 15"/>
          <p:cNvPicPr>
            <a:picLocks noChangeAspect="1"/>
          </p:cNvPicPr>
          <p:nvPr/>
        </p:nvPicPr>
        <p:blipFill>
          <a:blip r:embed="rId11"/>
          <a:stretch>
            <a:fillRect/>
          </a:stretch>
        </p:blipFill>
        <p:spPr>
          <a:xfrm>
            <a:off x="21869481" y="36875034"/>
            <a:ext cx="3380282" cy="1247893"/>
          </a:xfrm>
          <a:prstGeom prst="rect">
            <a:avLst/>
          </a:prstGeom>
        </p:spPr>
      </p:pic>
      <p:grpSp>
        <p:nvGrpSpPr>
          <p:cNvPr id="19" name="Group 18"/>
          <p:cNvGrpSpPr/>
          <p:nvPr/>
        </p:nvGrpSpPr>
        <p:grpSpPr>
          <a:xfrm>
            <a:off x="654776" y="32591861"/>
            <a:ext cx="36497596" cy="4189051"/>
            <a:chOff x="654776" y="32591861"/>
            <a:chExt cx="36497596" cy="4189051"/>
          </a:xfrm>
        </p:grpSpPr>
        <p:grpSp>
          <p:nvGrpSpPr>
            <p:cNvPr id="48" name="Group 47"/>
            <p:cNvGrpSpPr/>
            <p:nvPr/>
          </p:nvGrpSpPr>
          <p:grpSpPr>
            <a:xfrm>
              <a:off x="654776" y="32591861"/>
              <a:ext cx="36061166" cy="4189051"/>
              <a:chOff x="454600" y="28534650"/>
              <a:chExt cx="33399348" cy="4189051"/>
            </a:xfrm>
          </p:grpSpPr>
          <p:sp>
            <p:nvSpPr>
              <p:cNvPr id="49" name="Text Box 100"/>
              <p:cNvSpPr txBox="1">
                <a:spLocks noChangeArrowheads="1"/>
              </p:cNvSpPr>
              <p:nvPr/>
            </p:nvSpPr>
            <p:spPr bwMode="auto">
              <a:xfrm>
                <a:off x="454600" y="28534650"/>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smtClean="0">
                    <a:solidFill>
                      <a:srgbClr val="000000"/>
                    </a:solidFill>
                    <a:latin typeface="Arial"/>
                    <a:ea typeface="SimSun" charset="0"/>
                    <a:cs typeface="Arial"/>
                  </a:rPr>
                  <a:t>References</a:t>
                </a:r>
                <a:endParaRPr lang="en-US" sz="6200" b="1" dirty="0">
                  <a:solidFill>
                    <a:srgbClr val="000000"/>
                  </a:solidFill>
                  <a:latin typeface="Arial"/>
                  <a:ea typeface="SimSun" charset="0"/>
                  <a:cs typeface="Arial"/>
                </a:endParaRPr>
              </a:p>
            </p:txBody>
          </p:sp>
          <p:sp>
            <p:nvSpPr>
              <p:cNvPr id="51" name="Line 101"/>
              <p:cNvSpPr>
                <a:spLocks noChangeShapeType="1"/>
              </p:cNvSpPr>
              <p:nvPr/>
            </p:nvSpPr>
            <p:spPr bwMode="auto">
              <a:xfrm flipV="1">
                <a:off x="600400" y="29669384"/>
                <a:ext cx="33253548" cy="3502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21401" tIns="10700" rIns="21401" bIns="10700">
                <a:spAutoFit/>
              </a:bodyPr>
              <a:lstStyle/>
              <a:p>
                <a:endParaRPr lang="en-US" dirty="0">
                  <a:ln>
                    <a:solidFill>
                      <a:schemeClr val="bg1">
                        <a:lumMod val="75000"/>
                      </a:schemeClr>
                    </a:solidFill>
                  </a:ln>
                  <a:solidFill>
                    <a:srgbClr val="000000"/>
                  </a:solidFill>
                </a:endParaRPr>
              </a:p>
            </p:txBody>
          </p:sp>
          <p:sp>
            <p:nvSpPr>
              <p:cNvPr id="52" name="Rectangle 51"/>
              <p:cNvSpPr/>
              <p:nvPr/>
            </p:nvSpPr>
            <p:spPr>
              <a:xfrm>
                <a:off x="534379" y="30046045"/>
                <a:ext cx="16706708" cy="2677656"/>
              </a:xfrm>
              <a:prstGeom prst="rect">
                <a:avLst/>
              </a:prstGeom>
            </p:spPr>
            <p:txBody>
              <a:bodyPr wrap="square" numCol="2">
                <a:spAutoFit/>
              </a:bodyPr>
              <a:lstStyle/>
              <a:p>
                <a:pPr indent="-457200">
                  <a:tabLst>
                    <a:tab pos="711200" algn="l"/>
                  </a:tabLst>
                </a:pPr>
                <a:r>
                  <a:rPr lang="en-US" sz="2800" dirty="0" smtClean="0">
                    <a:latin typeface="Arial"/>
                    <a:cs typeface="Arial"/>
                  </a:rPr>
                  <a:t>[1] B. </a:t>
                </a:r>
                <a:r>
                  <a:rPr lang="en-US" sz="2800" dirty="0" err="1" smtClean="0">
                    <a:latin typeface="Arial"/>
                    <a:cs typeface="Arial"/>
                  </a:rPr>
                  <a:t>Joos</a:t>
                </a:r>
                <a:r>
                  <a:rPr lang="en-US" sz="2800" dirty="0" smtClean="0">
                    <a:latin typeface="Arial"/>
                    <a:cs typeface="Arial"/>
                  </a:rPr>
                  <a:t>, M. Fischer,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Proc. of the Nat. Acad. of Sci.</a:t>
                </a:r>
                <a:r>
                  <a:rPr lang="en-US" sz="2800" dirty="0" smtClean="0">
                    <a:latin typeface="Arial"/>
                    <a:cs typeface="Arial"/>
                  </a:rPr>
                  <a:t>, 105(43):16725–16730, 2008.</a:t>
                </a:r>
              </a:p>
              <a:p>
                <a:pPr indent="-2293200"/>
                <a:r>
                  <a:rPr lang="en-US" sz="2800" dirty="0" smtClean="0">
                    <a:latin typeface="Arial"/>
                    <a:cs typeface="Arial"/>
                  </a:rPr>
                  <a:t>[2] S. </a:t>
                </a:r>
                <a:r>
                  <a:rPr lang="en-US" sz="2800" dirty="0" err="1" smtClean="0">
                    <a:latin typeface="Arial"/>
                    <a:cs typeface="Arial"/>
                  </a:rPr>
                  <a:t>Alizon</a:t>
                </a:r>
                <a:r>
                  <a:rPr lang="en-US" sz="2800" dirty="0" smtClean="0">
                    <a:latin typeface="Arial"/>
                    <a:cs typeface="Arial"/>
                  </a:rPr>
                  <a:t> and C. Fraser. </a:t>
                </a:r>
                <a:r>
                  <a:rPr lang="en-US" sz="2800" i="1" dirty="0" err="1" smtClean="0">
                    <a:latin typeface="Arial"/>
                    <a:cs typeface="Arial"/>
                  </a:rPr>
                  <a:t>Retrovirology</a:t>
                </a:r>
                <a:r>
                  <a:rPr lang="en-US" sz="2800" dirty="0" smtClean="0">
                    <a:latin typeface="Arial"/>
                    <a:cs typeface="Arial"/>
                  </a:rPr>
                  <a:t>, 10(49), 2013.</a:t>
                </a:r>
              </a:p>
              <a:p>
                <a:pPr indent="-457200"/>
                <a:r>
                  <a:rPr lang="en-US" sz="2800" dirty="0" smtClean="0">
                    <a:latin typeface="Arial"/>
                    <a:cs typeface="Arial"/>
                  </a:rPr>
                  <a:t>[3] A. </a:t>
                </a:r>
                <a:r>
                  <a:rPr lang="en-US" sz="2800" dirty="0" err="1" smtClean="0">
                    <a:latin typeface="Arial"/>
                    <a:cs typeface="Arial"/>
                  </a:rPr>
                  <a:t>Rambaut</a:t>
                </a:r>
                <a:r>
                  <a:rPr lang="en-US" sz="2800" dirty="0" smtClean="0">
                    <a:latin typeface="Arial"/>
                    <a:cs typeface="Arial"/>
                  </a:rPr>
                  <a:t>, D. Posada, </a:t>
                </a:r>
                <a:r>
                  <a:rPr lang="en-US" sz="2800" i="1" dirty="0" smtClean="0">
                    <a:latin typeface="Arial"/>
                    <a:cs typeface="Arial"/>
                  </a:rPr>
                  <a:t>et al.</a:t>
                </a:r>
                <a:r>
                  <a:rPr lang="en-US" sz="2800" dirty="0" smtClean="0">
                    <a:latin typeface="Arial"/>
                    <a:cs typeface="Arial"/>
                  </a:rPr>
                  <a:t> </a:t>
                </a:r>
                <a:r>
                  <a:rPr lang="en-US" sz="2800" i="1" dirty="0" smtClean="0">
                    <a:latin typeface="Arial"/>
                    <a:cs typeface="Arial"/>
                  </a:rPr>
                  <a:t>Nature Reviews Genetics</a:t>
                </a:r>
                <a:r>
                  <a:rPr lang="en-US" sz="2800" dirty="0" smtClean="0">
                    <a:latin typeface="Arial"/>
                    <a:cs typeface="Arial"/>
                  </a:rPr>
                  <a:t>, 5(1):52–61, 2004.</a:t>
                </a:r>
              </a:p>
              <a:p>
                <a:pPr indent="-457200"/>
                <a:endParaRPr lang="en-US" sz="2800" dirty="0" smtClean="0">
                  <a:latin typeface="Arial"/>
                  <a:cs typeface="Arial"/>
                </a:endParaRPr>
              </a:p>
              <a:p>
                <a:pPr indent="-457200"/>
                <a:r>
                  <a:rPr lang="en-US" sz="2800" dirty="0" smtClean="0">
                    <a:latin typeface="Arial"/>
                    <a:cs typeface="Arial"/>
                  </a:rPr>
                  <a:t>[4] R. C. Edgar. </a:t>
                </a:r>
                <a:r>
                  <a:rPr lang="en-US" sz="2800" i="1" dirty="0" smtClean="0">
                    <a:latin typeface="Arial"/>
                    <a:cs typeface="Arial"/>
                  </a:rPr>
                  <a:t>Nucleic Acids Research</a:t>
                </a:r>
                <a:r>
                  <a:rPr lang="en-US" sz="2800" dirty="0" smtClean="0">
                    <a:latin typeface="Arial"/>
                    <a:cs typeface="Arial"/>
                  </a:rPr>
                  <a:t>, 32(5):1792–1797, 2004.</a:t>
                </a:r>
              </a:p>
              <a:p>
                <a:r>
                  <a:rPr lang="en-US" sz="2800" dirty="0" smtClean="0">
                    <a:latin typeface="Arial"/>
                    <a:cs typeface="Arial"/>
                  </a:rPr>
                  <a:t>[5] A. Larsson. </a:t>
                </a:r>
                <a:r>
                  <a:rPr lang="en-US" sz="2800" i="1" dirty="0" smtClean="0">
                    <a:latin typeface="Arial"/>
                    <a:cs typeface="Arial"/>
                  </a:rPr>
                  <a:t>Bioinformatics</a:t>
                </a:r>
                <a:r>
                  <a:rPr lang="en-US" sz="2800" dirty="0" smtClean="0">
                    <a:latin typeface="Arial"/>
                    <a:cs typeface="Arial"/>
                  </a:rPr>
                  <a:t>, 30(22):3276–3278, 2014.</a:t>
                </a:r>
              </a:p>
              <a:p>
                <a:pPr indent="-457200"/>
                <a:endParaRPr lang="en-US" sz="2800" dirty="0" smtClean="0">
                  <a:latin typeface="Arial"/>
                  <a:cs typeface="Arial"/>
                </a:endParaRPr>
              </a:p>
              <a:p>
                <a:pPr indent="-457200"/>
                <a:endParaRPr lang="en-US" sz="2800" dirty="0">
                  <a:latin typeface="Arial"/>
                  <a:cs typeface="Arial"/>
                </a:endParaRPr>
              </a:p>
            </p:txBody>
          </p:sp>
        </p:grpSp>
        <p:sp>
          <p:nvSpPr>
            <p:cNvPr id="18" name="TextBox 17"/>
            <p:cNvSpPr txBox="1"/>
            <p:nvPr/>
          </p:nvSpPr>
          <p:spPr>
            <a:xfrm>
              <a:off x="19512383" y="34103256"/>
              <a:ext cx="17639989" cy="1815882"/>
            </a:xfrm>
            <a:prstGeom prst="rect">
              <a:avLst/>
            </a:prstGeom>
            <a:noFill/>
          </p:spPr>
          <p:txBody>
            <a:bodyPr wrap="square" numCol="2" rtlCol="0">
              <a:spAutoFit/>
            </a:bodyPr>
            <a:lstStyle/>
            <a:p>
              <a:pPr indent="-457200"/>
              <a:r>
                <a:rPr lang="en-US" sz="2800" dirty="0">
                  <a:latin typeface="Arial"/>
                  <a:cs typeface="Arial"/>
                </a:rPr>
                <a:t>6] T </a:t>
              </a:r>
              <a:r>
                <a:rPr lang="en-US" sz="2800" dirty="0" err="1">
                  <a:latin typeface="Arial"/>
                  <a:cs typeface="Arial"/>
                </a:rPr>
                <a:t>Stadler</a:t>
              </a:r>
              <a:r>
                <a:rPr lang="en-US" sz="2800" dirty="0">
                  <a:latin typeface="Arial"/>
                  <a:cs typeface="Arial"/>
                </a:rPr>
                <a:t>. </a:t>
              </a:r>
              <a:r>
                <a:rPr lang="en-US" sz="2800" dirty="0" err="1">
                  <a:latin typeface="Arial"/>
                  <a:cs typeface="Arial"/>
                </a:rPr>
                <a:t>TreeSim</a:t>
              </a:r>
              <a:r>
                <a:rPr lang="en-US" sz="2800" dirty="0">
                  <a:latin typeface="Arial"/>
                  <a:cs typeface="Arial"/>
                </a:rPr>
                <a:t>: Simulating phylogenetic trees, R package version 2.2, 2015.</a:t>
              </a:r>
            </a:p>
            <a:p>
              <a:pPr indent="-457200"/>
              <a:r>
                <a:rPr lang="en-US" sz="2800" dirty="0">
                  <a:latin typeface="Arial"/>
                  <a:cs typeface="Arial"/>
                </a:rPr>
                <a:t>[7] W. Fletcher and Z. Yang. </a:t>
              </a:r>
              <a:r>
                <a:rPr lang="en-US" sz="2800" i="1" dirty="0">
                  <a:latin typeface="Arial"/>
                  <a:cs typeface="Arial"/>
                </a:rPr>
                <a:t>Molecular Biology Evolution</a:t>
              </a:r>
              <a:r>
                <a:rPr lang="en-US" sz="2800" dirty="0">
                  <a:latin typeface="Arial"/>
                  <a:cs typeface="Arial"/>
                </a:rPr>
                <a:t>, 26(8)1879–1888, 2009.</a:t>
              </a:r>
              <a:endParaRPr lang="en-US" sz="2800" i="1" dirty="0">
                <a:latin typeface="Arial"/>
                <a:cs typeface="Arial"/>
              </a:endParaRPr>
            </a:p>
            <a:p>
              <a:pPr indent="-457200"/>
              <a:r>
                <a:rPr lang="en-US" sz="2800" dirty="0">
                  <a:latin typeface="Arial"/>
                  <a:cs typeface="Arial"/>
                </a:rPr>
                <a:t>[8] A. </a:t>
              </a:r>
              <a:r>
                <a:rPr lang="en-US" sz="2800" dirty="0" err="1">
                  <a:latin typeface="Arial"/>
                  <a:cs typeface="Arial"/>
                </a:rPr>
                <a:t>Stamatakis</a:t>
              </a:r>
              <a:r>
                <a:rPr lang="en-US" sz="2800" dirty="0">
                  <a:latin typeface="Arial"/>
                  <a:cs typeface="Arial"/>
                </a:rPr>
                <a:t>. </a:t>
              </a:r>
              <a:r>
                <a:rPr lang="en-US" sz="2800" i="1" dirty="0">
                  <a:latin typeface="Arial"/>
                  <a:cs typeface="Arial"/>
                </a:rPr>
                <a:t>Bioinformatics</a:t>
              </a:r>
              <a:r>
                <a:rPr lang="en-US" sz="2800" dirty="0">
                  <a:latin typeface="Arial"/>
                  <a:cs typeface="Arial"/>
                </a:rPr>
                <a:t>, 30(9):1312–1313, 2014.</a:t>
              </a:r>
            </a:p>
            <a:p>
              <a:pPr indent="-457200"/>
              <a:r>
                <a:rPr lang="en-US" sz="2800" dirty="0">
                  <a:latin typeface="Arial"/>
                  <a:cs typeface="Arial"/>
                </a:rPr>
                <a:t>[9] B. </a:t>
              </a:r>
              <a:r>
                <a:rPr lang="en-US" sz="2800" dirty="0" err="1">
                  <a:latin typeface="Arial"/>
                  <a:cs typeface="Arial"/>
                </a:rPr>
                <a:t>Korber</a:t>
              </a:r>
              <a:r>
                <a:rPr lang="en-US" sz="2800" dirty="0">
                  <a:latin typeface="Arial"/>
                  <a:cs typeface="Arial"/>
                </a:rPr>
                <a:t>, M. Muldoon, </a:t>
              </a:r>
              <a:r>
                <a:rPr lang="en-US" sz="2800" i="1" dirty="0">
                  <a:latin typeface="Arial"/>
                  <a:cs typeface="Arial"/>
                </a:rPr>
                <a:t>et al.</a:t>
              </a:r>
              <a:r>
                <a:rPr lang="en-US" sz="2800" dirty="0">
                  <a:latin typeface="Arial"/>
                  <a:cs typeface="Arial"/>
                </a:rPr>
                <a:t> </a:t>
              </a:r>
              <a:r>
                <a:rPr lang="en-US" sz="2800" i="1" dirty="0">
                  <a:latin typeface="Arial"/>
                  <a:cs typeface="Arial"/>
                </a:rPr>
                <a:t>Science</a:t>
              </a:r>
              <a:r>
                <a:rPr lang="en-US" sz="2800" dirty="0">
                  <a:latin typeface="Arial"/>
                  <a:cs typeface="Arial"/>
                </a:rPr>
                <a:t>, 288(5472):1789–1796, 2000</a:t>
              </a:r>
              <a:r>
                <a:rPr lang="en-US" sz="2800" dirty="0" smtClean="0">
                  <a:latin typeface="Arial"/>
                  <a:cs typeface="Arial"/>
                </a:rPr>
                <a:t>.</a:t>
              </a:r>
              <a:endParaRPr lang="en-US" sz="2800" dirty="0">
                <a:latin typeface="Arial"/>
                <a:cs typeface="Arial"/>
              </a:endParaRPr>
            </a:p>
          </p:txBody>
        </p:sp>
      </p:grpSp>
      <p:grpSp>
        <p:nvGrpSpPr>
          <p:cNvPr id="78" name="Group 77"/>
          <p:cNvGrpSpPr/>
          <p:nvPr/>
        </p:nvGrpSpPr>
        <p:grpSpPr>
          <a:xfrm>
            <a:off x="19354801" y="4557096"/>
            <a:ext cx="18444718" cy="29038276"/>
            <a:chOff x="19354801" y="4557096"/>
            <a:chExt cx="18444718" cy="29038276"/>
          </a:xfrm>
        </p:grpSpPr>
        <p:sp>
          <p:nvSpPr>
            <p:cNvPr id="68" name="TextBox 67"/>
            <p:cNvSpPr txBox="1"/>
            <p:nvPr/>
          </p:nvSpPr>
          <p:spPr>
            <a:xfrm>
              <a:off x="20487753" y="26784999"/>
              <a:ext cx="7717377" cy="584776"/>
            </a:xfrm>
            <a:prstGeom prst="rect">
              <a:avLst/>
            </a:prstGeom>
            <a:noFill/>
          </p:spPr>
          <p:txBody>
            <a:bodyPr wrap="none" rtlCol="0">
              <a:spAutoFit/>
            </a:bodyPr>
            <a:lstStyle/>
            <a:p>
              <a:pPr algn="ctr"/>
              <a:r>
                <a:rPr lang="en-US" sz="3200" b="1" dirty="0" smtClean="0">
                  <a:latin typeface="Arial"/>
                  <a:cs typeface="Arial"/>
                </a:rPr>
                <a:t>Figure 4a: RNA data difference </a:t>
              </a:r>
              <a:r>
                <a:rPr lang="en-US" sz="3200" b="1" dirty="0">
                  <a:latin typeface="Arial"/>
                  <a:cs typeface="Arial"/>
                </a:rPr>
                <a:t>d</a:t>
              </a:r>
              <a:r>
                <a:rPr lang="en-US" sz="3200" b="1" dirty="0" smtClean="0">
                  <a:latin typeface="Arial"/>
                  <a:cs typeface="Arial"/>
                </a:rPr>
                <a:t>ensity</a:t>
              </a:r>
              <a:endParaRPr lang="en-US" sz="3200" b="1" dirty="0">
                <a:latin typeface="Arial"/>
                <a:cs typeface="Arial"/>
              </a:endParaRPr>
            </a:p>
          </p:txBody>
        </p:sp>
        <p:sp>
          <p:nvSpPr>
            <p:cNvPr id="73" name="TextBox 72"/>
            <p:cNvSpPr txBox="1"/>
            <p:nvPr/>
          </p:nvSpPr>
          <p:spPr>
            <a:xfrm>
              <a:off x="28693752" y="26784999"/>
              <a:ext cx="8279630" cy="584776"/>
            </a:xfrm>
            <a:prstGeom prst="rect">
              <a:avLst/>
            </a:prstGeom>
            <a:noFill/>
          </p:spPr>
          <p:txBody>
            <a:bodyPr wrap="none" rtlCol="0">
              <a:spAutoFit/>
            </a:bodyPr>
            <a:lstStyle/>
            <a:p>
              <a:pPr algn="ctr"/>
              <a:r>
                <a:rPr lang="en-US" sz="3200" b="1" dirty="0" smtClean="0">
                  <a:latin typeface="Arial"/>
                  <a:cs typeface="Arial"/>
                </a:rPr>
                <a:t>Figure 4b: </a:t>
              </a:r>
              <a:r>
                <a:rPr lang="en-US" sz="3200" b="1" dirty="0" smtClean="0">
                  <a:latin typeface="Arial"/>
                  <a:cs typeface="Arial"/>
                </a:rPr>
                <a:t>Mixed </a:t>
              </a:r>
              <a:r>
                <a:rPr lang="en-US" sz="3200" b="1" dirty="0" smtClean="0">
                  <a:latin typeface="Arial"/>
                  <a:cs typeface="Arial"/>
                </a:rPr>
                <a:t>data difference density</a:t>
              </a:r>
              <a:endParaRPr lang="en-US" sz="3200" b="1" dirty="0">
                <a:latin typeface="Arial"/>
                <a:cs typeface="Arial"/>
              </a:endParaRPr>
            </a:p>
          </p:txBody>
        </p:sp>
        <p:grpSp>
          <p:nvGrpSpPr>
            <p:cNvPr id="76" name="Group 75"/>
            <p:cNvGrpSpPr/>
            <p:nvPr/>
          </p:nvGrpSpPr>
          <p:grpSpPr>
            <a:xfrm>
              <a:off x="19354801" y="4557096"/>
              <a:ext cx="18444718" cy="29038276"/>
              <a:chOff x="19354801" y="4595580"/>
              <a:chExt cx="18444718" cy="29038276"/>
            </a:xfrm>
          </p:grpSpPr>
          <p:grpSp>
            <p:nvGrpSpPr>
              <p:cNvPr id="37" name="Group 36"/>
              <p:cNvGrpSpPr/>
              <p:nvPr/>
            </p:nvGrpSpPr>
            <p:grpSpPr>
              <a:xfrm>
                <a:off x="19354801" y="4595580"/>
                <a:ext cx="18444718" cy="3678901"/>
                <a:chOff x="454600" y="28534651"/>
                <a:chExt cx="17065624" cy="3678902"/>
              </a:xfrm>
            </p:grpSpPr>
            <p:sp>
              <p:nvSpPr>
                <p:cNvPr id="54" name="Text Box 100"/>
                <p:cNvSpPr txBox="1">
                  <a:spLocks noChangeArrowheads="1"/>
                </p:cNvSpPr>
                <p:nvPr/>
              </p:nvSpPr>
              <p:spPr bwMode="auto">
                <a:xfrm>
                  <a:off x="454600" y="28534651"/>
                  <a:ext cx="17065624" cy="1134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lvl1pPr defTabSz="442913">
                    <a:defRPr sz="2400">
                      <a:solidFill>
                        <a:schemeClr val="tx1"/>
                      </a:solidFill>
                      <a:latin typeface="Arial" charset="0"/>
                      <a:ea typeface="ＭＳ Ｐゴシック" charset="0"/>
                      <a:cs typeface="ＭＳ Ｐゴシック" charset="0"/>
                    </a:defRPr>
                  </a:lvl1pPr>
                  <a:lvl2pPr marL="222250" defTabSz="442913">
                    <a:defRPr sz="2400">
                      <a:solidFill>
                        <a:schemeClr val="tx1"/>
                      </a:solidFill>
                      <a:latin typeface="Arial" charset="0"/>
                      <a:ea typeface="ＭＳ Ｐゴシック" charset="0"/>
                    </a:defRPr>
                  </a:lvl2pPr>
                  <a:lvl3pPr marL="442913" defTabSz="442913">
                    <a:defRPr sz="2400">
                      <a:solidFill>
                        <a:schemeClr val="tx1"/>
                      </a:solidFill>
                      <a:latin typeface="Arial" charset="0"/>
                      <a:ea typeface="ＭＳ Ｐゴシック" charset="0"/>
                    </a:defRPr>
                  </a:lvl3pPr>
                  <a:lvl4pPr marL="663575" defTabSz="442913">
                    <a:defRPr sz="2400">
                      <a:solidFill>
                        <a:schemeClr val="tx1"/>
                      </a:solidFill>
                      <a:latin typeface="Arial" charset="0"/>
                      <a:ea typeface="ＭＳ Ｐゴシック" charset="0"/>
                    </a:defRPr>
                  </a:lvl4pPr>
                  <a:lvl5pPr marL="884238" defTabSz="442913">
                    <a:defRPr sz="2400">
                      <a:solidFill>
                        <a:schemeClr val="tx1"/>
                      </a:solidFill>
                      <a:latin typeface="Arial" charset="0"/>
                      <a:ea typeface="ＭＳ Ｐゴシック" charset="0"/>
                    </a:defRPr>
                  </a:lvl5pPr>
                  <a:lvl6pPr marL="1341438" defTabSz="442913" eaLnBrk="0" fontAlgn="base" hangingPunct="0">
                    <a:spcBef>
                      <a:spcPct val="0"/>
                    </a:spcBef>
                    <a:spcAft>
                      <a:spcPct val="0"/>
                    </a:spcAft>
                    <a:defRPr sz="2400">
                      <a:solidFill>
                        <a:schemeClr val="tx1"/>
                      </a:solidFill>
                      <a:latin typeface="Arial" charset="0"/>
                      <a:ea typeface="ＭＳ Ｐゴシック" charset="0"/>
                    </a:defRPr>
                  </a:lvl6pPr>
                  <a:lvl7pPr marL="1798638" defTabSz="442913" eaLnBrk="0" fontAlgn="base" hangingPunct="0">
                    <a:spcBef>
                      <a:spcPct val="0"/>
                    </a:spcBef>
                    <a:spcAft>
                      <a:spcPct val="0"/>
                    </a:spcAft>
                    <a:defRPr sz="2400">
                      <a:solidFill>
                        <a:schemeClr val="tx1"/>
                      </a:solidFill>
                      <a:latin typeface="Arial" charset="0"/>
                      <a:ea typeface="ＭＳ Ｐゴシック" charset="0"/>
                    </a:defRPr>
                  </a:lvl7pPr>
                  <a:lvl8pPr marL="2255838" defTabSz="442913" eaLnBrk="0" fontAlgn="base" hangingPunct="0">
                    <a:spcBef>
                      <a:spcPct val="0"/>
                    </a:spcBef>
                    <a:spcAft>
                      <a:spcPct val="0"/>
                    </a:spcAft>
                    <a:defRPr sz="2400">
                      <a:solidFill>
                        <a:schemeClr val="tx1"/>
                      </a:solidFill>
                      <a:latin typeface="Arial" charset="0"/>
                      <a:ea typeface="ＭＳ Ｐゴシック" charset="0"/>
                    </a:defRPr>
                  </a:lvl8pPr>
                  <a:lvl9pPr marL="2713038" defTabSz="442913" eaLnBrk="0" fontAlgn="base" hangingPunct="0">
                    <a:spcBef>
                      <a:spcPct val="0"/>
                    </a:spcBef>
                    <a:spcAft>
                      <a:spcPct val="0"/>
                    </a:spcAft>
                    <a:defRPr sz="2400">
                      <a:solidFill>
                        <a:schemeClr val="tx1"/>
                      </a:solidFill>
                      <a:latin typeface="Arial" charset="0"/>
                      <a:ea typeface="ＭＳ Ｐゴシック" charset="0"/>
                    </a:defRPr>
                  </a:lvl9pPr>
                </a:lstStyle>
                <a:p>
                  <a:pPr>
                    <a:lnSpc>
                      <a:spcPct val="120000"/>
                    </a:lnSpc>
                  </a:pPr>
                  <a:r>
                    <a:rPr lang="en-US" sz="6200" b="1" dirty="0">
                      <a:solidFill>
                        <a:srgbClr val="000000"/>
                      </a:solidFill>
                      <a:cs typeface="Times" charset="0"/>
                    </a:rPr>
                    <a:t>Results</a:t>
                  </a:r>
                  <a:endParaRPr lang="en-US" sz="6200" dirty="0">
                    <a:solidFill>
                      <a:srgbClr val="000000"/>
                    </a:solidFill>
                    <a:latin typeface="Times New Roman" charset="0"/>
                    <a:ea typeface="SimSun" charset="0"/>
                    <a:cs typeface="SimSun" charset="0"/>
                  </a:endParaRPr>
                </a:p>
              </p:txBody>
            </p:sp>
            <p:sp>
              <p:nvSpPr>
                <p:cNvPr id="55" name="Line 101"/>
                <p:cNvSpPr>
                  <a:spLocks noChangeShapeType="1"/>
                </p:cNvSpPr>
                <p:nvPr/>
              </p:nvSpPr>
              <p:spPr bwMode="auto">
                <a:xfrm>
                  <a:off x="600400" y="29704412"/>
                  <a:ext cx="1632106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1401" tIns="10700" rIns="21401" bIns="10700">
                  <a:spAutoFit/>
                </a:bodyPr>
                <a:lstStyle/>
                <a:p>
                  <a:endParaRPr lang="en-US" dirty="0">
                    <a:ln>
                      <a:solidFill>
                        <a:schemeClr val="bg1">
                          <a:lumMod val="75000"/>
                        </a:schemeClr>
                      </a:solidFill>
                    </a:ln>
                    <a:solidFill>
                      <a:srgbClr val="000000"/>
                    </a:solidFill>
                  </a:endParaRPr>
                </a:p>
              </p:txBody>
            </p:sp>
            <p:sp>
              <p:nvSpPr>
                <p:cNvPr id="64" name="Rectangle 63"/>
                <p:cNvSpPr/>
                <p:nvPr/>
              </p:nvSpPr>
              <p:spPr>
                <a:xfrm>
                  <a:off x="534379" y="30028338"/>
                  <a:ext cx="16750763" cy="2185215"/>
                </a:xfrm>
                <a:prstGeom prst="rect">
                  <a:avLst/>
                </a:prstGeom>
              </p:spPr>
              <p:txBody>
                <a:bodyPr wrap="square">
                  <a:spAutoFit/>
                </a:bodyPr>
                <a:lstStyle/>
                <a:p>
                  <a:r>
                    <a:rPr lang="en-US" sz="3400" dirty="0">
                      <a:latin typeface="Arial"/>
                      <a:cs typeface="Arial"/>
                    </a:rPr>
                    <a:t>Simulated data </a:t>
                  </a:r>
                  <a:r>
                    <a:rPr lang="en-US" sz="3400" dirty="0" smtClean="0">
                      <a:latin typeface="Arial"/>
                      <a:cs typeface="Arial"/>
                    </a:rPr>
                    <a:t>— </a:t>
                  </a:r>
                  <a:r>
                    <a:rPr lang="en-US" sz="3400" dirty="0">
                      <a:latin typeface="Arial"/>
                      <a:cs typeface="Arial"/>
                    </a:rPr>
                    <a:t>In order to verify our methodology, we first applied our pipeline to simulated </a:t>
                  </a:r>
                  <a:r>
                    <a:rPr lang="en-US" sz="3400" dirty="0" smtClean="0">
                      <a:latin typeface="Arial"/>
                      <a:cs typeface="Arial"/>
                    </a:rPr>
                    <a:t>data with and without latency. The </a:t>
                  </a:r>
                  <a:r>
                    <a:rPr lang="en-US" sz="3400" dirty="0">
                      <a:latin typeface="Arial"/>
                      <a:cs typeface="Arial"/>
                    </a:rPr>
                    <a:t>binomial test performed well on the simulated data.  </a:t>
                  </a:r>
                  <a:r>
                    <a:rPr lang="en-US" sz="3400" dirty="0" smtClean="0">
                      <a:latin typeface="Arial"/>
                      <a:cs typeface="Arial"/>
                    </a:rPr>
                    <a:t>This </a:t>
                  </a:r>
                  <a:r>
                    <a:rPr lang="en-US" sz="3400" dirty="0">
                      <a:latin typeface="Arial"/>
                      <a:cs typeface="Arial"/>
                    </a:rPr>
                    <a:t>test correctly predicted that there was </a:t>
                  </a:r>
                  <a:r>
                    <a:rPr lang="en-US" sz="3400" dirty="0" smtClean="0">
                      <a:latin typeface="Arial"/>
                      <a:cs typeface="Arial"/>
                    </a:rPr>
                    <a:t>insignificant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without latency (p=</a:t>
                  </a:r>
                  <a:r>
                    <a:rPr lang="en-US" sz="3400" dirty="0" smtClean="0">
                      <a:latin typeface="Arial"/>
                      <a:cs typeface="Arial"/>
                    </a:rPr>
                    <a:t>0.48) </a:t>
                  </a:r>
                  <a:r>
                    <a:rPr lang="en-US" sz="3400" dirty="0">
                      <a:latin typeface="Arial"/>
                      <a:cs typeface="Arial"/>
                    </a:rPr>
                    <a:t>and that there </a:t>
                  </a:r>
                  <a:r>
                    <a:rPr lang="en-US" sz="3400" dirty="0" smtClean="0">
                      <a:latin typeface="Arial"/>
                      <a:cs typeface="Arial"/>
                    </a:rPr>
                    <a:t>was significant </a:t>
                  </a:r>
                  <a:r>
                    <a:rPr lang="en-US" sz="3400" dirty="0">
                      <a:latin typeface="Arial"/>
                      <a:cs typeface="Arial"/>
                    </a:rPr>
                    <a:t>latency in </a:t>
                  </a:r>
                  <a:r>
                    <a:rPr lang="en-US" sz="3400" dirty="0" smtClean="0">
                      <a:latin typeface="Arial"/>
                      <a:cs typeface="Arial"/>
                    </a:rPr>
                    <a:t>the </a:t>
                  </a:r>
                  <a:r>
                    <a:rPr lang="en-US" sz="3400" dirty="0">
                      <a:latin typeface="Arial"/>
                      <a:cs typeface="Arial"/>
                    </a:rPr>
                    <a:t>data with latency (p &lt; 2.2×10</a:t>
                  </a:r>
                  <a:r>
                    <a:rPr lang="en-US" sz="3400" baseline="30000" dirty="0">
                      <a:latin typeface="Arial"/>
                      <a:cs typeface="Arial"/>
                    </a:rPr>
                    <a:t>-15</a:t>
                  </a:r>
                  <a:r>
                    <a:rPr lang="en-US" sz="3400" dirty="0">
                      <a:latin typeface="Arial"/>
                      <a:cs typeface="Arial"/>
                    </a:rPr>
                    <a:t>).</a:t>
                  </a:r>
                </a:p>
              </p:txBody>
            </p:sp>
          </p:grpSp>
          <p:grpSp>
            <p:nvGrpSpPr>
              <p:cNvPr id="4" name="Group 3"/>
              <p:cNvGrpSpPr/>
              <p:nvPr/>
            </p:nvGrpSpPr>
            <p:grpSpPr>
              <a:xfrm>
                <a:off x="19354801" y="8342498"/>
                <a:ext cx="18301899" cy="18323317"/>
                <a:chOff x="19354801" y="5548498"/>
                <a:chExt cx="18301899" cy="18323317"/>
              </a:xfrm>
            </p:grpSpPr>
            <p:grpSp>
              <p:nvGrpSpPr>
                <p:cNvPr id="40" name="Group 39"/>
                <p:cNvGrpSpPr/>
                <p:nvPr/>
              </p:nvGrpSpPr>
              <p:grpSpPr>
                <a:xfrm>
                  <a:off x="19354801" y="5548498"/>
                  <a:ext cx="18301899" cy="10332367"/>
                  <a:chOff x="20770811" y="6121367"/>
                  <a:chExt cx="16965987" cy="10332368"/>
                </a:xfrm>
              </p:grpSpPr>
              <p:sp>
                <p:nvSpPr>
                  <p:cNvPr id="32" name="TextBox 31"/>
                  <p:cNvSpPr txBox="1"/>
                  <p:nvPr/>
                </p:nvSpPr>
                <p:spPr>
                  <a:xfrm>
                    <a:off x="20770811" y="13020059"/>
                    <a:ext cx="16965987" cy="2708434"/>
                  </a:xfrm>
                  <a:prstGeom prst="rect">
                    <a:avLst/>
                  </a:prstGeom>
                  <a:noFill/>
                </p:spPr>
                <p:txBody>
                  <a:bodyPr wrap="square" rtlCol="0">
                    <a:spAutoFit/>
                  </a:bodyPr>
                  <a:lstStyle/>
                  <a:p>
                    <a:r>
                      <a:rPr lang="en-US" sz="3400" dirty="0">
                        <a:latin typeface="Arial"/>
                        <a:cs typeface="Arial"/>
                      </a:rPr>
                      <a:t>Real data </a:t>
                    </a:r>
                    <a:r>
                      <a:rPr lang="en-US" sz="3400" dirty="0" smtClean="0">
                        <a:latin typeface="Arial"/>
                        <a:cs typeface="Arial"/>
                      </a:rPr>
                      <a:t>— </a:t>
                    </a:r>
                    <a:r>
                      <a:rPr lang="en-US" sz="3400" dirty="0">
                        <a:latin typeface="Arial"/>
                        <a:cs typeface="Arial"/>
                      </a:rPr>
                      <a:t>As a final verification we took real RNA sequences, censored 50% of the </a:t>
                    </a:r>
                    <a:r>
                      <a:rPr lang="en-US" sz="3400" dirty="0" smtClean="0">
                        <a:latin typeface="Arial"/>
                        <a:cs typeface="Arial"/>
                      </a:rPr>
                      <a:t>dates (simulating non-latent DNA) </a:t>
                    </a:r>
                    <a:r>
                      <a:rPr lang="en-US" sz="3400" dirty="0">
                        <a:latin typeface="Arial"/>
                        <a:cs typeface="Arial"/>
                      </a:rPr>
                      <a:t>and attempted to reconstruct the </a:t>
                    </a:r>
                    <a:r>
                      <a:rPr lang="en-US" sz="3400" dirty="0" smtClean="0">
                        <a:latin typeface="Arial"/>
                        <a:cs typeface="Arial"/>
                      </a:rPr>
                      <a:t>dates. Finally</a:t>
                    </a:r>
                    <a:r>
                      <a:rPr lang="en-US" sz="3400" dirty="0">
                        <a:latin typeface="Arial"/>
                        <a:cs typeface="Arial"/>
                      </a:rPr>
                      <a:t>, we applied our methodology </a:t>
                    </a:r>
                    <a:r>
                      <a:rPr lang="en-US" sz="3400" dirty="0" smtClean="0">
                        <a:latin typeface="Arial"/>
                        <a:cs typeface="Arial"/>
                      </a:rPr>
                      <a:t>to a mixed data set </a:t>
                    </a:r>
                    <a:r>
                      <a:rPr lang="en-US" sz="3400" dirty="0">
                        <a:latin typeface="Arial"/>
                        <a:cs typeface="Arial"/>
                      </a:rPr>
                      <a:t>with RNA and DNA </a:t>
                    </a:r>
                    <a:r>
                      <a:rPr lang="en-US" sz="3400" dirty="0" smtClean="0">
                        <a:latin typeface="Arial"/>
                        <a:cs typeface="Arial"/>
                      </a:rPr>
                      <a:t>sequences. As expected, the </a:t>
                    </a:r>
                    <a:r>
                      <a:rPr lang="en-US" sz="3400" dirty="0">
                        <a:latin typeface="Arial"/>
                        <a:cs typeface="Arial"/>
                      </a:rPr>
                      <a:t>binomial test predicted that there </a:t>
                    </a:r>
                    <a:r>
                      <a:rPr lang="en-US" sz="3400" dirty="0" smtClean="0">
                        <a:latin typeface="Arial"/>
                        <a:cs typeface="Arial"/>
                      </a:rPr>
                      <a:t>was insignificant latency in the RNA sequences (p=0.91) and significant latency in </a:t>
                    </a:r>
                    <a:r>
                      <a:rPr lang="en-US" sz="3400" dirty="0">
                        <a:latin typeface="Arial"/>
                        <a:cs typeface="Arial"/>
                      </a:rPr>
                      <a:t>the mixed data (p=</a:t>
                    </a:r>
                    <a:r>
                      <a:rPr lang="en-US" sz="3400" dirty="0" smtClean="0">
                        <a:latin typeface="Arial"/>
                        <a:cs typeface="Arial"/>
                      </a:rPr>
                      <a:t>7.9×</a:t>
                    </a:r>
                    <a:r>
                      <a:rPr lang="en-US" sz="3400" dirty="0">
                        <a:latin typeface="Arial"/>
                        <a:cs typeface="Arial"/>
                      </a:rPr>
                      <a:t>10</a:t>
                    </a:r>
                    <a:r>
                      <a:rPr lang="en-US" sz="3400" baseline="30000" dirty="0">
                        <a:latin typeface="Arial"/>
                        <a:cs typeface="Arial"/>
                      </a:rPr>
                      <a:t>-7</a:t>
                    </a:r>
                    <a:r>
                      <a:rPr lang="en-US" sz="3400" dirty="0">
                        <a:latin typeface="Arial"/>
                        <a:cs typeface="Arial"/>
                      </a:rPr>
                      <a:t>).</a:t>
                    </a:r>
                  </a:p>
                </p:txBody>
              </p:sp>
              <p:sp>
                <p:nvSpPr>
                  <p:cNvPr id="39" name="TextBox 38"/>
                  <p:cNvSpPr txBox="1"/>
                  <p:nvPr/>
                </p:nvSpPr>
                <p:spPr>
                  <a:xfrm>
                    <a:off x="23199074" y="15838182"/>
                    <a:ext cx="4701985" cy="584776"/>
                  </a:xfrm>
                  <a:prstGeom prst="rect">
                    <a:avLst/>
                  </a:prstGeom>
                  <a:noFill/>
                </p:spPr>
                <p:txBody>
                  <a:bodyPr wrap="none" rtlCol="0">
                    <a:spAutoFit/>
                  </a:bodyPr>
                  <a:lstStyle/>
                  <a:p>
                    <a:pPr algn="ctr"/>
                    <a:r>
                      <a:rPr lang="en-US" sz="3200" b="1" dirty="0" smtClean="0">
                        <a:latin typeface="Arial"/>
                        <a:cs typeface="Arial"/>
                      </a:rPr>
                      <a:t>Figure 3a: Real RNA </a:t>
                    </a:r>
                    <a:r>
                      <a:rPr lang="en-US" sz="3200" b="1" dirty="0">
                        <a:latin typeface="Arial"/>
                        <a:cs typeface="Arial"/>
                      </a:rPr>
                      <a:t>data</a:t>
                    </a:r>
                  </a:p>
                </p:txBody>
              </p:sp>
              <p:sp>
                <p:nvSpPr>
                  <p:cNvPr id="70" name="TextBox 69"/>
                  <p:cNvSpPr txBox="1"/>
                  <p:nvPr/>
                </p:nvSpPr>
                <p:spPr>
                  <a:xfrm>
                    <a:off x="31037843" y="15838182"/>
                    <a:ext cx="5067679" cy="615553"/>
                  </a:xfrm>
                  <a:prstGeom prst="rect">
                    <a:avLst/>
                  </a:prstGeom>
                  <a:noFill/>
                </p:spPr>
                <p:txBody>
                  <a:bodyPr wrap="none" rtlCol="0">
                    <a:spAutoFit/>
                  </a:bodyPr>
                  <a:lstStyle/>
                  <a:p>
                    <a:pPr algn="ctr"/>
                    <a:r>
                      <a:rPr lang="en-US" sz="3200" b="1" dirty="0" smtClean="0">
                        <a:latin typeface="Arial"/>
                        <a:cs typeface="Arial"/>
                      </a:rPr>
                      <a:t>Figure 3b: Real mixed</a:t>
                    </a:r>
                    <a:r>
                      <a:rPr lang="en-US" sz="3400" b="1" dirty="0" smtClean="0">
                        <a:latin typeface="Arial"/>
                        <a:cs typeface="Arial"/>
                      </a:rPr>
                      <a:t> </a:t>
                    </a:r>
                    <a:r>
                      <a:rPr lang="en-US" sz="3400" b="1" dirty="0">
                        <a:latin typeface="Arial"/>
                        <a:cs typeface="Arial"/>
                      </a:rPr>
                      <a:t>data</a:t>
                    </a:r>
                  </a:p>
                </p:txBody>
              </p:sp>
              <p:sp>
                <p:nvSpPr>
                  <p:cNvPr id="71" name="TextBox 70"/>
                  <p:cNvSpPr txBox="1"/>
                  <p:nvPr/>
                </p:nvSpPr>
                <p:spPr>
                  <a:xfrm>
                    <a:off x="21446675" y="6132902"/>
                    <a:ext cx="7675089" cy="584776"/>
                  </a:xfrm>
                  <a:prstGeom prst="rect">
                    <a:avLst/>
                  </a:prstGeom>
                  <a:noFill/>
                </p:spPr>
                <p:txBody>
                  <a:bodyPr wrap="none" rtlCol="0">
                    <a:spAutoFit/>
                  </a:bodyPr>
                  <a:lstStyle/>
                  <a:p>
                    <a:pPr algn="ctr"/>
                    <a:r>
                      <a:rPr lang="en-US" sz="3200" b="1" dirty="0" smtClean="0">
                        <a:latin typeface="Arial"/>
                        <a:cs typeface="Arial"/>
                      </a:rPr>
                      <a:t>Figure 2a: Simulated data without latency</a:t>
                    </a:r>
                    <a:endParaRPr lang="en-US" sz="3200" b="1" dirty="0">
                      <a:latin typeface="Arial"/>
                      <a:cs typeface="Arial"/>
                    </a:endParaRPr>
                  </a:p>
                </p:txBody>
              </p:sp>
              <p:sp>
                <p:nvSpPr>
                  <p:cNvPr id="72" name="TextBox 71"/>
                  <p:cNvSpPr txBox="1"/>
                  <p:nvPr/>
                </p:nvSpPr>
                <p:spPr>
                  <a:xfrm>
                    <a:off x="29562383" y="6121367"/>
                    <a:ext cx="7517945" cy="615553"/>
                  </a:xfrm>
                  <a:prstGeom prst="rect">
                    <a:avLst/>
                  </a:prstGeom>
                  <a:noFill/>
                </p:spPr>
                <p:txBody>
                  <a:bodyPr wrap="none" rtlCol="0">
                    <a:spAutoFit/>
                  </a:bodyPr>
                  <a:lstStyle/>
                  <a:p>
                    <a:pPr algn="ctr"/>
                    <a:r>
                      <a:rPr lang="en-US" sz="3400" b="1" dirty="0" smtClean="0">
                        <a:latin typeface="Arial"/>
                        <a:cs typeface="Arial"/>
                      </a:rPr>
                      <a:t>Figure 2b: Simulated </a:t>
                    </a:r>
                    <a:r>
                      <a:rPr lang="en-US" sz="3400" b="1" dirty="0">
                        <a:latin typeface="Arial"/>
                        <a:cs typeface="Arial"/>
                      </a:rPr>
                      <a:t>data </a:t>
                    </a:r>
                    <a:r>
                      <a:rPr lang="en-US" sz="3200" b="1" dirty="0">
                        <a:latin typeface="Arial"/>
                        <a:cs typeface="Arial"/>
                      </a:rPr>
                      <a:t>with</a:t>
                    </a:r>
                    <a:r>
                      <a:rPr lang="en-US" sz="3400" b="1" dirty="0">
                        <a:latin typeface="Arial"/>
                        <a:cs typeface="Arial"/>
                      </a:rPr>
                      <a:t> latency</a:t>
                    </a:r>
                  </a:p>
                </p:txBody>
              </p:sp>
            </p:grpSp>
            <p:sp>
              <p:nvSpPr>
                <p:cNvPr id="2" name="TextBox 1"/>
                <p:cNvSpPr txBox="1"/>
                <p:nvPr/>
              </p:nvSpPr>
              <p:spPr>
                <a:xfrm>
                  <a:off x="19475710" y="22209822"/>
                  <a:ext cx="18069730" cy="1661993"/>
                </a:xfrm>
                <a:prstGeom prst="rect">
                  <a:avLst/>
                </a:prstGeom>
                <a:noFill/>
              </p:spPr>
              <p:txBody>
                <a:bodyPr wrap="square" rtlCol="0">
                  <a:spAutoFit/>
                </a:bodyPr>
                <a:lstStyle/>
                <a:p>
                  <a:r>
                    <a:rPr lang="en-US" sz="3400" dirty="0" smtClean="0">
                      <a:latin typeface="Arial"/>
                      <a:cs typeface="Arial"/>
                    </a:rPr>
                    <a:t>We compared the normalized difference of the censored dates / predicted dates in our real data and simulated data. We found that the normalized difference fit reasonably well, but there was more dispersion in the real data. This is shown in Figure 4 below. </a:t>
                  </a:r>
                  <a:endParaRPr lang="en-US" sz="3400" dirty="0">
                    <a:latin typeface="Arial"/>
                    <a:cs typeface="Arial"/>
                  </a:endParaRPr>
                </a:p>
              </p:txBody>
            </p:sp>
          </p:grpSp>
          <p:pic>
            <p:nvPicPr>
              <p:cNvPr id="22" name="Picture 21" descr="ancre.his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69381" y="27233056"/>
                <a:ext cx="6400800" cy="6400800"/>
              </a:xfrm>
              <a:prstGeom prst="rect">
                <a:avLst/>
              </a:prstGeom>
            </p:spPr>
          </p:pic>
          <p:pic>
            <p:nvPicPr>
              <p:cNvPr id="25" name="Picture 24" descr="out.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688597" y="18511857"/>
                <a:ext cx="6400800" cy="6400800"/>
              </a:xfrm>
              <a:prstGeom prst="rect">
                <a:avLst/>
              </a:prstGeom>
            </p:spPr>
          </p:pic>
          <p:pic>
            <p:nvPicPr>
              <p:cNvPr id="26" name="Picture 25" descr="lanl.hist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96176" y="27233056"/>
                <a:ext cx="6400800" cy="6400800"/>
              </a:xfrm>
              <a:prstGeom prst="rect">
                <a:avLst/>
              </a:prstGeom>
            </p:spPr>
          </p:pic>
          <p:pic>
            <p:nvPicPr>
              <p:cNvPr id="41" name="Picture 40" descr="out.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688597" y="8786898"/>
                <a:ext cx="6400800" cy="6400800"/>
              </a:xfrm>
              <a:prstGeom prst="rect">
                <a:avLst/>
              </a:prstGeom>
            </p:spPr>
          </p:pic>
          <p:pic>
            <p:nvPicPr>
              <p:cNvPr id="53" name="Picture 52" descr="out.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69381" y="8786898"/>
                <a:ext cx="6400800" cy="6400800"/>
              </a:xfrm>
              <a:prstGeom prst="rect">
                <a:avLst/>
              </a:prstGeom>
            </p:spPr>
          </p:pic>
          <p:pic>
            <p:nvPicPr>
              <p:cNvPr id="74" name="Picture 73" descr="out.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69381" y="18511857"/>
                <a:ext cx="6400800" cy="6400800"/>
              </a:xfrm>
              <a:prstGeom prst="rect">
                <a:avLst/>
              </a:prstGeom>
            </p:spPr>
          </p:pic>
        </p:grpSp>
      </p:grpSp>
    </p:spTree>
    <p:extLst>
      <p:ext uri="{BB962C8B-B14F-4D97-AF65-F5344CB8AC3E}">
        <p14:creationId xmlns:p14="http://schemas.microsoft.com/office/powerpoint/2010/main" val="2696373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30843</TotalTime>
  <Words>1127</Words>
  <Application>Microsoft Macintosh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Collins</dc:creator>
  <cp:lastModifiedBy>Brad Jones</cp:lastModifiedBy>
  <cp:revision>92</cp:revision>
  <cp:lastPrinted>2016-04-13T20:45:03Z</cp:lastPrinted>
  <dcterms:created xsi:type="dcterms:W3CDTF">2015-03-23T21:15:08Z</dcterms:created>
  <dcterms:modified xsi:type="dcterms:W3CDTF">2016-05-10T21:09:37Z</dcterms:modified>
</cp:coreProperties>
</file>