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38404800" cy="38404800"/>
  <p:notesSz cx="6858000" cy="9144000"/>
  <p:defaultTextStyle>
    <a:defPPr>
      <a:defRPr lang="en-US"/>
    </a:defPPr>
    <a:lvl1pPr marL="0" algn="l" defTabSz="2194210" rtl="0" eaLnBrk="1" latinLnBrk="0" hangingPunct="1">
      <a:defRPr sz="8600" kern="1200">
        <a:solidFill>
          <a:schemeClr val="tx1"/>
        </a:solidFill>
        <a:latin typeface="+mn-lt"/>
        <a:ea typeface="+mn-ea"/>
        <a:cs typeface="+mn-cs"/>
      </a:defRPr>
    </a:lvl1pPr>
    <a:lvl2pPr marL="2194210" algn="l" defTabSz="2194210" rtl="0" eaLnBrk="1" latinLnBrk="0" hangingPunct="1">
      <a:defRPr sz="8600" kern="1200">
        <a:solidFill>
          <a:schemeClr val="tx1"/>
        </a:solidFill>
        <a:latin typeface="+mn-lt"/>
        <a:ea typeface="+mn-ea"/>
        <a:cs typeface="+mn-cs"/>
      </a:defRPr>
    </a:lvl2pPr>
    <a:lvl3pPr marL="4388419" algn="l" defTabSz="2194210" rtl="0" eaLnBrk="1" latinLnBrk="0" hangingPunct="1">
      <a:defRPr sz="8600" kern="1200">
        <a:solidFill>
          <a:schemeClr val="tx1"/>
        </a:solidFill>
        <a:latin typeface="+mn-lt"/>
        <a:ea typeface="+mn-ea"/>
        <a:cs typeface="+mn-cs"/>
      </a:defRPr>
    </a:lvl3pPr>
    <a:lvl4pPr marL="6582629" algn="l" defTabSz="2194210" rtl="0" eaLnBrk="1" latinLnBrk="0" hangingPunct="1">
      <a:defRPr sz="8600" kern="1200">
        <a:solidFill>
          <a:schemeClr val="tx1"/>
        </a:solidFill>
        <a:latin typeface="+mn-lt"/>
        <a:ea typeface="+mn-ea"/>
        <a:cs typeface="+mn-cs"/>
      </a:defRPr>
    </a:lvl4pPr>
    <a:lvl5pPr marL="8776834" algn="l" defTabSz="2194210" rtl="0" eaLnBrk="1" latinLnBrk="0" hangingPunct="1">
      <a:defRPr sz="8600" kern="1200">
        <a:solidFill>
          <a:schemeClr val="tx1"/>
        </a:solidFill>
        <a:latin typeface="+mn-lt"/>
        <a:ea typeface="+mn-ea"/>
        <a:cs typeface="+mn-cs"/>
      </a:defRPr>
    </a:lvl5pPr>
    <a:lvl6pPr marL="10971043" algn="l" defTabSz="2194210" rtl="0" eaLnBrk="1" latinLnBrk="0" hangingPunct="1">
      <a:defRPr sz="8600" kern="1200">
        <a:solidFill>
          <a:schemeClr val="tx1"/>
        </a:solidFill>
        <a:latin typeface="+mn-lt"/>
        <a:ea typeface="+mn-ea"/>
        <a:cs typeface="+mn-cs"/>
      </a:defRPr>
    </a:lvl6pPr>
    <a:lvl7pPr marL="13165253" algn="l" defTabSz="2194210" rtl="0" eaLnBrk="1" latinLnBrk="0" hangingPunct="1">
      <a:defRPr sz="8600" kern="1200">
        <a:solidFill>
          <a:schemeClr val="tx1"/>
        </a:solidFill>
        <a:latin typeface="+mn-lt"/>
        <a:ea typeface="+mn-ea"/>
        <a:cs typeface="+mn-cs"/>
      </a:defRPr>
    </a:lvl7pPr>
    <a:lvl8pPr marL="15359462" algn="l" defTabSz="2194210" rtl="0" eaLnBrk="1" latinLnBrk="0" hangingPunct="1">
      <a:defRPr sz="8600" kern="1200">
        <a:solidFill>
          <a:schemeClr val="tx1"/>
        </a:solidFill>
        <a:latin typeface="+mn-lt"/>
        <a:ea typeface="+mn-ea"/>
        <a:cs typeface="+mn-cs"/>
      </a:defRPr>
    </a:lvl8pPr>
    <a:lvl9pPr marL="17553672" algn="l" defTabSz="219421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96FF"/>
    <a:srgbClr val="007D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4551" autoAdjust="0"/>
    <p:restoredTop sz="98015" autoAdjust="0"/>
  </p:normalViewPr>
  <p:slideViewPr>
    <p:cSldViewPr snapToGrid="0" snapToObjects="1">
      <p:cViewPr>
        <p:scale>
          <a:sx n="75" d="100"/>
          <a:sy n="75" d="100"/>
        </p:scale>
        <p:origin x="5384" y="10064"/>
      </p:cViewPr>
      <p:guideLst>
        <p:guide orient="horz" pos="12096"/>
        <p:guide pos="12096"/>
      </p:guideLst>
    </p:cSldViewPr>
  </p:slideViewPr>
  <p:outlineViewPr>
    <p:cViewPr>
      <p:scale>
        <a:sx n="33" d="100"/>
        <a:sy n="33" d="100"/>
      </p:scale>
      <p:origin x="0" y="0"/>
    </p:cViewPr>
  </p:outlineViewPr>
  <p:notesTextViewPr>
    <p:cViewPr>
      <p:scale>
        <a:sx n="100" d="100"/>
        <a:sy n="100" d="100"/>
      </p:scale>
      <p:origin x="0" y="48"/>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930388"/>
            <a:ext cx="32644080" cy="8232140"/>
          </a:xfrm>
        </p:spPr>
        <p:txBody>
          <a:bodyPr/>
          <a:lstStyle/>
          <a:p>
            <a:r>
              <a:rPr lang="en-CA" smtClean="0"/>
              <a:t>Click to edit Master title style</a:t>
            </a:r>
            <a:endParaRPr lang="en-US"/>
          </a:p>
        </p:txBody>
      </p:sp>
      <p:sp>
        <p:nvSpPr>
          <p:cNvPr id="3" name="Subtitle 2"/>
          <p:cNvSpPr>
            <a:spLocks noGrp="1"/>
          </p:cNvSpPr>
          <p:nvPr>
            <p:ph type="subTitle" idx="1"/>
          </p:nvPr>
        </p:nvSpPr>
        <p:spPr>
          <a:xfrm>
            <a:off x="5760720" y="21762720"/>
            <a:ext cx="26883360" cy="9814560"/>
          </a:xfrm>
        </p:spPr>
        <p:txBody>
          <a:bodyPr/>
          <a:lstStyle>
            <a:lvl1pPr marL="0" indent="0" algn="ctr">
              <a:buNone/>
              <a:defRPr>
                <a:solidFill>
                  <a:schemeClr val="tx1">
                    <a:tint val="75000"/>
                  </a:schemeClr>
                </a:solidFill>
              </a:defRPr>
            </a:lvl1pPr>
            <a:lvl2pPr marL="2194210" indent="0" algn="ctr">
              <a:buNone/>
              <a:defRPr>
                <a:solidFill>
                  <a:schemeClr val="tx1">
                    <a:tint val="75000"/>
                  </a:schemeClr>
                </a:solidFill>
              </a:defRPr>
            </a:lvl2pPr>
            <a:lvl3pPr marL="4388419" indent="0" algn="ctr">
              <a:buNone/>
              <a:defRPr>
                <a:solidFill>
                  <a:schemeClr val="tx1">
                    <a:tint val="75000"/>
                  </a:schemeClr>
                </a:solidFill>
              </a:defRPr>
            </a:lvl3pPr>
            <a:lvl4pPr marL="6582629" indent="0" algn="ctr">
              <a:buNone/>
              <a:defRPr>
                <a:solidFill>
                  <a:schemeClr val="tx1">
                    <a:tint val="75000"/>
                  </a:schemeClr>
                </a:solidFill>
              </a:defRPr>
            </a:lvl4pPr>
            <a:lvl5pPr marL="8776834" indent="0" algn="ctr">
              <a:buNone/>
              <a:defRPr>
                <a:solidFill>
                  <a:schemeClr val="tx1">
                    <a:tint val="75000"/>
                  </a:schemeClr>
                </a:solidFill>
              </a:defRPr>
            </a:lvl5pPr>
            <a:lvl6pPr marL="10971043" indent="0" algn="ctr">
              <a:buNone/>
              <a:defRPr>
                <a:solidFill>
                  <a:schemeClr val="tx1">
                    <a:tint val="75000"/>
                  </a:schemeClr>
                </a:solidFill>
              </a:defRPr>
            </a:lvl6pPr>
            <a:lvl7pPr marL="13165253" indent="0" algn="ctr">
              <a:buNone/>
              <a:defRPr>
                <a:solidFill>
                  <a:schemeClr val="tx1">
                    <a:tint val="75000"/>
                  </a:schemeClr>
                </a:solidFill>
              </a:defRPr>
            </a:lvl7pPr>
            <a:lvl8pPr marL="15359462" indent="0" algn="ctr">
              <a:buNone/>
              <a:defRPr>
                <a:solidFill>
                  <a:schemeClr val="tx1">
                    <a:tint val="75000"/>
                  </a:schemeClr>
                </a:solidFill>
              </a:defRPr>
            </a:lvl8pPr>
            <a:lvl9pPr marL="17553672"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D10E5F71-CB03-4346-9BBA-E5D3823F93A7}" type="datetimeFigureOut">
              <a:rPr lang="en-US" smtClean="0"/>
              <a:t>2016-04-13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22AC3-5E2A-BD40-BAD4-071D1D1423EA}" type="slidenum">
              <a:rPr lang="en-US" smtClean="0"/>
              <a:t>‹#›</a:t>
            </a:fld>
            <a:endParaRPr lang="en-US"/>
          </a:p>
        </p:txBody>
      </p:sp>
    </p:spTree>
    <p:extLst>
      <p:ext uri="{BB962C8B-B14F-4D97-AF65-F5344CB8AC3E}">
        <p14:creationId xmlns:p14="http://schemas.microsoft.com/office/powerpoint/2010/main" val="2562864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D10E5F71-CB03-4346-9BBA-E5D3823F93A7}" type="datetimeFigureOut">
              <a:rPr lang="en-US" smtClean="0"/>
              <a:t>2016-04-13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22AC3-5E2A-BD40-BAD4-071D1D1423EA}" type="slidenum">
              <a:rPr lang="en-US" smtClean="0"/>
              <a:t>‹#›</a:t>
            </a:fld>
            <a:endParaRPr lang="en-US"/>
          </a:p>
        </p:txBody>
      </p:sp>
    </p:spTree>
    <p:extLst>
      <p:ext uri="{BB962C8B-B14F-4D97-AF65-F5344CB8AC3E}">
        <p14:creationId xmlns:p14="http://schemas.microsoft.com/office/powerpoint/2010/main" val="350876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941285" y="8614421"/>
            <a:ext cx="36291200" cy="183498487"/>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8067675" y="8614421"/>
            <a:ext cx="108233530" cy="183498487"/>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D10E5F71-CB03-4346-9BBA-E5D3823F93A7}" type="datetimeFigureOut">
              <a:rPr lang="en-US" smtClean="0"/>
              <a:t>2016-04-13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22AC3-5E2A-BD40-BAD4-071D1D1423EA}" type="slidenum">
              <a:rPr lang="en-US" smtClean="0"/>
              <a:t>‹#›</a:t>
            </a:fld>
            <a:endParaRPr lang="en-US"/>
          </a:p>
        </p:txBody>
      </p:sp>
    </p:spTree>
    <p:extLst>
      <p:ext uri="{BB962C8B-B14F-4D97-AF65-F5344CB8AC3E}">
        <p14:creationId xmlns:p14="http://schemas.microsoft.com/office/powerpoint/2010/main" val="3101841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D10E5F71-CB03-4346-9BBA-E5D3823F93A7}" type="datetimeFigureOut">
              <a:rPr lang="en-US" smtClean="0"/>
              <a:t>2016-04-13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22AC3-5E2A-BD40-BAD4-071D1D1423EA}" type="slidenum">
              <a:rPr lang="en-US" smtClean="0"/>
              <a:t>‹#›</a:t>
            </a:fld>
            <a:endParaRPr lang="en-US"/>
          </a:p>
        </p:txBody>
      </p:sp>
    </p:spTree>
    <p:extLst>
      <p:ext uri="{BB962C8B-B14F-4D97-AF65-F5344CB8AC3E}">
        <p14:creationId xmlns:p14="http://schemas.microsoft.com/office/powerpoint/2010/main" val="2454720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4678648"/>
            <a:ext cx="32644080" cy="7627620"/>
          </a:xfrm>
        </p:spPr>
        <p:txBody>
          <a:bodyPr anchor="t"/>
          <a:lstStyle>
            <a:lvl1pPr algn="l">
              <a:defRPr sz="19200" b="1" cap="all"/>
            </a:lvl1pPr>
          </a:lstStyle>
          <a:p>
            <a:r>
              <a:rPr lang="en-CA" smtClean="0"/>
              <a:t>Click to edit Master title style</a:t>
            </a:r>
            <a:endParaRPr lang="en-US"/>
          </a:p>
        </p:txBody>
      </p:sp>
      <p:sp>
        <p:nvSpPr>
          <p:cNvPr id="3" name="Text Placeholder 2"/>
          <p:cNvSpPr>
            <a:spLocks noGrp="1"/>
          </p:cNvSpPr>
          <p:nvPr>
            <p:ph type="body" idx="1"/>
          </p:nvPr>
        </p:nvSpPr>
        <p:spPr>
          <a:xfrm>
            <a:off x="3033715" y="16277601"/>
            <a:ext cx="32644080" cy="8401047"/>
          </a:xfrm>
        </p:spPr>
        <p:txBody>
          <a:bodyPr anchor="b"/>
          <a:lstStyle>
            <a:lvl1pPr marL="0" indent="0">
              <a:buNone/>
              <a:defRPr sz="9600">
                <a:solidFill>
                  <a:schemeClr val="tx1">
                    <a:tint val="75000"/>
                  </a:schemeClr>
                </a:solidFill>
              </a:defRPr>
            </a:lvl1pPr>
            <a:lvl2pPr marL="2194210" indent="0">
              <a:buNone/>
              <a:defRPr sz="8600">
                <a:solidFill>
                  <a:schemeClr val="tx1">
                    <a:tint val="75000"/>
                  </a:schemeClr>
                </a:solidFill>
              </a:defRPr>
            </a:lvl2pPr>
            <a:lvl3pPr marL="4388419" indent="0">
              <a:buNone/>
              <a:defRPr sz="7700">
                <a:solidFill>
                  <a:schemeClr val="tx1">
                    <a:tint val="75000"/>
                  </a:schemeClr>
                </a:solidFill>
              </a:defRPr>
            </a:lvl3pPr>
            <a:lvl4pPr marL="6582629" indent="0">
              <a:buNone/>
              <a:defRPr sz="6700">
                <a:solidFill>
                  <a:schemeClr val="tx1">
                    <a:tint val="75000"/>
                  </a:schemeClr>
                </a:solidFill>
              </a:defRPr>
            </a:lvl4pPr>
            <a:lvl5pPr marL="8776834" indent="0">
              <a:buNone/>
              <a:defRPr sz="6700">
                <a:solidFill>
                  <a:schemeClr val="tx1">
                    <a:tint val="75000"/>
                  </a:schemeClr>
                </a:solidFill>
              </a:defRPr>
            </a:lvl5pPr>
            <a:lvl6pPr marL="10971043" indent="0">
              <a:buNone/>
              <a:defRPr sz="6700">
                <a:solidFill>
                  <a:schemeClr val="tx1">
                    <a:tint val="75000"/>
                  </a:schemeClr>
                </a:solidFill>
              </a:defRPr>
            </a:lvl6pPr>
            <a:lvl7pPr marL="13165253" indent="0">
              <a:buNone/>
              <a:defRPr sz="6700">
                <a:solidFill>
                  <a:schemeClr val="tx1">
                    <a:tint val="75000"/>
                  </a:schemeClr>
                </a:solidFill>
              </a:defRPr>
            </a:lvl7pPr>
            <a:lvl8pPr marL="15359462" indent="0">
              <a:buNone/>
              <a:defRPr sz="6700">
                <a:solidFill>
                  <a:schemeClr val="tx1">
                    <a:tint val="75000"/>
                  </a:schemeClr>
                </a:solidFill>
              </a:defRPr>
            </a:lvl8pPr>
            <a:lvl9pPr marL="17553672" indent="0">
              <a:buNone/>
              <a:defRPr sz="67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D10E5F71-CB03-4346-9BBA-E5D3823F93A7}" type="datetimeFigureOut">
              <a:rPr lang="en-US" smtClean="0"/>
              <a:t>2016-04-13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22AC3-5E2A-BD40-BAD4-071D1D1423EA}" type="slidenum">
              <a:rPr lang="en-US" smtClean="0"/>
              <a:t>‹#›</a:t>
            </a:fld>
            <a:endParaRPr lang="en-US"/>
          </a:p>
        </p:txBody>
      </p:sp>
    </p:spTree>
    <p:extLst>
      <p:ext uri="{BB962C8B-B14F-4D97-AF65-F5344CB8AC3E}">
        <p14:creationId xmlns:p14="http://schemas.microsoft.com/office/powerpoint/2010/main" val="2411203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8067681" y="50184061"/>
            <a:ext cx="72262365" cy="141928847"/>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80970126" y="50184061"/>
            <a:ext cx="72262365" cy="141928847"/>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D10E5F71-CB03-4346-9BBA-E5D3823F93A7}" type="datetimeFigureOut">
              <a:rPr lang="en-US" smtClean="0"/>
              <a:t>2016-04-13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22AC3-5E2A-BD40-BAD4-071D1D1423EA}" type="slidenum">
              <a:rPr lang="en-US" smtClean="0"/>
              <a:t>‹#›</a:t>
            </a:fld>
            <a:endParaRPr lang="en-US"/>
          </a:p>
        </p:txBody>
      </p:sp>
    </p:spTree>
    <p:extLst>
      <p:ext uri="{BB962C8B-B14F-4D97-AF65-F5344CB8AC3E}">
        <p14:creationId xmlns:p14="http://schemas.microsoft.com/office/powerpoint/2010/main" val="419670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537973"/>
            <a:ext cx="34564320" cy="6400800"/>
          </a:xfrm>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1920240" y="8596633"/>
            <a:ext cx="16968790" cy="3582667"/>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CA" smtClean="0"/>
              <a:t>Click to edit Master text styles</a:t>
            </a:r>
          </a:p>
        </p:txBody>
      </p:sp>
      <p:sp>
        <p:nvSpPr>
          <p:cNvPr id="4" name="Content Placeholder 3"/>
          <p:cNvSpPr>
            <a:spLocks noGrp="1"/>
          </p:cNvSpPr>
          <p:nvPr>
            <p:ph sz="half" idx="2"/>
          </p:nvPr>
        </p:nvSpPr>
        <p:spPr>
          <a:xfrm>
            <a:off x="1920240" y="12179300"/>
            <a:ext cx="16968790" cy="2212721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19509111" y="8596633"/>
            <a:ext cx="16975455" cy="3582667"/>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CA" smtClean="0"/>
              <a:t>Click to edit Master text styles</a:t>
            </a:r>
          </a:p>
        </p:txBody>
      </p:sp>
      <p:sp>
        <p:nvSpPr>
          <p:cNvPr id="6" name="Content Placeholder 5"/>
          <p:cNvSpPr>
            <a:spLocks noGrp="1"/>
          </p:cNvSpPr>
          <p:nvPr>
            <p:ph sz="quarter" idx="4"/>
          </p:nvPr>
        </p:nvSpPr>
        <p:spPr>
          <a:xfrm>
            <a:off x="19509111" y="12179300"/>
            <a:ext cx="16975455" cy="2212721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D10E5F71-CB03-4346-9BBA-E5D3823F93A7}" type="datetimeFigureOut">
              <a:rPr lang="en-US" smtClean="0"/>
              <a:t>2016-04-13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622AC3-5E2A-BD40-BAD4-071D1D1423EA}" type="slidenum">
              <a:rPr lang="en-US" smtClean="0"/>
              <a:t>‹#›</a:t>
            </a:fld>
            <a:endParaRPr lang="en-US"/>
          </a:p>
        </p:txBody>
      </p:sp>
    </p:spTree>
    <p:extLst>
      <p:ext uri="{BB962C8B-B14F-4D97-AF65-F5344CB8AC3E}">
        <p14:creationId xmlns:p14="http://schemas.microsoft.com/office/powerpoint/2010/main" val="439213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D10E5F71-CB03-4346-9BBA-E5D3823F93A7}" type="datetimeFigureOut">
              <a:rPr lang="en-US" smtClean="0"/>
              <a:t>2016-04-13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622AC3-5E2A-BD40-BAD4-071D1D1423EA}" type="slidenum">
              <a:rPr lang="en-US" smtClean="0"/>
              <a:t>‹#›</a:t>
            </a:fld>
            <a:endParaRPr lang="en-US"/>
          </a:p>
        </p:txBody>
      </p:sp>
    </p:spTree>
    <p:extLst>
      <p:ext uri="{BB962C8B-B14F-4D97-AF65-F5344CB8AC3E}">
        <p14:creationId xmlns:p14="http://schemas.microsoft.com/office/powerpoint/2010/main" val="3836848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0E5F71-CB03-4346-9BBA-E5D3823F93A7}" type="datetimeFigureOut">
              <a:rPr lang="en-US" smtClean="0"/>
              <a:t>2016-04-13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622AC3-5E2A-BD40-BAD4-071D1D1423EA}" type="slidenum">
              <a:rPr lang="en-US" smtClean="0"/>
              <a:t>‹#›</a:t>
            </a:fld>
            <a:endParaRPr lang="en-US"/>
          </a:p>
        </p:txBody>
      </p:sp>
    </p:spTree>
    <p:extLst>
      <p:ext uri="{BB962C8B-B14F-4D97-AF65-F5344CB8AC3E}">
        <p14:creationId xmlns:p14="http://schemas.microsoft.com/office/powerpoint/2010/main" val="1092829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6" y="1529080"/>
            <a:ext cx="12634915" cy="6507480"/>
          </a:xfrm>
        </p:spPr>
        <p:txBody>
          <a:bodyPr anchor="b"/>
          <a:lstStyle>
            <a:lvl1pPr algn="l">
              <a:defRPr sz="9600" b="1"/>
            </a:lvl1pPr>
          </a:lstStyle>
          <a:p>
            <a:r>
              <a:rPr lang="en-CA" smtClean="0"/>
              <a:t>Click to edit Master title style</a:t>
            </a:r>
            <a:endParaRPr lang="en-US"/>
          </a:p>
        </p:txBody>
      </p:sp>
      <p:sp>
        <p:nvSpPr>
          <p:cNvPr id="3" name="Content Placeholder 2"/>
          <p:cNvSpPr>
            <a:spLocks noGrp="1"/>
          </p:cNvSpPr>
          <p:nvPr>
            <p:ph idx="1"/>
          </p:nvPr>
        </p:nvSpPr>
        <p:spPr>
          <a:xfrm>
            <a:off x="15015210" y="1529088"/>
            <a:ext cx="21469350" cy="32777433"/>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1920246" y="8036568"/>
            <a:ext cx="12634915" cy="26269953"/>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D10E5F71-CB03-4346-9BBA-E5D3823F93A7}" type="datetimeFigureOut">
              <a:rPr lang="en-US" smtClean="0"/>
              <a:t>2016-04-13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22AC3-5E2A-BD40-BAD4-071D1D1423EA}" type="slidenum">
              <a:rPr lang="en-US" smtClean="0"/>
              <a:t>‹#›</a:t>
            </a:fld>
            <a:endParaRPr lang="en-US"/>
          </a:p>
        </p:txBody>
      </p:sp>
    </p:spTree>
    <p:extLst>
      <p:ext uri="{BB962C8B-B14F-4D97-AF65-F5344CB8AC3E}">
        <p14:creationId xmlns:p14="http://schemas.microsoft.com/office/powerpoint/2010/main" val="3830385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6883360"/>
            <a:ext cx="23042880" cy="3173733"/>
          </a:xfrm>
        </p:spPr>
        <p:txBody>
          <a:bodyPr anchor="b"/>
          <a:lstStyle>
            <a:lvl1pPr algn="l">
              <a:defRPr sz="9600" b="1"/>
            </a:lvl1pPr>
          </a:lstStyle>
          <a:p>
            <a:r>
              <a:rPr lang="en-CA" smtClean="0"/>
              <a:t>Click to edit Master title style</a:t>
            </a:r>
            <a:endParaRPr lang="en-US"/>
          </a:p>
        </p:txBody>
      </p:sp>
      <p:sp>
        <p:nvSpPr>
          <p:cNvPr id="3" name="Picture Placeholder 2"/>
          <p:cNvSpPr>
            <a:spLocks noGrp="1"/>
          </p:cNvSpPr>
          <p:nvPr>
            <p:ph type="pic" idx="1"/>
          </p:nvPr>
        </p:nvSpPr>
        <p:spPr>
          <a:xfrm>
            <a:off x="7527610" y="3431540"/>
            <a:ext cx="23042880" cy="23042880"/>
          </a:xfrm>
        </p:spPr>
        <p:txBody>
          <a:bodyPr/>
          <a:lstStyle>
            <a:lvl1pPr marL="0" indent="0">
              <a:buNone/>
              <a:defRPr sz="15400"/>
            </a:lvl1pPr>
            <a:lvl2pPr marL="2194210" indent="0">
              <a:buNone/>
              <a:defRPr sz="13400"/>
            </a:lvl2pPr>
            <a:lvl3pPr marL="4388419" indent="0">
              <a:buNone/>
              <a:defRPr sz="11500"/>
            </a:lvl3pPr>
            <a:lvl4pPr marL="6582629" indent="0">
              <a:buNone/>
              <a:defRPr sz="9600"/>
            </a:lvl4pPr>
            <a:lvl5pPr marL="8776834" indent="0">
              <a:buNone/>
              <a:defRPr sz="9600"/>
            </a:lvl5pPr>
            <a:lvl6pPr marL="10971043" indent="0">
              <a:buNone/>
              <a:defRPr sz="9600"/>
            </a:lvl6pPr>
            <a:lvl7pPr marL="13165253" indent="0">
              <a:buNone/>
              <a:defRPr sz="9600"/>
            </a:lvl7pPr>
            <a:lvl8pPr marL="15359462" indent="0">
              <a:buNone/>
              <a:defRPr sz="9600"/>
            </a:lvl8pPr>
            <a:lvl9pPr marL="17553672" indent="0">
              <a:buNone/>
              <a:defRPr sz="9600"/>
            </a:lvl9pPr>
          </a:lstStyle>
          <a:p>
            <a:endParaRPr lang="en-US"/>
          </a:p>
        </p:txBody>
      </p:sp>
      <p:sp>
        <p:nvSpPr>
          <p:cNvPr id="4" name="Text Placeholder 3"/>
          <p:cNvSpPr>
            <a:spLocks noGrp="1"/>
          </p:cNvSpPr>
          <p:nvPr>
            <p:ph type="body" sz="half" idx="2"/>
          </p:nvPr>
        </p:nvSpPr>
        <p:spPr>
          <a:xfrm>
            <a:off x="7527610" y="30057093"/>
            <a:ext cx="23042880" cy="4507227"/>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D10E5F71-CB03-4346-9BBA-E5D3823F93A7}" type="datetimeFigureOut">
              <a:rPr lang="en-US" smtClean="0"/>
              <a:t>2016-04-13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22AC3-5E2A-BD40-BAD4-071D1D1423EA}" type="slidenum">
              <a:rPr lang="en-US" smtClean="0"/>
              <a:t>‹#›</a:t>
            </a:fld>
            <a:endParaRPr lang="en-US"/>
          </a:p>
        </p:txBody>
      </p:sp>
    </p:spTree>
    <p:extLst>
      <p:ext uri="{BB962C8B-B14F-4D97-AF65-F5344CB8AC3E}">
        <p14:creationId xmlns:p14="http://schemas.microsoft.com/office/powerpoint/2010/main" val="16200436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537973"/>
            <a:ext cx="34564320" cy="6400800"/>
          </a:xfrm>
          <a:prstGeom prst="rect">
            <a:avLst/>
          </a:prstGeom>
        </p:spPr>
        <p:txBody>
          <a:bodyPr vert="horz" lIns="438840" tIns="219422" rIns="438840" bIns="219422"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1920240" y="8961128"/>
            <a:ext cx="34564320" cy="25345393"/>
          </a:xfrm>
          <a:prstGeom prst="rect">
            <a:avLst/>
          </a:prstGeom>
        </p:spPr>
        <p:txBody>
          <a:bodyPr vert="horz" lIns="438840" tIns="219422" rIns="438840" bIns="219422"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1920240" y="35595568"/>
            <a:ext cx="8961120" cy="2044700"/>
          </a:xfrm>
          <a:prstGeom prst="rect">
            <a:avLst/>
          </a:prstGeom>
        </p:spPr>
        <p:txBody>
          <a:bodyPr vert="horz" lIns="438840" tIns="219422" rIns="438840" bIns="219422" rtlCol="0" anchor="ctr"/>
          <a:lstStyle>
            <a:lvl1pPr algn="l">
              <a:defRPr sz="5800">
                <a:solidFill>
                  <a:schemeClr val="tx1">
                    <a:tint val="75000"/>
                  </a:schemeClr>
                </a:solidFill>
              </a:defRPr>
            </a:lvl1pPr>
          </a:lstStyle>
          <a:p>
            <a:fld id="{D10E5F71-CB03-4346-9BBA-E5D3823F93A7}" type="datetimeFigureOut">
              <a:rPr lang="en-US" smtClean="0"/>
              <a:t>2016-04-13</a:t>
            </a:fld>
            <a:endParaRPr lang="en-US"/>
          </a:p>
        </p:txBody>
      </p:sp>
      <p:sp>
        <p:nvSpPr>
          <p:cNvPr id="5" name="Footer Placeholder 4"/>
          <p:cNvSpPr>
            <a:spLocks noGrp="1"/>
          </p:cNvSpPr>
          <p:nvPr>
            <p:ph type="ftr" sz="quarter" idx="3"/>
          </p:nvPr>
        </p:nvSpPr>
        <p:spPr>
          <a:xfrm>
            <a:off x="13121640" y="35595568"/>
            <a:ext cx="12161520" cy="2044700"/>
          </a:xfrm>
          <a:prstGeom prst="rect">
            <a:avLst/>
          </a:prstGeom>
        </p:spPr>
        <p:txBody>
          <a:bodyPr vert="horz" lIns="438840" tIns="219422" rIns="438840" bIns="219422"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35595568"/>
            <a:ext cx="8961120" cy="2044700"/>
          </a:xfrm>
          <a:prstGeom prst="rect">
            <a:avLst/>
          </a:prstGeom>
        </p:spPr>
        <p:txBody>
          <a:bodyPr vert="horz" lIns="438840" tIns="219422" rIns="438840" bIns="219422" rtlCol="0" anchor="ctr"/>
          <a:lstStyle>
            <a:lvl1pPr algn="r">
              <a:defRPr sz="5800">
                <a:solidFill>
                  <a:schemeClr val="tx1">
                    <a:tint val="75000"/>
                  </a:schemeClr>
                </a:solidFill>
              </a:defRPr>
            </a:lvl1pPr>
          </a:lstStyle>
          <a:p>
            <a:fld id="{BB622AC3-5E2A-BD40-BAD4-071D1D1423EA}" type="slidenum">
              <a:rPr lang="en-US" smtClean="0"/>
              <a:t>‹#›</a:t>
            </a:fld>
            <a:endParaRPr lang="en-US"/>
          </a:p>
        </p:txBody>
      </p:sp>
    </p:spTree>
    <p:extLst>
      <p:ext uri="{BB962C8B-B14F-4D97-AF65-F5344CB8AC3E}">
        <p14:creationId xmlns:p14="http://schemas.microsoft.com/office/powerpoint/2010/main" val="4235608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210" rtl="0" eaLnBrk="1" latinLnBrk="0" hangingPunct="1">
        <a:spcBef>
          <a:spcPct val="0"/>
        </a:spcBef>
        <a:buNone/>
        <a:defRPr sz="21100" kern="1200">
          <a:solidFill>
            <a:schemeClr val="tx1"/>
          </a:solidFill>
          <a:latin typeface="+mj-lt"/>
          <a:ea typeface="+mj-ea"/>
          <a:cs typeface="+mj-cs"/>
        </a:defRPr>
      </a:lvl1pPr>
    </p:titleStyle>
    <p:bodyStyle>
      <a:lvl1pPr marL="1645656" indent="-1645656" algn="l" defTabSz="2194210" rtl="0" eaLnBrk="1" latinLnBrk="0" hangingPunct="1">
        <a:spcBef>
          <a:spcPct val="20000"/>
        </a:spcBef>
        <a:buFont typeface="Arial"/>
        <a:buChar char="•"/>
        <a:defRPr sz="15400" kern="1200">
          <a:solidFill>
            <a:schemeClr val="tx1"/>
          </a:solidFill>
          <a:latin typeface="+mn-lt"/>
          <a:ea typeface="+mn-ea"/>
          <a:cs typeface="+mn-cs"/>
        </a:defRPr>
      </a:lvl1pPr>
      <a:lvl2pPr marL="3565589" indent="-1371379" algn="l" defTabSz="2194210" rtl="0" eaLnBrk="1" latinLnBrk="0" hangingPunct="1">
        <a:spcBef>
          <a:spcPct val="20000"/>
        </a:spcBef>
        <a:buFont typeface="Arial"/>
        <a:buChar char="–"/>
        <a:defRPr sz="13400" kern="1200">
          <a:solidFill>
            <a:schemeClr val="tx1"/>
          </a:solidFill>
          <a:latin typeface="+mn-lt"/>
          <a:ea typeface="+mn-ea"/>
          <a:cs typeface="+mn-cs"/>
        </a:defRPr>
      </a:lvl2pPr>
      <a:lvl3pPr marL="5485522" indent="-1097102" algn="l" defTabSz="2194210" rtl="0" eaLnBrk="1" latinLnBrk="0" hangingPunct="1">
        <a:spcBef>
          <a:spcPct val="20000"/>
        </a:spcBef>
        <a:buFont typeface="Arial"/>
        <a:buChar char="•"/>
        <a:defRPr sz="11500" kern="1200">
          <a:solidFill>
            <a:schemeClr val="tx1"/>
          </a:solidFill>
          <a:latin typeface="+mn-lt"/>
          <a:ea typeface="+mn-ea"/>
          <a:cs typeface="+mn-cs"/>
        </a:defRPr>
      </a:lvl3pPr>
      <a:lvl4pPr marL="7679731" indent="-1097102" algn="l" defTabSz="2194210" rtl="0" eaLnBrk="1" latinLnBrk="0" hangingPunct="1">
        <a:spcBef>
          <a:spcPct val="20000"/>
        </a:spcBef>
        <a:buFont typeface="Arial"/>
        <a:buChar char="–"/>
        <a:defRPr sz="9600" kern="1200">
          <a:solidFill>
            <a:schemeClr val="tx1"/>
          </a:solidFill>
          <a:latin typeface="+mn-lt"/>
          <a:ea typeface="+mn-ea"/>
          <a:cs typeface="+mn-cs"/>
        </a:defRPr>
      </a:lvl4pPr>
      <a:lvl5pPr marL="9873941" indent="-1097102" algn="l" defTabSz="2194210" rtl="0" eaLnBrk="1" latinLnBrk="0" hangingPunct="1">
        <a:spcBef>
          <a:spcPct val="20000"/>
        </a:spcBef>
        <a:buFont typeface="Arial"/>
        <a:buChar char="»"/>
        <a:defRPr sz="9600" kern="1200">
          <a:solidFill>
            <a:schemeClr val="tx1"/>
          </a:solidFill>
          <a:latin typeface="+mn-lt"/>
          <a:ea typeface="+mn-ea"/>
          <a:cs typeface="+mn-cs"/>
        </a:defRPr>
      </a:lvl5pPr>
      <a:lvl6pPr marL="12068150" indent="-1097102" algn="l" defTabSz="2194210" rtl="0" eaLnBrk="1" latinLnBrk="0" hangingPunct="1">
        <a:spcBef>
          <a:spcPct val="20000"/>
        </a:spcBef>
        <a:buFont typeface="Arial"/>
        <a:buChar char="•"/>
        <a:defRPr sz="9600" kern="1200">
          <a:solidFill>
            <a:schemeClr val="tx1"/>
          </a:solidFill>
          <a:latin typeface="+mn-lt"/>
          <a:ea typeface="+mn-ea"/>
          <a:cs typeface="+mn-cs"/>
        </a:defRPr>
      </a:lvl6pPr>
      <a:lvl7pPr marL="14262360" indent="-1097102" algn="l" defTabSz="2194210" rtl="0" eaLnBrk="1" latinLnBrk="0" hangingPunct="1">
        <a:spcBef>
          <a:spcPct val="20000"/>
        </a:spcBef>
        <a:buFont typeface="Arial"/>
        <a:buChar char="•"/>
        <a:defRPr sz="9600" kern="1200">
          <a:solidFill>
            <a:schemeClr val="tx1"/>
          </a:solidFill>
          <a:latin typeface="+mn-lt"/>
          <a:ea typeface="+mn-ea"/>
          <a:cs typeface="+mn-cs"/>
        </a:defRPr>
      </a:lvl7pPr>
      <a:lvl8pPr marL="16456565" indent="-1097102" algn="l" defTabSz="2194210" rtl="0" eaLnBrk="1" latinLnBrk="0" hangingPunct="1">
        <a:spcBef>
          <a:spcPct val="20000"/>
        </a:spcBef>
        <a:buFont typeface="Arial"/>
        <a:buChar char="•"/>
        <a:defRPr sz="9600" kern="1200">
          <a:solidFill>
            <a:schemeClr val="tx1"/>
          </a:solidFill>
          <a:latin typeface="+mn-lt"/>
          <a:ea typeface="+mn-ea"/>
          <a:cs typeface="+mn-cs"/>
        </a:defRPr>
      </a:lvl8pPr>
      <a:lvl9pPr marL="18650774" indent="-1097102" algn="l" defTabSz="219421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210" rtl="0" eaLnBrk="1" latinLnBrk="0" hangingPunct="1">
        <a:defRPr sz="8600" kern="1200">
          <a:solidFill>
            <a:schemeClr val="tx1"/>
          </a:solidFill>
          <a:latin typeface="+mn-lt"/>
          <a:ea typeface="+mn-ea"/>
          <a:cs typeface="+mn-cs"/>
        </a:defRPr>
      </a:lvl1pPr>
      <a:lvl2pPr marL="2194210" algn="l" defTabSz="2194210" rtl="0" eaLnBrk="1" latinLnBrk="0" hangingPunct="1">
        <a:defRPr sz="8600" kern="1200">
          <a:solidFill>
            <a:schemeClr val="tx1"/>
          </a:solidFill>
          <a:latin typeface="+mn-lt"/>
          <a:ea typeface="+mn-ea"/>
          <a:cs typeface="+mn-cs"/>
        </a:defRPr>
      </a:lvl2pPr>
      <a:lvl3pPr marL="4388419" algn="l" defTabSz="2194210" rtl="0" eaLnBrk="1" latinLnBrk="0" hangingPunct="1">
        <a:defRPr sz="8600" kern="1200">
          <a:solidFill>
            <a:schemeClr val="tx1"/>
          </a:solidFill>
          <a:latin typeface="+mn-lt"/>
          <a:ea typeface="+mn-ea"/>
          <a:cs typeface="+mn-cs"/>
        </a:defRPr>
      </a:lvl3pPr>
      <a:lvl4pPr marL="6582629" algn="l" defTabSz="2194210" rtl="0" eaLnBrk="1" latinLnBrk="0" hangingPunct="1">
        <a:defRPr sz="8600" kern="1200">
          <a:solidFill>
            <a:schemeClr val="tx1"/>
          </a:solidFill>
          <a:latin typeface="+mn-lt"/>
          <a:ea typeface="+mn-ea"/>
          <a:cs typeface="+mn-cs"/>
        </a:defRPr>
      </a:lvl4pPr>
      <a:lvl5pPr marL="8776834" algn="l" defTabSz="2194210" rtl="0" eaLnBrk="1" latinLnBrk="0" hangingPunct="1">
        <a:defRPr sz="8600" kern="1200">
          <a:solidFill>
            <a:schemeClr val="tx1"/>
          </a:solidFill>
          <a:latin typeface="+mn-lt"/>
          <a:ea typeface="+mn-ea"/>
          <a:cs typeface="+mn-cs"/>
        </a:defRPr>
      </a:lvl5pPr>
      <a:lvl6pPr marL="10971043" algn="l" defTabSz="2194210" rtl="0" eaLnBrk="1" latinLnBrk="0" hangingPunct="1">
        <a:defRPr sz="8600" kern="1200">
          <a:solidFill>
            <a:schemeClr val="tx1"/>
          </a:solidFill>
          <a:latin typeface="+mn-lt"/>
          <a:ea typeface="+mn-ea"/>
          <a:cs typeface="+mn-cs"/>
        </a:defRPr>
      </a:lvl6pPr>
      <a:lvl7pPr marL="13165253" algn="l" defTabSz="2194210" rtl="0" eaLnBrk="1" latinLnBrk="0" hangingPunct="1">
        <a:defRPr sz="8600" kern="1200">
          <a:solidFill>
            <a:schemeClr val="tx1"/>
          </a:solidFill>
          <a:latin typeface="+mn-lt"/>
          <a:ea typeface="+mn-ea"/>
          <a:cs typeface="+mn-cs"/>
        </a:defRPr>
      </a:lvl7pPr>
      <a:lvl8pPr marL="15359462" algn="l" defTabSz="2194210" rtl="0" eaLnBrk="1" latinLnBrk="0" hangingPunct="1">
        <a:defRPr sz="8600" kern="1200">
          <a:solidFill>
            <a:schemeClr val="tx1"/>
          </a:solidFill>
          <a:latin typeface="+mn-lt"/>
          <a:ea typeface="+mn-ea"/>
          <a:cs typeface="+mn-cs"/>
        </a:defRPr>
      </a:lvl8pPr>
      <a:lvl9pPr marL="17553672" algn="l" defTabSz="219421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emf"/><Relationship Id="rId12" Type="http://schemas.openxmlformats.org/officeDocument/2006/relationships/image" Target="../media/image11.emf"/><Relationship Id="rId13" Type="http://schemas.openxmlformats.org/officeDocument/2006/relationships/image" Target="../media/image12.emf"/><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emf"/><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emf"/><Relationship Id="rId8" Type="http://schemas.openxmlformats.org/officeDocument/2006/relationships/image" Target="../media/image7.emf"/><Relationship Id="rId9" Type="http://schemas.openxmlformats.org/officeDocument/2006/relationships/image" Target="../media/image8.emf"/><Relationship Id="rId10"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42x4.5 head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8404800" cy="4114802"/>
          </a:xfrm>
          <a:prstGeom prst="rect">
            <a:avLst/>
          </a:prstGeom>
        </p:spPr>
      </p:pic>
      <p:pic>
        <p:nvPicPr>
          <p:cNvPr id="7" name="Picture 6" descr="BCHIV_Logo_Final-Horizontal-PMS.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74072" y="36875034"/>
            <a:ext cx="5565097" cy="1371602"/>
          </a:xfrm>
          <a:prstGeom prst="rect">
            <a:avLst/>
          </a:prstGeom>
        </p:spPr>
      </p:pic>
      <p:pic>
        <p:nvPicPr>
          <p:cNvPr id="8" name="Picture 7" descr="s4b.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15942" y="36920750"/>
            <a:ext cx="940758" cy="1280160"/>
          </a:xfrm>
          <a:prstGeom prst="rect">
            <a:avLst/>
          </a:prstGeom>
        </p:spPr>
      </p:pic>
      <p:pic>
        <p:nvPicPr>
          <p:cNvPr id="9" name="Picture 8" descr="PHC_logo_lin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549076" y="36920750"/>
            <a:ext cx="3200400" cy="1280160"/>
          </a:xfrm>
          <a:prstGeom prst="rect">
            <a:avLst/>
          </a:prstGeom>
        </p:spPr>
      </p:pic>
      <p:sp>
        <p:nvSpPr>
          <p:cNvPr id="13" name="TextBox 12"/>
          <p:cNvSpPr txBox="1"/>
          <p:nvPr/>
        </p:nvSpPr>
        <p:spPr>
          <a:xfrm>
            <a:off x="654776" y="333038"/>
            <a:ext cx="37120457" cy="1354197"/>
          </a:xfrm>
          <a:prstGeom prst="rect">
            <a:avLst/>
          </a:prstGeom>
          <a:noFill/>
        </p:spPr>
        <p:txBody>
          <a:bodyPr wrap="square" lIns="91426" tIns="45710" rIns="91426" bIns="45710" rtlCol="0">
            <a:spAutoFit/>
          </a:bodyPr>
          <a:lstStyle/>
          <a:p>
            <a:pPr algn="ctr"/>
            <a:r>
              <a:rPr lang="en-US" sz="8200" b="1" dirty="0">
                <a:solidFill>
                  <a:schemeClr val="bg1"/>
                </a:solidFill>
                <a:latin typeface="Arial"/>
                <a:cs typeface="Arial"/>
              </a:rPr>
              <a:t>Blind dating: A phylogenetic approach to dating HIV reservoir sequences</a:t>
            </a:r>
          </a:p>
        </p:txBody>
      </p:sp>
      <p:sp>
        <p:nvSpPr>
          <p:cNvPr id="14" name="TextBox 13"/>
          <p:cNvSpPr txBox="1"/>
          <p:nvPr/>
        </p:nvSpPr>
        <p:spPr>
          <a:xfrm>
            <a:off x="654776" y="2099793"/>
            <a:ext cx="37120457" cy="830977"/>
          </a:xfrm>
          <a:prstGeom prst="rect">
            <a:avLst/>
          </a:prstGeom>
          <a:noFill/>
        </p:spPr>
        <p:txBody>
          <a:bodyPr wrap="square" lIns="91426" tIns="45710" rIns="91426" bIns="45710" rtlCol="0">
            <a:spAutoFit/>
          </a:bodyPr>
          <a:lstStyle/>
          <a:p>
            <a:pPr algn="ctr"/>
            <a:r>
              <a:rPr lang="hu-HU" sz="4800" b="1" dirty="0">
                <a:solidFill>
                  <a:schemeClr val="bg1"/>
                </a:solidFill>
                <a:latin typeface="Arial"/>
                <a:cs typeface="Arial"/>
              </a:rPr>
              <a:t>Bradley R. Jones</a:t>
            </a:r>
            <a:r>
              <a:rPr lang="en-US" sz="4800" b="1" baseline="30000" dirty="0">
                <a:solidFill>
                  <a:schemeClr val="bg1"/>
                </a:solidFill>
                <a:latin typeface="Arial"/>
                <a:cs typeface="Arial"/>
              </a:rPr>
              <a:t>1,2</a:t>
            </a:r>
            <a:r>
              <a:rPr lang="hu-HU" sz="4800" b="1" dirty="0">
                <a:solidFill>
                  <a:schemeClr val="bg1"/>
                </a:solidFill>
                <a:latin typeface="Arial"/>
                <a:cs typeface="Arial"/>
              </a:rPr>
              <a:t>, Joshua Horacsek</a:t>
            </a:r>
            <a:r>
              <a:rPr lang="en-US" sz="4800" b="1" baseline="30000" dirty="0">
                <a:solidFill>
                  <a:schemeClr val="bg1"/>
                </a:solidFill>
                <a:latin typeface="Arial"/>
                <a:cs typeface="Arial"/>
              </a:rPr>
              <a:t>1,2</a:t>
            </a:r>
            <a:r>
              <a:rPr lang="hu-HU" sz="4800" b="1" dirty="0">
                <a:solidFill>
                  <a:schemeClr val="bg1"/>
                </a:solidFill>
                <a:latin typeface="Arial"/>
                <a:cs typeface="Arial"/>
              </a:rPr>
              <a:t>, </a:t>
            </a:r>
            <a:r>
              <a:rPr lang="hu-HU" sz="4800" b="1" dirty="0">
                <a:solidFill>
                  <a:schemeClr val="bg1"/>
                </a:solidFill>
                <a:latin typeface="Arial"/>
                <a:cs typeface="Arial"/>
              </a:rPr>
              <a:t>Jeffrey B. </a:t>
            </a:r>
            <a:r>
              <a:rPr lang="hu-HU" sz="4800" b="1" dirty="0">
                <a:solidFill>
                  <a:schemeClr val="bg1"/>
                </a:solidFill>
                <a:latin typeface="Arial"/>
                <a:cs typeface="Arial"/>
              </a:rPr>
              <a:t>Joy</a:t>
            </a:r>
            <a:r>
              <a:rPr lang="en-US" sz="4800" b="1" baseline="30000" dirty="0">
                <a:solidFill>
                  <a:schemeClr val="bg1"/>
                </a:solidFill>
                <a:latin typeface="Arial"/>
                <a:cs typeface="Arial"/>
              </a:rPr>
              <a:t>2</a:t>
            </a:r>
            <a:r>
              <a:rPr lang="hu-HU" sz="4800" b="1" dirty="0">
                <a:solidFill>
                  <a:schemeClr val="bg1"/>
                </a:solidFill>
                <a:latin typeface="Arial"/>
                <a:cs typeface="Arial"/>
              </a:rPr>
              <a:t>, </a:t>
            </a:r>
            <a:r>
              <a:rPr lang="hu-HU" sz="4800" b="1" dirty="0">
                <a:solidFill>
                  <a:schemeClr val="bg1"/>
                </a:solidFill>
                <a:latin typeface="Arial"/>
                <a:cs typeface="Arial"/>
              </a:rPr>
              <a:t>Zabrina L. </a:t>
            </a:r>
            <a:r>
              <a:rPr lang="hu-HU" sz="4800" b="1" dirty="0">
                <a:solidFill>
                  <a:schemeClr val="bg1"/>
                </a:solidFill>
                <a:latin typeface="Arial"/>
                <a:cs typeface="Arial"/>
              </a:rPr>
              <a:t>Brumme</a:t>
            </a:r>
            <a:r>
              <a:rPr lang="en-US" sz="4800" b="1" baseline="30000" dirty="0">
                <a:solidFill>
                  <a:schemeClr val="bg1"/>
                </a:solidFill>
                <a:latin typeface="Arial"/>
                <a:cs typeface="Arial"/>
              </a:rPr>
              <a:t>1,2</a:t>
            </a:r>
            <a:r>
              <a:rPr lang="hu-HU" sz="4800" b="1" dirty="0">
                <a:solidFill>
                  <a:schemeClr val="bg1"/>
                </a:solidFill>
                <a:latin typeface="Arial"/>
                <a:cs typeface="Arial"/>
              </a:rPr>
              <a:t>, and </a:t>
            </a:r>
            <a:r>
              <a:rPr lang="hu-HU" sz="4800" b="1" dirty="0">
                <a:solidFill>
                  <a:schemeClr val="bg1"/>
                </a:solidFill>
                <a:latin typeface="Arial"/>
                <a:cs typeface="Arial"/>
              </a:rPr>
              <a:t>Art F.Y. </a:t>
            </a:r>
            <a:r>
              <a:rPr lang="hu-HU" sz="4800" b="1" dirty="0">
                <a:solidFill>
                  <a:schemeClr val="bg1"/>
                </a:solidFill>
                <a:latin typeface="Arial"/>
                <a:cs typeface="Arial"/>
              </a:rPr>
              <a:t>Poon</a:t>
            </a:r>
            <a:r>
              <a:rPr lang="en-US" sz="4800" b="1" baseline="30000" dirty="0">
                <a:solidFill>
                  <a:schemeClr val="bg1"/>
                </a:solidFill>
                <a:latin typeface="Arial"/>
                <a:cs typeface="Arial"/>
              </a:rPr>
              <a:t>1,2,3</a:t>
            </a:r>
            <a:endParaRPr lang="en-US" sz="4800" b="1" baseline="30000" dirty="0">
              <a:solidFill>
                <a:schemeClr val="bg1"/>
              </a:solidFill>
              <a:latin typeface="Arial"/>
              <a:cs typeface="Arial"/>
            </a:endParaRPr>
          </a:p>
        </p:txBody>
      </p:sp>
      <p:sp>
        <p:nvSpPr>
          <p:cNvPr id="15" name="TextBox 14"/>
          <p:cNvSpPr txBox="1"/>
          <p:nvPr/>
        </p:nvSpPr>
        <p:spPr>
          <a:xfrm>
            <a:off x="654776" y="2957772"/>
            <a:ext cx="37120457" cy="677088"/>
          </a:xfrm>
          <a:prstGeom prst="rect">
            <a:avLst/>
          </a:prstGeom>
          <a:noFill/>
        </p:spPr>
        <p:txBody>
          <a:bodyPr wrap="square" lIns="91426" tIns="45710" rIns="91426" bIns="45710" rtlCol="0">
            <a:spAutoFit/>
          </a:bodyPr>
          <a:lstStyle/>
          <a:p>
            <a:pPr algn="ctr"/>
            <a:r>
              <a:rPr lang="en-US" sz="3800" b="1" dirty="0">
                <a:solidFill>
                  <a:schemeClr val="bg1"/>
                </a:solidFill>
                <a:latin typeface="Arial"/>
                <a:cs typeface="Arial"/>
              </a:rPr>
              <a:t>1. Simon Fraser University, 2. BC Centre for Excellence in HIV/AIDS, 3. University of British Columbia</a:t>
            </a:r>
            <a:endParaRPr lang="en-US" sz="3800" b="1" dirty="0">
              <a:solidFill>
                <a:schemeClr val="bg1"/>
              </a:solidFill>
              <a:latin typeface="Arial"/>
              <a:cs typeface="Arial"/>
            </a:endParaRPr>
          </a:p>
        </p:txBody>
      </p:sp>
      <p:grpSp>
        <p:nvGrpSpPr>
          <p:cNvPr id="66" name="Group 65"/>
          <p:cNvGrpSpPr/>
          <p:nvPr/>
        </p:nvGrpSpPr>
        <p:grpSpPr>
          <a:xfrm>
            <a:off x="19427052" y="31279658"/>
            <a:ext cx="18409383" cy="4989700"/>
            <a:chOff x="20770811" y="30428540"/>
            <a:chExt cx="17065624" cy="4989704"/>
          </a:xfrm>
        </p:grpSpPr>
        <p:grpSp>
          <p:nvGrpSpPr>
            <p:cNvPr id="42" name="Group 114"/>
            <p:cNvGrpSpPr>
              <a:grpSpLocks/>
            </p:cNvGrpSpPr>
            <p:nvPr/>
          </p:nvGrpSpPr>
          <p:grpSpPr bwMode="auto">
            <a:xfrm>
              <a:off x="20770811" y="30428540"/>
              <a:ext cx="17065624" cy="1169761"/>
              <a:chOff x="5376" y="8832"/>
              <a:chExt cx="4607" cy="223"/>
            </a:xfrm>
          </p:grpSpPr>
          <p:sp>
            <p:nvSpPr>
              <p:cNvPr id="43" name="Text Box 100"/>
              <p:cNvSpPr txBox="1">
                <a:spLocks noChangeArrowheads="1"/>
              </p:cNvSpPr>
              <p:nvPr/>
            </p:nvSpPr>
            <p:spPr bwMode="auto">
              <a:xfrm>
                <a:off x="5376" y="8832"/>
                <a:ext cx="4607"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21401" tIns="10700" rIns="21401" bIns="10700">
                <a:spAutoFit/>
              </a:bodyPr>
              <a:lstStyle>
                <a:lvl1pPr defTabSz="442913">
                  <a:defRPr sz="2400">
                    <a:solidFill>
                      <a:schemeClr val="tx1"/>
                    </a:solidFill>
                    <a:latin typeface="Arial" charset="0"/>
                    <a:ea typeface="ＭＳ Ｐゴシック" charset="0"/>
                    <a:cs typeface="ＭＳ Ｐゴシック" charset="0"/>
                  </a:defRPr>
                </a:lvl1pPr>
                <a:lvl2pPr marL="222250" defTabSz="442913">
                  <a:defRPr sz="2400">
                    <a:solidFill>
                      <a:schemeClr val="tx1"/>
                    </a:solidFill>
                    <a:latin typeface="Arial" charset="0"/>
                    <a:ea typeface="ＭＳ Ｐゴシック" charset="0"/>
                  </a:defRPr>
                </a:lvl2pPr>
                <a:lvl3pPr marL="442913" defTabSz="442913">
                  <a:defRPr sz="2400">
                    <a:solidFill>
                      <a:schemeClr val="tx1"/>
                    </a:solidFill>
                    <a:latin typeface="Arial" charset="0"/>
                    <a:ea typeface="ＭＳ Ｐゴシック" charset="0"/>
                  </a:defRPr>
                </a:lvl3pPr>
                <a:lvl4pPr marL="663575" defTabSz="442913">
                  <a:defRPr sz="2400">
                    <a:solidFill>
                      <a:schemeClr val="tx1"/>
                    </a:solidFill>
                    <a:latin typeface="Arial" charset="0"/>
                    <a:ea typeface="ＭＳ Ｐゴシック" charset="0"/>
                  </a:defRPr>
                </a:lvl4pPr>
                <a:lvl5pPr marL="884238" defTabSz="442913">
                  <a:defRPr sz="2400">
                    <a:solidFill>
                      <a:schemeClr val="tx1"/>
                    </a:solidFill>
                    <a:latin typeface="Arial" charset="0"/>
                    <a:ea typeface="ＭＳ Ｐゴシック" charset="0"/>
                  </a:defRPr>
                </a:lvl5pPr>
                <a:lvl6pPr marL="1341438" defTabSz="442913" eaLnBrk="0" fontAlgn="base" hangingPunct="0">
                  <a:spcBef>
                    <a:spcPct val="0"/>
                  </a:spcBef>
                  <a:spcAft>
                    <a:spcPct val="0"/>
                  </a:spcAft>
                  <a:defRPr sz="2400">
                    <a:solidFill>
                      <a:schemeClr val="tx1"/>
                    </a:solidFill>
                    <a:latin typeface="Arial" charset="0"/>
                    <a:ea typeface="ＭＳ Ｐゴシック" charset="0"/>
                  </a:defRPr>
                </a:lvl6pPr>
                <a:lvl7pPr marL="1798638" defTabSz="442913" eaLnBrk="0" fontAlgn="base" hangingPunct="0">
                  <a:spcBef>
                    <a:spcPct val="0"/>
                  </a:spcBef>
                  <a:spcAft>
                    <a:spcPct val="0"/>
                  </a:spcAft>
                  <a:defRPr sz="2400">
                    <a:solidFill>
                      <a:schemeClr val="tx1"/>
                    </a:solidFill>
                    <a:latin typeface="Arial" charset="0"/>
                    <a:ea typeface="ＭＳ Ｐゴシック" charset="0"/>
                  </a:defRPr>
                </a:lvl7pPr>
                <a:lvl8pPr marL="2255838" defTabSz="442913" eaLnBrk="0" fontAlgn="base" hangingPunct="0">
                  <a:spcBef>
                    <a:spcPct val="0"/>
                  </a:spcBef>
                  <a:spcAft>
                    <a:spcPct val="0"/>
                  </a:spcAft>
                  <a:defRPr sz="2400">
                    <a:solidFill>
                      <a:schemeClr val="tx1"/>
                    </a:solidFill>
                    <a:latin typeface="Arial" charset="0"/>
                    <a:ea typeface="ＭＳ Ｐゴシック" charset="0"/>
                  </a:defRPr>
                </a:lvl8pPr>
                <a:lvl9pPr marL="2713038" defTabSz="442913" eaLnBrk="0" fontAlgn="base" hangingPunct="0">
                  <a:spcBef>
                    <a:spcPct val="0"/>
                  </a:spcBef>
                  <a:spcAft>
                    <a:spcPct val="0"/>
                  </a:spcAft>
                  <a:defRPr sz="2400">
                    <a:solidFill>
                      <a:schemeClr val="tx1"/>
                    </a:solidFill>
                    <a:latin typeface="Arial" charset="0"/>
                    <a:ea typeface="ＭＳ Ｐゴシック" charset="0"/>
                  </a:defRPr>
                </a:lvl9pPr>
              </a:lstStyle>
              <a:p>
                <a:pPr>
                  <a:lnSpc>
                    <a:spcPct val="120000"/>
                  </a:lnSpc>
                </a:pPr>
                <a:r>
                  <a:rPr lang="en-US" sz="6200" b="1" dirty="0">
                    <a:solidFill>
                      <a:srgbClr val="000000"/>
                    </a:solidFill>
                    <a:cs typeface="Times" charset="0"/>
                  </a:rPr>
                  <a:t>Discussion</a:t>
                </a:r>
                <a:endParaRPr lang="en-US" sz="6200" dirty="0">
                  <a:solidFill>
                    <a:srgbClr val="000000"/>
                  </a:solidFill>
                  <a:latin typeface="Times New Roman" charset="0"/>
                  <a:ea typeface="SimSun" charset="0"/>
                  <a:cs typeface="SimSun" charset="0"/>
                </a:endParaRPr>
              </a:p>
            </p:txBody>
          </p:sp>
          <p:sp>
            <p:nvSpPr>
              <p:cNvPr id="44" name="Line 101"/>
              <p:cNvSpPr>
                <a:spLocks noChangeShapeType="1"/>
              </p:cNvSpPr>
              <p:nvPr/>
            </p:nvSpPr>
            <p:spPr bwMode="auto">
              <a:xfrm>
                <a:off x="5398" y="9055"/>
                <a:ext cx="4406"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21401" tIns="10700" rIns="21401" bIns="10700">
                <a:spAutoFit/>
              </a:bodyPr>
              <a:lstStyle/>
              <a:p>
                <a:endParaRPr lang="en-US" dirty="0">
                  <a:ln>
                    <a:solidFill>
                      <a:schemeClr val="bg1">
                        <a:lumMod val="75000"/>
                      </a:schemeClr>
                    </a:solidFill>
                  </a:ln>
                  <a:solidFill>
                    <a:srgbClr val="000000"/>
                  </a:solidFill>
                </a:endParaRPr>
              </a:p>
            </p:txBody>
          </p:sp>
        </p:grpSp>
        <p:sp>
          <p:nvSpPr>
            <p:cNvPr id="50" name="Rectangle 49"/>
            <p:cNvSpPr/>
            <p:nvPr/>
          </p:nvSpPr>
          <p:spPr>
            <a:xfrm>
              <a:off x="20770811" y="31820333"/>
              <a:ext cx="16750763" cy="3597911"/>
            </a:xfrm>
            <a:prstGeom prst="rect">
              <a:avLst/>
            </a:prstGeom>
          </p:spPr>
          <p:txBody>
            <a:bodyPr wrap="square">
              <a:spAutoFit/>
            </a:bodyPr>
            <a:lstStyle/>
            <a:p>
              <a:r>
                <a:rPr lang="en-US" sz="3400" dirty="0">
                  <a:latin typeface="Arial"/>
                  <a:cs typeface="Arial"/>
                </a:rPr>
                <a:t>We showed that dates can be reconstructed from a phylogeny when the evolution adheres to a molecular clock. We also showed that in this case </a:t>
              </a:r>
              <a:r>
                <a:rPr lang="en-US" sz="3400" dirty="0">
                  <a:latin typeface="Arial"/>
                  <a:cs typeface="Arial"/>
                </a:rPr>
                <a:t>l</a:t>
              </a:r>
              <a:r>
                <a:rPr lang="en-US" sz="3400" dirty="0">
                  <a:latin typeface="Arial"/>
                  <a:cs typeface="Arial"/>
                </a:rPr>
                <a:t>atency periods can be accurately predicted.</a:t>
              </a:r>
            </a:p>
            <a:p>
              <a:pPr>
                <a:lnSpc>
                  <a:spcPct val="70000"/>
                </a:lnSpc>
              </a:pPr>
              <a:endParaRPr lang="en-US" sz="3400" dirty="0">
                <a:latin typeface="Arial"/>
                <a:cs typeface="Arial"/>
              </a:endParaRPr>
            </a:p>
            <a:p>
              <a:r>
                <a:rPr lang="en-US" sz="3400" dirty="0">
                  <a:latin typeface="Arial"/>
                  <a:cs typeface="Arial"/>
                </a:rPr>
                <a:t>Future work includes: relaxing </a:t>
              </a:r>
              <a:r>
                <a:rPr lang="en-US" sz="3400" dirty="0" smtClean="0">
                  <a:latin typeface="Arial"/>
                  <a:cs typeface="Arial"/>
                </a:rPr>
                <a:t>the molecular clock assumption, </a:t>
              </a:r>
              <a:r>
                <a:rPr lang="en-US" sz="3400" dirty="0">
                  <a:latin typeface="Arial"/>
                  <a:cs typeface="Arial"/>
                </a:rPr>
                <a:t>replacing the linear regression with a maximum </a:t>
              </a:r>
              <a:r>
                <a:rPr lang="en-US" sz="3400" dirty="0" smtClean="0">
                  <a:latin typeface="Arial"/>
                  <a:cs typeface="Arial"/>
                </a:rPr>
                <a:t>likelihood </a:t>
              </a:r>
              <a:r>
                <a:rPr lang="en-US" sz="3400" dirty="0">
                  <a:latin typeface="Arial"/>
                  <a:cs typeface="Arial"/>
                </a:rPr>
                <a:t>tree approach and applying the methodology to NGS data.</a:t>
              </a:r>
              <a:endParaRPr lang="en-US" sz="3400" dirty="0">
                <a:latin typeface="Arial"/>
                <a:cs typeface="Arial"/>
              </a:endParaRPr>
            </a:p>
          </p:txBody>
        </p:sp>
      </p:grpSp>
      <p:pic>
        <p:nvPicPr>
          <p:cNvPr id="3" name="Picture 2" descr="CAHR 2016_transparent.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1737" y="36469331"/>
            <a:ext cx="2057047" cy="1828798"/>
          </a:xfrm>
          <a:prstGeom prst="rect">
            <a:avLst/>
          </a:prstGeom>
        </p:spPr>
      </p:pic>
      <p:grpSp>
        <p:nvGrpSpPr>
          <p:cNvPr id="37" name="Group 36"/>
          <p:cNvGrpSpPr/>
          <p:nvPr/>
        </p:nvGrpSpPr>
        <p:grpSpPr>
          <a:xfrm>
            <a:off x="508977" y="26751476"/>
            <a:ext cx="18444718" cy="3678901"/>
            <a:chOff x="454600" y="28534651"/>
            <a:chExt cx="17065624" cy="3678902"/>
          </a:xfrm>
        </p:grpSpPr>
        <p:sp>
          <p:nvSpPr>
            <p:cNvPr id="54" name="Text Box 100"/>
            <p:cNvSpPr txBox="1">
              <a:spLocks noChangeArrowheads="1"/>
            </p:cNvSpPr>
            <p:nvPr/>
          </p:nvSpPr>
          <p:spPr bwMode="auto">
            <a:xfrm>
              <a:off x="454600" y="28534651"/>
              <a:ext cx="17065624" cy="1134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21401" tIns="10700" rIns="21401" bIns="10700">
              <a:spAutoFit/>
            </a:bodyPr>
            <a:lstStyle>
              <a:lvl1pPr defTabSz="442913">
                <a:defRPr sz="2400">
                  <a:solidFill>
                    <a:schemeClr val="tx1"/>
                  </a:solidFill>
                  <a:latin typeface="Arial" charset="0"/>
                  <a:ea typeface="ＭＳ Ｐゴシック" charset="0"/>
                  <a:cs typeface="ＭＳ Ｐゴシック" charset="0"/>
                </a:defRPr>
              </a:lvl1pPr>
              <a:lvl2pPr marL="222250" defTabSz="442913">
                <a:defRPr sz="2400">
                  <a:solidFill>
                    <a:schemeClr val="tx1"/>
                  </a:solidFill>
                  <a:latin typeface="Arial" charset="0"/>
                  <a:ea typeface="ＭＳ Ｐゴシック" charset="0"/>
                </a:defRPr>
              </a:lvl2pPr>
              <a:lvl3pPr marL="442913" defTabSz="442913">
                <a:defRPr sz="2400">
                  <a:solidFill>
                    <a:schemeClr val="tx1"/>
                  </a:solidFill>
                  <a:latin typeface="Arial" charset="0"/>
                  <a:ea typeface="ＭＳ Ｐゴシック" charset="0"/>
                </a:defRPr>
              </a:lvl3pPr>
              <a:lvl4pPr marL="663575" defTabSz="442913">
                <a:defRPr sz="2400">
                  <a:solidFill>
                    <a:schemeClr val="tx1"/>
                  </a:solidFill>
                  <a:latin typeface="Arial" charset="0"/>
                  <a:ea typeface="ＭＳ Ｐゴシック" charset="0"/>
                </a:defRPr>
              </a:lvl4pPr>
              <a:lvl5pPr marL="884238" defTabSz="442913">
                <a:defRPr sz="2400">
                  <a:solidFill>
                    <a:schemeClr val="tx1"/>
                  </a:solidFill>
                  <a:latin typeface="Arial" charset="0"/>
                  <a:ea typeface="ＭＳ Ｐゴシック" charset="0"/>
                </a:defRPr>
              </a:lvl5pPr>
              <a:lvl6pPr marL="1341438" defTabSz="442913" eaLnBrk="0" fontAlgn="base" hangingPunct="0">
                <a:spcBef>
                  <a:spcPct val="0"/>
                </a:spcBef>
                <a:spcAft>
                  <a:spcPct val="0"/>
                </a:spcAft>
                <a:defRPr sz="2400">
                  <a:solidFill>
                    <a:schemeClr val="tx1"/>
                  </a:solidFill>
                  <a:latin typeface="Arial" charset="0"/>
                  <a:ea typeface="ＭＳ Ｐゴシック" charset="0"/>
                </a:defRPr>
              </a:lvl6pPr>
              <a:lvl7pPr marL="1798638" defTabSz="442913" eaLnBrk="0" fontAlgn="base" hangingPunct="0">
                <a:spcBef>
                  <a:spcPct val="0"/>
                </a:spcBef>
                <a:spcAft>
                  <a:spcPct val="0"/>
                </a:spcAft>
                <a:defRPr sz="2400">
                  <a:solidFill>
                    <a:schemeClr val="tx1"/>
                  </a:solidFill>
                  <a:latin typeface="Arial" charset="0"/>
                  <a:ea typeface="ＭＳ Ｐゴシック" charset="0"/>
                </a:defRPr>
              </a:lvl7pPr>
              <a:lvl8pPr marL="2255838" defTabSz="442913" eaLnBrk="0" fontAlgn="base" hangingPunct="0">
                <a:spcBef>
                  <a:spcPct val="0"/>
                </a:spcBef>
                <a:spcAft>
                  <a:spcPct val="0"/>
                </a:spcAft>
                <a:defRPr sz="2400">
                  <a:solidFill>
                    <a:schemeClr val="tx1"/>
                  </a:solidFill>
                  <a:latin typeface="Arial" charset="0"/>
                  <a:ea typeface="ＭＳ Ｐゴシック" charset="0"/>
                </a:defRPr>
              </a:lvl8pPr>
              <a:lvl9pPr marL="2713038" defTabSz="442913" eaLnBrk="0" fontAlgn="base" hangingPunct="0">
                <a:spcBef>
                  <a:spcPct val="0"/>
                </a:spcBef>
                <a:spcAft>
                  <a:spcPct val="0"/>
                </a:spcAft>
                <a:defRPr sz="2400">
                  <a:solidFill>
                    <a:schemeClr val="tx1"/>
                  </a:solidFill>
                  <a:latin typeface="Arial" charset="0"/>
                  <a:ea typeface="ＭＳ Ｐゴシック" charset="0"/>
                </a:defRPr>
              </a:lvl9pPr>
            </a:lstStyle>
            <a:p>
              <a:pPr>
                <a:lnSpc>
                  <a:spcPct val="120000"/>
                </a:lnSpc>
              </a:pPr>
              <a:r>
                <a:rPr lang="en-US" sz="6200" b="1" dirty="0">
                  <a:solidFill>
                    <a:srgbClr val="000000"/>
                  </a:solidFill>
                  <a:cs typeface="Times" charset="0"/>
                </a:rPr>
                <a:t>Results</a:t>
              </a:r>
              <a:endParaRPr lang="en-US" sz="6200" dirty="0">
                <a:solidFill>
                  <a:srgbClr val="000000"/>
                </a:solidFill>
                <a:latin typeface="Times New Roman" charset="0"/>
                <a:ea typeface="SimSun" charset="0"/>
                <a:cs typeface="SimSun" charset="0"/>
              </a:endParaRPr>
            </a:p>
          </p:txBody>
        </p:sp>
        <p:sp>
          <p:nvSpPr>
            <p:cNvPr id="55" name="Line 101"/>
            <p:cNvSpPr>
              <a:spLocks noChangeShapeType="1"/>
            </p:cNvSpPr>
            <p:nvPr/>
          </p:nvSpPr>
          <p:spPr bwMode="auto">
            <a:xfrm>
              <a:off x="600400" y="29704412"/>
              <a:ext cx="1632106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21401" tIns="10700" rIns="21401" bIns="10700">
              <a:spAutoFit/>
            </a:bodyPr>
            <a:lstStyle/>
            <a:p>
              <a:endParaRPr lang="en-US" dirty="0">
                <a:ln>
                  <a:solidFill>
                    <a:schemeClr val="bg1">
                      <a:lumMod val="75000"/>
                    </a:schemeClr>
                  </a:solidFill>
                </a:ln>
                <a:solidFill>
                  <a:srgbClr val="000000"/>
                </a:solidFill>
              </a:endParaRPr>
            </a:p>
          </p:txBody>
        </p:sp>
        <p:sp>
          <p:nvSpPr>
            <p:cNvPr id="64" name="Rectangle 63"/>
            <p:cNvSpPr/>
            <p:nvPr/>
          </p:nvSpPr>
          <p:spPr>
            <a:xfrm>
              <a:off x="534379" y="30028338"/>
              <a:ext cx="16750763" cy="2185215"/>
            </a:xfrm>
            <a:prstGeom prst="rect">
              <a:avLst/>
            </a:prstGeom>
          </p:spPr>
          <p:txBody>
            <a:bodyPr wrap="square">
              <a:spAutoFit/>
            </a:bodyPr>
            <a:lstStyle/>
            <a:p>
              <a:r>
                <a:rPr lang="en-US" sz="3400" dirty="0">
                  <a:latin typeface="Arial"/>
                  <a:cs typeface="Arial"/>
                </a:rPr>
                <a:t>Simulated data </a:t>
              </a:r>
              <a:r>
                <a:rPr lang="en-US" sz="3400" dirty="0" smtClean="0">
                  <a:latin typeface="Arial"/>
                  <a:cs typeface="Arial"/>
                </a:rPr>
                <a:t>— </a:t>
              </a:r>
              <a:r>
                <a:rPr lang="en-US" sz="3400" dirty="0">
                  <a:latin typeface="Arial"/>
                  <a:cs typeface="Arial"/>
                </a:rPr>
                <a:t>In order to verify our methodology, we first applied our pipeline to simulated </a:t>
              </a:r>
              <a:r>
                <a:rPr lang="en-US" sz="3400" dirty="0" smtClean="0">
                  <a:latin typeface="Arial"/>
                  <a:cs typeface="Arial"/>
                </a:rPr>
                <a:t>data with and without latency. The </a:t>
              </a:r>
              <a:r>
                <a:rPr lang="en-US" sz="3400" dirty="0">
                  <a:latin typeface="Arial"/>
                  <a:cs typeface="Arial"/>
                </a:rPr>
                <a:t>binomial test performed well on the simulated data.  </a:t>
              </a:r>
              <a:r>
                <a:rPr lang="en-US" sz="3400" dirty="0" smtClean="0">
                  <a:latin typeface="Arial"/>
                  <a:cs typeface="Arial"/>
                </a:rPr>
                <a:t>This </a:t>
              </a:r>
              <a:r>
                <a:rPr lang="en-US" sz="3400" dirty="0">
                  <a:latin typeface="Arial"/>
                  <a:cs typeface="Arial"/>
                </a:rPr>
                <a:t>test correctly predicted that there was </a:t>
              </a:r>
              <a:r>
                <a:rPr lang="en-US" sz="3400" dirty="0" smtClean="0">
                  <a:latin typeface="Arial"/>
                  <a:cs typeface="Arial"/>
                </a:rPr>
                <a:t>insignificant </a:t>
              </a:r>
              <a:r>
                <a:rPr lang="en-US" sz="3400" dirty="0">
                  <a:latin typeface="Arial"/>
                  <a:cs typeface="Arial"/>
                </a:rPr>
                <a:t>latency in </a:t>
              </a:r>
              <a:r>
                <a:rPr lang="en-US" sz="3400" dirty="0" smtClean="0">
                  <a:latin typeface="Arial"/>
                  <a:cs typeface="Arial"/>
                </a:rPr>
                <a:t>the </a:t>
              </a:r>
              <a:r>
                <a:rPr lang="en-US" sz="3400" dirty="0">
                  <a:latin typeface="Arial"/>
                  <a:cs typeface="Arial"/>
                </a:rPr>
                <a:t>data without latency (p=0.477) and that there </a:t>
              </a:r>
              <a:r>
                <a:rPr lang="en-US" sz="3400" dirty="0" smtClean="0">
                  <a:latin typeface="Arial"/>
                  <a:cs typeface="Arial"/>
                </a:rPr>
                <a:t>was significant </a:t>
              </a:r>
              <a:r>
                <a:rPr lang="en-US" sz="3400" dirty="0">
                  <a:latin typeface="Arial"/>
                  <a:cs typeface="Arial"/>
                </a:rPr>
                <a:t>latency in </a:t>
              </a:r>
              <a:r>
                <a:rPr lang="en-US" sz="3400" dirty="0" smtClean="0">
                  <a:latin typeface="Arial"/>
                  <a:cs typeface="Arial"/>
                </a:rPr>
                <a:t>the </a:t>
              </a:r>
              <a:r>
                <a:rPr lang="en-US" sz="3400" dirty="0">
                  <a:latin typeface="Arial"/>
                  <a:cs typeface="Arial"/>
                </a:rPr>
                <a:t>data with latency (p &lt; 2.2×10</a:t>
              </a:r>
              <a:r>
                <a:rPr lang="en-US" sz="3400" baseline="30000" dirty="0">
                  <a:latin typeface="Arial"/>
                  <a:cs typeface="Arial"/>
                </a:rPr>
                <a:t>-15</a:t>
              </a:r>
              <a:r>
                <a:rPr lang="en-US" sz="3400" dirty="0">
                  <a:latin typeface="Arial"/>
                  <a:cs typeface="Arial"/>
                </a:rPr>
                <a:t>).</a:t>
              </a:r>
            </a:p>
          </p:txBody>
        </p:sp>
      </p:grpSp>
      <p:grpSp>
        <p:nvGrpSpPr>
          <p:cNvPr id="28" name="Group 27"/>
          <p:cNvGrpSpPr/>
          <p:nvPr/>
        </p:nvGrpSpPr>
        <p:grpSpPr>
          <a:xfrm>
            <a:off x="452882" y="10459214"/>
            <a:ext cx="18444718" cy="16331010"/>
            <a:chOff x="452883" y="11819110"/>
            <a:chExt cx="17065624" cy="16331014"/>
          </a:xfrm>
        </p:grpSpPr>
        <p:grpSp>
          <p:nvGrpSpPr>
            <p:cNvPr id="21" name="Group 20"/>
            <p:cNvGrpSpPr/>
            <p:nvPr/>
          </p:nvGrpSpPr>
          <p:grpSpPr>
            <a:xfrm>
              <a:off x="452883" y="11819110"/>
              <a:ext cx="17065624" cy="14836629"/>
              <a:chOff x="452883" y="11819110"/>
              <a:chExt cx="17065624" cy="14836629"/>
            </a:xfrm>
          </p:grpSpPr>
          <p:grpSp>
            <p:nvGrpSpPr>
              <p:cNvPr id="69" name="Group 68"/>
              <p:cNvGrpSpPr/>
              <p:nvPr/>
            </p:nvGrpSpPr>
            <p:grpSpPr>
              <a:xfrm>
                <a:off x="452883" y="11819110"/>
                <a:ext cx="17065624" cy="7358124"/>
                <a:chOff x="22704925" y="17953213"/>
                <a:chExt cx="17065624" cy="7358124"/>
              </a:xfrm>
            </p:grpSpPr>
            <p:grpSp>
              <p:nvGrpSpPr>
                <p:cNvPr id="57" name="Group 114"/>
                <p:cNvGrpSpPr>
                  <a:grpSpLocks/>
                </p:cNvGrpSpPr>
                <p:nvPr/>
              </p:nvGrpSpPr>
              <p:grpSpPr bwMode="auto">
                <a:xfrm>
                  <a:off x="22704925" y="17953213"/>
                  <a:ext cx="17065624" cy="1169761"/>
                  <a:chOff x="5376" y="8832"/>
                  <a:chExt cx="4607" cy="223"/>
                </a:xfrm>
              </p:grpSpPr>
              <p:sp>
                <p:nvSpPr>
                  <p:cNvPr id="58" name="Text Box 100"/>
                  <p:cNvSpPr txBox="1">
                    <a:spLocks noChangeArrowheads="1"/>
                  </p:cNvSpPr>
                  <p:nvPr/>
                </p:nvSpPr>
                <p:spPr bwMode="auto">
                  <a:xfrm>
                    <a:off x="5376" y="8832"/>
                    <a:ext cx="4607"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21401" tIns="10700" rIns="21401" bIns="10700">
                    <a:spAutoFit/>
                  </a:bodyPr>
                  <a:lstStyle>
                    <a:lvl1pPr defTabSz="442913">
                      <a:defRPr sz="2400">
                        <a:solidFill>
                          <a:schemeClr val="tx1"/>
                        </a:solidFill>
                        <a:latin typeface="Arial" charset="0"/>
                        <a:ea typeface="ＭＳ Ｐゴシック" charset="0"/>
                        <a:cs typeface="ＭＳ Ｐゴシック" charset="0"/>
                      </a:defRPr>
                    </a:lvl1pPr>
                    <a:lvl2pPr marL="222250" defTabSz="442913">
                      <a:defRPr sz="2400">
                        <a:solidFill>
                          <a:schemeClr val="tx1"/>
                        </a:solidFill>
                        <a:latin typeface="Arial" charset="0"/>
                        <a:ea typeface="ＭＳ Ｐゴシック" charset="0"/>
                      </a:defRPr>
                    </a:lvl2pPr>
                    <a:lvl3pPr marL="442913" defTabSz="442913">
                      <a:defRPr sz="2400">
                        <a:solidFill>
                          <a:schemeClr val="tx1"/>
                        </a:solidFill>
                        <a:latin typeface="Arial" charset="0"/>
                        <a:ea typeface="ＭＳ Ｐゴシック" charset="0"/>
                      </a:defRPr>
                    </a:lvl3pPr>
                    <a:lvl4pPr marL="663575" defTabSz="442913">
                      <a:defRPr sz="2400">
                        <a:solidFill>
                          <a:schemeClr val="tx1"/>
                        </a:solidFill>
                        <a:latin typeface="Arial" charset="0"/>
                        <a:ea typeface="ＭＳ Ｐゴシック" charset="0"/>
                      </a:defRPr>
                    </a:lvl4pPr>
                    <a:lvl5pPr marL="884238" defTabSz="442913">
                      <a:defRPr sz="2400">
                        <a:solidFill>
                          <a:schemeClr val="tx1"/>
                        </a:solidFill>
                        <a:latin typeface="Arial" charset="0"/>
                        <a:ea typeface="ＭＳ Ｐゴシック" charset="0"/>
                      </a:defRPr>
                    </a:lvl5pPr>
                    <a:lvl6pPr marL="1341438" defTabSz="442913" eaLnBrk="0" fontAlgn="base" hangingPunct="0">
                      <a:spcBef>
                        <a:spcPct val="0"/>
                      </a:spcBef>
                      <a:spcAft>
                        <a:spcPct val="0"/>
                      </a:spcAft>
                      <a:defRPr sz="2400">
                        <a:solidFill>
                          <a:schemeClr val="tx1"/>
                        </a:solidFill>
                        <a:latin typeface="Arial" charset="0"/>
                        <a:ea typeface="ＭＳ Ｐゴシック" charset="0"/>
                      </a:defRPr>
                    </a:lvl6pPr>
                    <a:lvl7pPr marL="1798638" defTabSz="442913" eaLnBrk="0" fontAlgn="base" hangingPunct="0">
                      <a:spcBef>
                        <a:spcPct val="0"/>
                      </a:spcBef>
                      <a:spcAft>
                        <a:spcPct val="0"/>
                      </a:spcAft>
                      <a:defRPr sz="2400">
                        <a:solidFill>
                          <a:schemeClr val="tx1"/>
                        </a:solidFill>
                        <a:latin typeface="Arial" charset="0"/>
                        <a:ea typeface="ＭＳ Ｐゴシック" charset="0"/>
                      </a:defRPr>
                    </a:lvl7pPr>
                    <a:lvl8pPr marL="2255838" defTabSz="442913" eaLnBrk="0" fontAlgn="base" hangingPunct="0">
                      <a:spcBef>
                        <a:spcPct val="0"/>
                      </a:spcBef>
                      <a:spcAft>
                        <a:spcPct val="0"/>
                      </a:spcAft>
                      <a:defRPr sz="2400">
                        <a:solidFill>
                          <a:schemeClr val="tx1"/>
                        </a:solidFill>
                        <a:latin typeface="Arial" charset="0"/>
                        <a:ea typeface="ＭＳ Ｐゴシック" charset="0"/>
                      </a:defRPr>
                    </a:lvl8pPr>
                    <a:lvl9pPr marL="2713038" defTabSz="442913" eaLnBrk="0" fontAlgn="base" hangingPunct="0">
                      <a:spcBef>
                        <a:spcPct val="0"/>
                      </a:spcBef>
                      <a:spcAft>
                        <a:spcPct val="0"/>
                      </a:spcAft>
                      <a:defRPr sz="2400">
                        <a:solidFill>
                          <a:schemeClr val="tx1"/>
                        </a:solidFill>
                        <a:latin typeface="Arial" charset="0"/>
                        <a:ea typeface="ＭＳ Ｐゴシック" charset="0"/>
                      </a:defRPr>
                    </a:lvl9pPr>
                  </a:lstStyle>
                  <a:p>
                    <a:pPr>
                      <a:lnSpc>
                        <a:spcPct val="120000"/>
                      </a:lnSpc>
                    </a:pPr>
                    <a:r>
                      <a:rPr lang="en-US" sz="6200" b="1" dirty="0">
                        <a:solidFill>
                          <a:srgbClr val="000000"/>
                        </a:solidFill>
                        <a:cs typeface="Times" charset="0"/>
                      </a:rPr>
                      <a:t>Methods</a:t>
                    </a:r>
                    <a:endParaRPr lang="en-US" sz="6200" dirty="0">
                      <a:solidFill>
                        <a:srgbClr val="000000"/>
                      </a:solidFill>
                      <a:latin typeface="Times New Roman" charset="0"/>
                      <a:ea typeface="SimSun" charset="0"/>
                      <a:cs typeface="SimSun" charset="0"/>
                    </a:endParaRPr>
                  </a:p>
                </p:txBody>
              </p:sp>
              <p:sp>
                <p:nvSpPr>
                  <p:cNvPr id="59" name="Line 101"/>
                  <p:cNvSpPr>
                    <a:spLocks noChangeShapeType="1"/>
                  </p:cNvSpPr>
                  <p:nvPr/>
                </p:nvSpPr>
                <p:spPr bwMode="auto">
                  <a:xfrm>
                    <a:off x="5398" y="9055"/>
                    <a:ext cx="4406"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21401" tIns="10700" rIns="21401" bIns="10700">
                    <a:spAutoFit/>
                  </a:bodyPr>
                  <a:lstStyle/>
                  <a:p>
                    <a:endParaRPr lang="en-US" dirty="0">
                      <a:ln>
                        <a:solidFill>
                          <a:schemeClr val="bg1">
                            <a:lumMod val="75000"/>
                          </a:schemeClr>
                        </a:solidFill>
                      </a:ln>
                      <a:solidFill>
                        <a:srgbClr val="000000"/>
                      </a:solidFill>
                    </a:endParaRPr>
                  </a:p>
                </p:txBody>
              </p:sp>
            </p:grpSp>
            <p:sp>
              <p:nvSpPr>
                <p:cNvPr id="65" name="Rectangle 64"/>
                <p:cNvSpPr/>
                <p:nvPr/>
              </p:nvSpPr>
              <p:spPr>
                <a:xfrm>
                  <a:off x="22759680" y="19254294"/>
                  <a:ext cx="16750763" cy="6057043"/>
                </a:xfrm>
                <a:prstGeom prst="rect">
                  <a:avLst/>
                </a:prstGeom>
              </p:spPr>
              <p:txBody>
                <a:bodyPr wrap="square">
                  <a:spAutoFit/>
                </a:bodyPr>
                <a:lstStyle/>
                <a:p>
                  <a:r>
                    <a:rPr lang="en-US" sz="3400" dirty="0">
                      <a:latin typeface="Arial"/>
                      <a:cs typeface="Arial"/>
                    </a:rPr>
                    <a:t>We </a:t>
                  </a:r>
                  <a:r>
                    <a:rPr lang="en-US" sz="3400" dirty="0" smtClean="0">
                      <a:latin typeface="Arial"/>
                      <a:cs typeface="Arial"/>
                    </a:rPr>
                    <a:t>collected published </a:t>
                  </a:r>
                  <a:r>
                    <a:rPr lang="en-US" sz="3400" dirty="0">
                      <a:latin typeface="Arial"/>
                      <a:cs typeface="Arial"/>
                    </a:rPr>
                    <a:t>HIV-1 RNA and DNA sequences from the Los Alamos National </a:t>
                  </a:r>
                  <a:r>
                    <a:rPr lang="en-US" sz="3400" dirty="0" smtClean="0">
                      <a:latin typeface="Arial"/>
                      <a:cs typeface="Arial"/>
                    </a:rPr>
                    <a:t>Laboratory. </a:t>
                  </a:r>
                  <a:r>
                    <a:rPr lang="en-US" sz="3400" dirty="0">
                      <a:latin typeface="Arial"/>
                      <a:cs typeface="Arial"/>
                    </a:rPr>
                    <a:t>We aligned the sequences using MUSCLE </a:t>
                  </a:r>
                  <a:r>
                    <a:rPr lang="en-US" sz="3400" dirty="0" smtClean="0">
                      <a:latin typeface="Arial"/>
                      <a:cs typeface="Arial"/>
                    </a:rPr>
                    <a:t>3.8.31 [4] </a:t>
                  </a:r>
                  <a:r>
                    <a:rPr lang="en-US" sz="3400" dirty="0">
                      <a:latin typeface="Arial"/>
                      <a:cs typeface="Arial"/>
                    </a:rPr>
                    <a:t>and </a:t>
                  </a:r>
                  <a:r>
                    <a:rPr lang="en-US" sz="3400" dirty="0" smtClean="0">
                      <a:latin typeface="Arial"/>
                      <a:cs typeface="Arial"/>
                    </a:rPr>
                    <a:t>manually inspected and refined the results </a:t>
                  </a:r>
                  <a:r>
                    <a:rPr lang="en-US" sz="3400" dirty="0">
                      <a:latin typeface="Arial"/>
                      <a:cs typeface="Arial"/>
                    </a:rPr>
                    <a:t>using </a:t>
                  </a:r>
                  <a:r>
                    <a:rPr lang="en-US" sz="3400" dirty="0" err="1" smtClean="0">
                      <a:latin typeface="Arial"/>
                      <a:cs typeface="Arial"/>
                    </a:rPr>
                    <a:t>AliView</a:t>
                  </a:r>
                  <a:r>
                    <a:rPr lang="en-US" sz="3400" dirty="0" smtClean="0">
                      <a:latin typeface="Arial"/>
                      <a:cs typeface="Arial"/>
                    </a:rPr>
                    <a:t> 1.17.1 [5].</a:t>
                  </a:r>
                  <a:endParaRPr lang="en-US" sz="3400" dirty="0">
                    <a:latin typeface="Arial"/>
                    <a:cs typeface="Arial"/>
                  </a:endParaRPr>
                </a:p>
                <a:p>
                  <a:pPr>
                    <a:lnSpc>
                      <a:spcPct val="70000"/>
                    </a:lnSpc>
                  </a:pPr>
                  <a:endParaRPr lang="en-US" sz="3400" dirty="0">
                    <a:latin typeface="Arial"/>
                    <a:cs typeface="Arial"/>
                  </a:endParaRPr>
                </a:p>
                <a:p>
                  <a:r>
                    <a:rPr lang="en-US" sz="3400" dirty="0" smtClean="0">
                      <a:latin typeface="Arial"/>
                      <a:cs typeface="Arial"/>
                    </a:rPr>
                    <a:t>To validate our method, we </a:t>
                  </a:r>
                  <a:r>
                    <a:rPr lang="en-US" sz="3400" dirty="0">
                      <a:latin typeface="Arial"/>
                      <a:cs typeface="Arial"/>
                    </a:rPr>
                    <a:t>simulated 1500 phylogenies using </a:t>
                  </a:r>
                  <a:r>
                    <a:rPr lang="en-US" sz="3400" dirty="0" err="1" smtClean="0">
                      <a:latin typeface="Arial"/>
                      <a:cs typeface="Arial"/>
                    </a:rPr>
                    <a:t>TreeSim</a:t>
                  </a:r>
                  <a:r>
                    <a:rPr lang="en-US" sz="3400" dirty="0" smtClean="0">
                      <a:latin typeface="Arial"/>
                      <a:cs typeface="Arial"/>
                    </a:rPr>
                    <a:t> 2.2 [6] </a:t>
                  </a:r>
                  <a:r>
                    <a:rPr lang="en-US" sz="3400" dirty="0">
                      <a:latin typeface="Arial"/>
                      <a:cs typeface="Arial"/>
                    </a:rPr>
                    <a:t>and manually added latent lineages by shortening tip genetic distance. HIV sequences were generated from these phylogenies using INDELIBLE </a:t>
                  </a:r>
                  <a:r>
                    <a:rPr lang="en-US" sz="3400" dirty="0" smtClean="0">
                      <a:latin typeface="Arial"/>
                      <a:cs typeface="Arial"/>
                    </a:rPr>
                    <a:t>1.03 [7].</a:t>
                  </a:r>
                  <a:endParaRPr lang="en-US" sz="3400" dirty="0">
                    <a:latin typeface="Arial"/>
                    <a:cs typeface="Arial"/>
                  </a:endParaRPr>
                </a:p>
                <a:p>
                  <a:pPr>
                    <a:lnSpc>
                      <a:spcPct val="70000"/>
                    </a:lnSpc>
                  </a:pPr>
                  <a:endParaRPr lang="en-US" sz="3400" dirty="0">
                    <a:latin typeface="Arial"/>
                    <a:cs typeface="Arial"/>
                  </a:endParaRPr>
                </a:p>
                <a:p>
                  <a:r>
                    <a:rPr lang="en-US" sz="3400" dirty="0" smtClean="0">
                      <a:latin typeface="Arial"/>
                      <a:cs typeface="Arial"/>
                    </a:rPr>
                    <a:t>We </a:t>
                  </a:r>
                  <a:r>
                    <a:rPr lang="en-US" sz="3400" dirty="0">
                      <a:latin typeface="Arial"/>
                      <a:cs typeface="Arial"/>
                    </a:rPr>
                    <a:t>computed phylogenies from both the real and simulated data using </a:t>
                  </a:r>
                  <a:r>
                    <a:rPr lang="en-US" sz="3400" dirty="0" err="1">
                      <a:latin typeface="Arial"/>
                      <a:cs typeface="Arial"/>
                    </a:rPr>
                    <a:t>RAxML</a:t>
                  </a:r>
                  <a:r>
                    <a:rPr lang="en-US" sz="3400" dirty="0">
                      <a:latin typeface="Arial"/>
                      <a:cs typeface="Arial"/>
                    </a:rPr>
                    <a:t> </a:t>
                  </a:r>
                  <a:r>
                    <a:rPr lang="en-US" sz="3400" dirty="0" smtClean="0">
                      <a:latin typeface="Arial"/>
                      <a:cs typeface="Arial"/>
                    </a:rPr>
                    <a:t>8.2.4 [8] </a:t>
                  </a:r>
                  <a:r>
                    <a:rPr lang="en-US" sz="3400" dirty="0">
                      <a:latin typeface="Arial"/>
                      <a:cs typeface="Arial"/>
                    </a:rPr>
                    <a:t>and rooted the phylogenies using root to tip </a:t>
                  </a:r>
                  <a:r>
                    <a:rPr lang="en-US" sz="3400" dirty="0" smtClean="0">
                      <a:latin typeface="Arial"/>
                      <a:cs typeface="Arial"/>
                    </a:rPr>
                    <a:t>regression [9]. In order to predict the become latent date, we </a:t>
                  </a:r>
                  <a:r>
                    <a:rPr lang="en-US" sz="3400" dirty="0">
                      <a:latin typeface="Arial"/>
                      <a:cs typeface="Arial"/>
                    </a:rPr>
                    <a:t>censored </a:t>
                  </a:r>
                  <a:r>
                    <a:rPr lang="en-US" sz="3400" dirty="0" smtClean="0">
                      <a:latin typeface="Arial"/>
                      <a:cs typeface="Arial"/>
                    </a:rPr>
                    <a:t>the sampling </a:t>
                  </a:r>
                  <a:r>
                    <a:rPr lang="en-US" sz="3400" dirty="0">
                      <a:latin typeface="Arial"/>
                      <a:cs typeface="Arial"/>
                    </a:rPr>
                    <a:t>dates of the </a:t>
                  </a:r>
                  <a:r>
                    <a:rPr lang="en-US" sz="3400" dirty="0" smtClean="0">
                      <a:latin typeface="Arial"/>
                      <a:cs typeface="Arial"/>
                    </a:rPr>
                    <a:t>DNA sequences </a:t>
                  </a:r>
                  <a:r>
                    <a:rPr lang="en-US" sz="3400" dirty="0">
                      <a:latin typeface="Arial"/>
                      <a:cs typeface="Arial"/>
                    </a:rPr>
                    <a:t>and computed the linear regression of the genetic distance versus time using the </a:t>
                  </a:r>
                  <a:r>
                    <a:rPr lang="en-US" sz="3400" dirty="0" smtClean="0">
                      <a:latin typeface="Arial"/>
                      <a:cs typeface="Arial"/>
                    </a:rPr>
                    <a:t>uncensored RNA sampling </a:t>
                  </a:r>
                  <a:r>
                    <a:rPr lang="en-US" sz="3400" dirty="0">
                      <a:latin typeface="Arial"/>
                      <a:cs typeface="Arial"/>
                    </a:rPr>
                    <a:t>dates</a:t>
                  </a:r>
                  <a:r>
                    <a:rPr lang="en-US" sz="3400" dirty="0" smtClean="0">
                      <a:latin typeface="Arial"/>
                      <a:cs typeface="Arial"/>
                    </a:rPr>
                    <a:t>. </a:t>
                  </a:r>
                  <a:endParaRPr lang="en-US" sz="3400" dirty="0">
                    <a:latin typeface="Arial"/>
                    <a:cs typeface="Arial"/>
                  </a:endParaRPr>
                </a:p>
              </p:txBody>
            </p:sp>
          </p:grpSp>
          <p:pic>
            <p:nvPicPr>
              <p:cNvPr id="10" name="Picture 9" descr="latency-scheme.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1128" y="19304232"/>
                <a:ext cx="8286566" cy="7351507"/>
              </a:xfrm>
              <a:prstGeom prst="rect">
                <a:avLst/>
              </a:prstGeom>
            </p:spPr>
          </p:pic>
        </p:grpSp>
        <p:sp>
          <p:nvSpPr>
            <p:cNvPr id="27" name="TextBox 26"/>
            <p:cNvSpPr txBox="1"/>
            <p:nvPr/>
          </p:nvSpPr>
          <p:spPr>
            <a:xfrm>
              <a:off x="654777" y="26488131"/>
              <a:ext cx="16200663" cy="1661993"/>
            </a:xfrm>
            <a:prstGeom prst="rect">
              <a:avLst/>
            </a:prstGeom>
            <a:noFill/>
          </p:spPr>
          <p:txBody>
            <a:bodyPr wrap="square" rtlCol="0">
              <a:spAutoFit/>
            </a:bodyPr>
            <a:lstStyle/>
            <a:p>
              <a:r>
                <a:rPr lang="en-US" sz="3400" dirty="0" smtClean="0">
                  <a:latin typeface="Arial"/>
                  <a:cs typeface="Arial"/>
                </a:rPr>
                <a:t>Next, we computed the difference between the censored dates and the dates predicted by the linear regression. Finally</a:t>
              </a:r>
              <a:r>
                <a:rPr lang="en-US" sz="3400" dirty="0">
                  <a:latin typeface="Arial"/>
                  <a:cs typeface="Arial"/>
                </a:rPr>
                <a:t>, we applied a nonparametric binomial test </a:t>
              </a:r>
              <a:r>
                <a:rPr lang="en-US" sz="3400" dirty="0" smtClean="0">
                  <a:latin typeface="Arial"/>
                  <a:cs typeface="Arial"/>
                </a:rPr>
                <a:t>to the occurrences of positive differences in each data set in order to quantify latency.</a:t>
              </a:r>
              <a:endParaRPr lang="en-US" sz="3400" dirty="0">
                <a:latin typeface="Arial"/>
                <a:cs typeface="Arial"/>
              </a:endParaRPr>
            </a:p>
          </p:txBody>
        </p:sp>
      </p:grpSp>
      <p:grpSp>
        <p:nvGrpSpPr>
          <p:cNvPr id="67" name="Group 66"/>
          <p:cNvGrpSpPr/>
          <p:nvPr/>
        </p:nvGrpSpPr>
        <p:grpSpPr>
          <a:xfrm>
            <a:off x="452882" y="4531067"/>
            <a:ext cx="18444718" cy="5990265"/>
            <a:chOff x="1373545" y="29411179"/>
            <a:chExt cx="17065624" cy="5990267"/>
          </a:xfrm>
        </p:grpSpPr>
        <p:grpSp>
          <p:nvGrpSpPr>
            <p:cNvPr id="60" name="Group 114"/>
            <p:cNvGrpSpPr>
              <a:grpSpLocks/>
            </p:cNvGrpSpPr>
            <p:nvPr/>
          </p:nvGrpSpPr>
          <p:grpSpPr bwMode="auto">
            <a:xfrm>
              <a:off x="1373545" y="29411179"/>
              <a:ext cx="17065624" cy="1169761"/>
              <a:chOff x="5376" y="8832"/>
              <a:chExt cx="4607" cy="223"/>
            </a:xfrm>
          </p:grpSpPr>
          <p:sp>
            <p:nvSpPr>
              <p:cNvPr id="61" name="Text Box 100"/>
              <p:cNvSpPr txBox="1">
                <a:spLocks noChangeArrowheads="1"/>
              </p:cNvSpPr>
              <p:nvPr/>
            </p:nvSpPr>
            <p:spPr bwMode="auto">
              <a:xfrm>
                <a:off x="5376" y="8832"/>
                <a:ext cx="4607"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21401" tIns="10700" rIns="21401" bIns="10700">
                <a:spAutoFit/>
              </a:bodyPr>
              <a:lstStyle>
                <a:lvl1pPr defTabSz="442913">
                  <a:defRPr sz="2400">
                    <a:solidFill>
                      <a:schemeClr val="tx1"/>
                    </a:solidFill>
                    <a:latin typeface="Arial" charset="0"/>
                    <a:ea typeface="ＭＳ Ｐゴシック" charset="0"/>
                    <a:cs typeface="ＭＳ Ｐゴシック" charset="0"/>
                  </a:defRPr>
                </a:lvl1pPr>
                <a:lvl2pPr marL="222250" defTabSz="442913">
                  <a:defRPr sz="2400">
                    <a:solidFill>
                      <a:schemeClr val="tx1"/>
                    </a:solidFill>
                    <a:latin typeface="Arial" charset="0"/>
                    <a:ea typeface="ＭＳ Ｐゴシック" charset="0"/>
                  </a:defRPr>
                </a:lvl2pPr>
                <a:lvl3pPr marL="442913" defTabSz="442913">
                  <a:defRPr sz="2400">
                    <a:solidFill>
                      <a:schemeClr val="tx1"/>
                    </a:solidFill>
                    <a:latin typeface="Arial" charset="0"/>
                    <a:ea typeface="ＭＳ Ｐゴシック" charset="0"/>
                  </a:defRPr>
                </a:lvl3pPr>
                <a:lvl4pPr marL="663575" defTabSz="442913">
                  <a:defRPr sz="2400">
                    <a:solidFill>
                      <a:schemeClr val="tx1"/>
                    </a:solidFill>
                    <a:latin typeface="Arial" charset="0"/>
                    <a:ea typeface="ＭＳ Ｐゴシック" charset="0"/>
                  </a:defRPr>
                </a:lvl4pPr>
                <a:lvl5pPr marL="884238" defTabSz="442913">
                  <a:defRPr sz="2400">
                    <a:solidFill>
                      <a:schemeClr val="tx1"/>
                    </a:solidFill>
                    <a:latin typeface="Arial" charset="0"/>
                    <a:ea typeface="ＭＳ Ｐゴシック" charset="0"/>
                  </a:defRPr>
                </a:lvl5pPr>
                <a:lvl6pPr marL="1341438" defTabSz="442913" eaLnBrk="0" fontAlgn="base" hangingPunct="0">
                  <a:spcBef>
                    <a:spcPct val="0"/>
                  </a:spcBef>
                  <a:spcAft>
                    <a:spcPct val="0"/>
                  </a:spcAft>
                  <a:defRPr sz="2400">
                    <a:solidFill>
                      <a:schemeClr val="tx1"/>
                    </a:solidFill>
                    <a:latin typeface="Arial" charset="0"/>
                    <a:ea typeface="ＭＳ Ｐゴシック" charset="0"/>
                  </a:defRPr>
                </a:lvl6pPr>
                <a:lvl7pPr marL="1798638" defTabSz="442913" eaLnBrk="0" fontAlgn="base" hangingPunct="0">
                  <a:spcBef>
                    <a:spcPct val="0"/>
                  </a:spcBef>
                  <a:spcAft>
                    <a:spcPct val="0"/>
                  </a:spcAft>
                  <a:defRPr sz="2400">
                    <a:solidFill>
                      <a:schemeClr val="tx1"/>
                    </a:solidFill>
                    <a:latin typeface="Arial" charset="0"/>
                    <a:ea typeface="ＭＳ Ｐゴシック" charset="0"/>
                  </a:defRPr>
                </a:lvl7pPr>
                <a:lvl8pPr marL="2255838" defTabSz="442913" eaLnBrk="0" fontAlgn="base" hangingPunct="0">
                  <a:spcBef>
                    <a:spcPct val="0"/>
                  </a:spcBef>
                  <a:spcAft>
                    <a:spcPct val="0"/>
                  </a:spcAft>
                  <a:defRPr sz="2400">
                    <a:solidFill>
                      <a:schemeClr val="tx1"/>
                    </a:solidFill>
                    <a:latin typeface="Arial" charset="0"/>
                    <a:ea typeface="ＭＳ Ｐゴシック" charset="0"/>
                  </a:defRPr>
                </a:lvl8pPr>
                <a:lvl9pPr marL="2713038" defTabSz="442913" eaLnBrk="0" fontAlgn="base" hangingPunct="0">
                  <a:spcBef>
                    <a:spcPct val="0"/>
                  </a:spcBef>
                  <a:spcAft>
                    <a:spcPct val="0"/>
                  </a:spcAft>
                  <a:defRPr sz="2400">
                    <a:solidFill>
                      <a:schemeClr val="tx1"/>
                    </a:solidFill>
                    <a:latin typeface="Arial" charset="0"/>
                    <a:ea typeface="ＭＳ Ｐゴシック" charset="0"/>
                  </a:defRPr>
                </a:lvl9pPr>
              </a:lstStyle>
              <a:p>
                <a:pPr>
                  <a:lnSpc>
                    <a:spcPct val="120000"/>
                  </a:lnSpc>
                </a:pPr>
                <a:r>
                  <a:rPr lang="en-US" sz="6200" b="1" dirty="0">
                    <a:solidFill>
                      <a:srgbClr val="000000"/>
                    </a:solidFill>
                    <a:cs typeface="Times" charset="0"/>
                  </a:rPr>
                  <a:t>Background</a:t>
                </a:r>
                <a:endParaRPr lang="en-US" sz="6200" dirty="0">
                  <a:solidFill>
                    <a:srgbClr val="000000"/>
                  </a:solidFill>
                  <a:latin typeface="Times New Roman" charset="0"/>
                  <a:ea typeface="SimSun" charset="0"/>
                  <a:cs typeface="SimSun" charset="0"/>
                </a:endParaRPr>
              </a:p>
            </p:txBody>
          </p:sp>
          <p:sp>
            <p:nvSpPr>
              <p:cNvPr id="62" name="Line 101"/>
              <p:cNvSpPr>
                <a:spLocks noChangeShapeType="1"/>
              </p:cNvSpPr>
              <p:nvPr/>
            </p:nvSpPr>
            <p:spPr bwMode="auto">
              <a:xfrm>
                <a:off x="5398" y="9055"/>
                <a:ext cx="4406"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21401" tIns="10700" rIns="21401" bIns="10700">
                <a:spAutoFit/>
              </a:bodyPr>
              <a:lstStyle/>
              <a:p>
                <a:endParaRPr lang="en-US" dirty="0">
                  <a:ln>
                    <a:solidFill>
                      <a:schemeClr val="bg1">
                        <a:lumMod val="75000"/>
                      </a:schemeClr>
                    </a:solidFill>
                  </a:ln>
                  <a:solidFill>
                    <a:srgbClr val="000000"/>
                  </a:solidFill>
                </a:endParaRPr>
              </a:p>
            </p:txBody>
          </p:sp>
        </p:grpSp>
        <p:sp>
          <p:nvSpPr>
            <p:cNvPr id="63" name="Rectangle 62"/>
            <p:cNvSpPr/>
            <p:nvPr/>
          </p:nvSpPr>
          <p:spPr>
            <a:xfrm>
              <a:off x="1429640" y="30757097"/>
              <a:ext cx="16830537" cy="4644349"/>
            </a:xfrm>
            <a:prstGeom prst="rect">
              <a:avLst/>
            </a:prstGeom>
          </p:spPr>
          <p:txBody>
            <a:bodyPr wrap="square">
              <a:spAutoFit/>
            </a:bodyPr>
            <a:lstStyle/>
            <a:p>
              <a:r>
                <a:rPr lang="en-US" sz="3400" dirty="0">
                  <a:latin typeface="Arial"/>
                  <a:cs typeface="Arial"/>
                </a:rPr>
                <a:t>A major obstacle to cure of HIV is the presence of latently infected cellular </a:t>
              </a:r>
              <a:r>
                <a:rPr lang="en-US" sz="3400" dirty="0" smtClean="0">
                  <a:latin typeface="Arial"/>
                  <a:cs typeface="Arial"/>
                </a:rPr>
                <a:t>reservoirs. </a:t>
              </a:r>
              <a:r>
                <a:rPr lang="en-US" sz="3400" dirty="0">
                  <a:latin typeface="Arial"/>
                  <a:cs typeface="Arial"/>
                </a:rPr>
                <a:t>These reservoirs can remain inactive and </a:t>
              </a:r>
              <a:r>
                <a:rPr lang="en-US" sz="3400" dirty="0" smtClean="0">
                  <a:latin typeface="Arial"/>
                  <a:cs typeface="Arial"/>
                </a:rPr>
                <a:t>persist for </a:t>
              </a:r>
              <a:r>
                <a:rPr lang="en-US" sz="3400" dirty="0">
                  <a:latin typeface="Arial"/>
                  <a:cs typeface="Arial"/>
                </a:rPr>
                <a:t>several </a:t>
              </a:r>
              <a:r>
                <a:rPr lang="en-US" sz="3400" dirty="0" smtClean="0">
                  <a:latin typeface="Arial"/>
                  <a:cs typeface="Arial"/>
                </a:rPr>
                <a:t>years. </a:t>
              </a:r>
              <a:r>
                <a:rPr lang="en-US" sz="3400" dirty="0">
                  <a:latin typeface="Arial"/>
                  <a:cs typeface="Arial"/>
                </a:rPr>
                <a:t>Though viral loads can be </a:t>
              </a:r>
              <a:r>
                <a:rPr lang="en-US" sz="3400" dirty="0" smtClean="0">
                  <a:latin typeface="Arial"/>
                  <a:cs typeface="Arial"/>
                </a:rPr>
                <a:t>reduced to undetectable levels </a:t>
              </a:r>
              <a:r>
                <a:rPr lang="en-US" sz="3400" dirty="0">
                  <a:latin typeface="Arial"/>
                  <a:cs typeface="Arial"/>
                </a:rPr>
                <a:t>via treatment, latently infected </a:t>
              </a:r>
              <a:r>
                <a:rPr lang="en-US" sz="3400" dirty="0" smtClean="0">
                  <a:latin typeface="Arial"/>
                  <a:cs typeface="Arial"/>
                </a:rPr>
                <a:t>reservoirs </a:t>
              </a:r>
              <a:r>
                <a:rPr lang="en-US" sz="3400" dirty="0">
                  <a:latin typeface="Arial"/>
                  <a:cs typeface="Arial"/>
                </a:rPr>
                <a:t>can reseed an infection if the treatment is </a:t>
              </a:r>
              <a:r>
                <a:rPr lang="en-US" sz="3400" dirty="0" smtClean="0">
                  <a:latin typeface="Arial"/>
                  <a:cs typeface="Arial"/>
                </a:rPr>
                <a:t>halted [1].</a:t>
              </a:r>
              <a:endParaRPr lang="en-US" sz="3400" dirty="0">
                <a:latin typeface="Arial"/>
                <a:cs typeface="Arial"/>
              </a:endParaRPr>
            </a:p>
            <a:p>
              <a:pPr>
                <a:lnSpc>
                  <a:spcPct val="70000"/>
                </a:lnSpc>
              </a:pPr>
              <a:endParaRPr lang="en-US" sz="3400" dirty="0">
                <a:latin typeface="Arial"/>
                <a:cs typeface="Arial"/>
              </a:endParaRPr>
            </a:p>
            <a:p>
              <a:r>
                <a:rPr lang="en-US" sz="3400" dirty="0">
                  <a:latin typeface="Arial"/>
                  <a:cs typeface="Arial"/>
                </a:rPr>
                <a:t>Due to HIV’s high mutation rate and short generation </a:t>
              </a:r>
              <a:r>
                <a:rPr lang="en-US" sz="3400" dirty="0" smtClean="0">
                  <a:latin typeface="Arial"/>
                  <a:cs typeface="Arial"/>
                </a:rPr>
                <a:t>time [3], </a:t>
              </a:r>
              <a:r>
                <a:rPr lang="en-US" sz="3400" dirty="0">
                  <a:latin typeface="Arial"/>
                  <a:cs typeface="Arial"/>
                </a:rPr>
                <a:t>we can reconstruct a phylogenetic tree that represents the </a:t>
              </a:r>
              <a:r>
                <a:rPr lang="en-US" sz="3400" dirty="0" smtClean="0">
                  <a:latin typeface="Arial"/>
                  <a:cs typeface="Arial"/>
                </a:rPr>
                <a:t>ancestral relationships of the </a:t>
              </a:r>
              <a:r>
                <a:rPr lang="en-US" sz="3400" dirty="0">
                  <a:latin typeface="Arial"/>
                  <a:cs typeface="Arial"/>
                </a:rPr>
                <a:t>sampled </a:t>
              </a:r>
              <a:r>
                <a:rPr lang="en-US" sz="3400" dirty="0" smtClean="0">
                  <a:latin typeface="Arial"/>
                  <a:cs typeface="Arial"/>
                </a:rPr>
                <a:t>viruses. The mutation evolution in latent reservoirs is negligible compared to non-latent virus. In this study, we use this (fact) to predict the dates when the HIV lineages became latent.</a:t>
              </a:r>
            </a:p>
          </p:txBody>
        </p:sp>
      </p:grpSp>
      <p:grpSp>
        <p:nvGrpSpPr>
          <p:cNvPr id="4" name="Group 3"/>
          <p:cNvGrpSpPr/>
          <p:nvPr/>
        </p:nvGrpSpPr>
        <p:grpSpPr>
          <a:xfrm>
            <a:off x="19354801" y="4555359"/>
            <a:ext cx="18301899" cy="26766502"/>
            <a:chOff x="19354801" y="4555359"/>
            <a:chExt cx="18301899" cy="26766502"/>
          </a:xfrm>
        </p:grpSpPr>
        <p:grpSp>
          <p:nvGrpSpPr>
            <p:cNvPr id="40" name="Group 39"/>
            <p:cNvGrpSpPr/>
            <p:nvPr/>
          </p:nvGrpSpPr>
          <p:grpSpPr>
            <a:xfrm>
              <a:off x="19354801" y="4555359"/>
              <a:ext cx="18301899" cy="25141555"/>
              <a:chOff x="20770811" y="5128228"/>
              <a:chExt cx="16965987" cy="25141557"/>
            </a:xfrm>
          </p:grpSpPr>
          <p:grpSp>
            <p:nvGrpSpPr>
              <p:cNvPr id="38" name="Group 37"/>
              <p:cNvGrpSpPr/>
              <p:nvPr/>
            </p:nvGrpSpPr>
            <p:grpSpPr>
              <a:xfrm>
                <a:off x="20770811" y="5547070"/>
                <a:ext cx="16965987" cy="24722715"/>
                <a:chOff x="20770811" y="4327870"/>
                <a:chExt cx="16965987" cy="24722715"/>
              </a:xfrm>
            </p:grpSpPr>
            <p:pic>
              <p:nvPicPr>
                <p:cNvPr id="24" name="Picture 2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099865" y="4327870"/>
                  <a:ext cx="7091599" cy="7534824"/>
                </a:xfrm>
                <a:prstGeom prst="rect">
                  <a:avLst/>
                </a:prstGeom>
              </p:spPr>
            </p:pic>
            <p:pic>
              <p:nvPicPr>
                <p:cNvPr id="47" name="Picture 4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454910" y="15150513"/>
                  <a:ext cx="6573960" cy="7534824"/>
                </a:xfrm>
                <a:prstGeom prst="rect">
                  <a:avLst/>
                </a:prstGeom>
              </p:spPr>
            </p:pic>
            <p:pic>
              <p:nvPicPr>
                <p:cNvPr id="29" name="Picture 2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099865" y="15150513"/>
                  <a:ext cx="7091599" cy="7534824"/>
                </a:xfrm>
                <a:prstGeom prst="rect">
                  <a:avLst/>
                </a:prstGeom>
              </p:spPr>
            </p:pic>
            <p:pic>
              <p:nvPicPr>
                <p:cNvPr id="30" name="Picture 2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196091" y="4453758"/>
                  <a:ext cx="7091598" cy="7534823"/>
                </a:xfrm>
                <a:prstGeom prst="rect">
                  <a:avLst/>
                </a:prstGeom>
              </p:spPr>
            </p:pic>
            <p:sp>
              <p:nvSpPr>
                <p:cNvPr id="32" name="TextBox 31"/>
                <p:cNvSpPr txBox="1"/>
                <p:nvPr/>
              </p:nvSpPr>
              <p:spPr>
                <a:xfrm>
                  <a:off x="20770811" y="11947869"/>
                  <a:ext cx="16965987" cy="2708434"/>
                </a:xfrm>
                <a:prstGeom prst="rect">
                  <a:avLst/>
                </a:prstGeom>
                <a:noFill/>
              </p:spPr>
              <p:txBody>
                <a:bodyPr wrap="square" rtlCol="0">
                  <a:spAutoFit/>
                </a:bodyPr>
                <a:lstStyle/>
                <a:p>
                  <a:r>
                    <a:rPr lang="en-US" sz="3400" dirty="0">
                      <a:latin typeface="Arial"/>
                      <a:cs typeface="Arial"/>
                    </a:rPr>
                    <a:t>Real data </a:t>
                  </a:r>
                  <a:r>
                    <a:rPr lang="en-US" sz="3400" dirty="0" smtClean="0">
                      <a:latin typeface="Arial"/>
                      <a:cs typeface="Arial"/>
                    </a:rPr>
                    <a:t>— </a:t>
                  </a:r>
                  <a:r>
                    <a:rPr lang="en-US" sz="3400" dirty="0">
                      <a:latin typeface="Arial"/>
                      <a:cs typeface="Arial"/>
                    </a:rPr>
                    <a:t>As a final verification we took real RNA sequences, censored 50% of the </a:t>
                  </a:r>
                  <a:r>
                    <a:rPr lang="en-US" sz="3400" dirty="0" smtClean="0">
                      <a:latin typeface="Arial"/>
                      <a:cs typeface="Arial"/>
                    </a:rPr>
                    <a:t>dates (simulating non-latent DNA) </a:t>
                  </a:r>
                  <a:r>
                    <a:rPr lang="en-US" sz="3400" dirty="0">
                      <a:latin typeface="Arial"/>
                      <a:cs typeface="Arial"/>
                    </a:rPr>
                    <a:t>and attempted to reconstruct the </a:t>
                  </a:r>
                  <a:r>
                    <a:rPr lang="en-US" sz="3400" dirty="0" smtClean="0">
                      <a:latin typeface="Arial"/>
                      <a:cs typeface="Arial"/>
                    </a:rPr>
                    <a:t>dates. Finally</a:t>
                  </a:r>
                  <a:r>
                    <a:rPr lang="en-US" sz="3400" dirty="0">
                      <a:latin typeface="Arial"/>
                      <a:cs typeface="Arial"/>
                    </a:rPr>
                    <a:t>, we applied our methodology </a:t>
                  </a:r>
                  <a:r>
                    <a:rPr lang="en-US" sz="3400" dirty="0" smtClean="0">
                      <a:latin typeface="Arial"/>
                      <a:cs typeface="Arial"/>
                    </a:rPr>
                    <a:t>to a mixed data set </a:t>
                  </a:r>
                  <a:r>
                    <a:rPr lang="en-US" sz="3400" dirty="0">
                      <a:latin typeface="Arial"/>
                      <a:cs typeface="Arial"/>
                    </a:rPr>
                    <a:t>with RNA and DNA </a:t>
                  </a:r>
                  <a:r>
                    <a:rPr lang="en-US" sz="3400" dirty="0" smtClean="0">
                      <a:latin typeface="Arial"/>
                      <a:cs typeface="Arial"/>
                    </a:rPr>
                    <a:t>sequences. The </a:t>
                  </a:r>
                  <a:r>
                    <a:rPr lang="en-US" sz="3400" dirty="0">
                      <a:latin typeface="Arial"/>
                      <a:cs typeface="Arial"/>
                    </a:rPr>
                    <a:t>binomial test predicted that there </a:t>
                  </a:r>
                  <a:r>
                    <a:rPr lang="en-US" sz="3400" dirty="0" smtClean="0">
                      <a:latin typeface="Arial"/>
                      <a:cs typeface="Arial"/>
                    </a:rPr>
                    <a:t>was insignificant latency in the RNA sequences (p=) and significant latency in </a:t>
                  </a:r>
                  <a:r>
                    <a:rPr lang="en-US" sz="3400" dirty="0">
                      <a:latin typeface="Arial"/>
                      <a:cs typeface="Arial"/>
                    </a:rPr>
                    <a:t>the mixed data (p=7.88×</a:t>
                  </a:r>
                  <a:r>
                    <a:rPr lang="en-US" sz="3400" dirty="0">
                      <a:latin typeface="Arial"/>
                      <a:cs typeface="Arial"/>
                    </a:rPr>
                    <a:t>10</a:t>
                  </a:r>
                  <a:r>
                    <a:rPr lang="en-US" sz="3400" baseline="30000" dirty="0">
                      <a:latin typeface="Arial"/>
                      <a:cs typeface="Arial"/>
                    </a:rPr>
                    <a:t>-</a:t>
                  </a:r>
                  <a:r>
                    <a:rPr lang="en-US" sz="3400" baseline="30000" dirty="0">
                      <a:latin typeface="Arial"/>
                      <a:cs typeface="Arial"/>
                    </a:rPr>
                    <a:t>7</a:t>
                  </a:r>
                  <a:r>
                    <a:rPr lang="en-US" sz="3400" dirty="0">
                      <a:latin typeface="Arial"/>
                      <a:cs typeface="Arial"/>
                    </a:rPr>
                    <a:t>).</a:t>
                  </a:r>
                  <a:endParaRPr lang="en-US" sz="3400" dirty="0">
                    <a:latin typeface="Arial"/>
                    <a:cs typeface="Arial"/>
                  </a:endParaRPr>
                </a:p>
              </p:txBody>
            </p:sp>
            <p:pic>
              <p:nvPicPr>
                <p:cNvPr id="34" name="Picture 3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707099" y="21972767"/>
                  <a:ext cx="6175232" cy="7077817"/>
                </a:xfrm>
                <a:prstGeom prst="rect">
                  <a:avLst/>
                </a:prstGeom>
              </p:spPr>
            </p:pic>
            <p:pic>
              <p:nvPicPr>
                <p:cNvPr id="35" name="Picture 3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9434585" y="21972767"/>
                  <a:ext cx="6175232" cy="7077818"/>
                </a:xfrm>
                <a:prstGeom prst="rect">
                  <a:avLst/>
                </a:prstGeom>
              </p:spPr>
            </p:pic>
          </p:grpSp>
          <p:sp>
            <p:nvSpPr>
              <p:cNvPr id="39" name="TextBox 38"/>
              <p:cNvSpPr txBox="1"/>
              <p:nvPr/>
            </p:nvSpPr>
            <p:spPr>
              <a:xfrm>
                <a:off x="25189910" y="15995748"/>
                <a:ext cx="1975242" cy="615553"/>
              </a:xfrm>
              <a:prstGeom prst="rect">
                <a:avLst/>
              </a:prstGeom>
              <a:noFill/>
            </p:spPr>
            <p:txBody>
              <a:bodyPr wrap="none" rtlCol="0">
                <a:spAutoFit/>
              </a:bodyPr>
              <a:lstStyle/>
              <a:p>
                <a:pPr algn="ctr"/>
                <a:r>
                  <a:rPr lang="en-US" sz="3400" b="1" dirty="0" smtClean="0">
                    <a:latin typeface="Arial"/>
                    <a:cs typeface="Arial"/>
                  </a:rPr>
                  <a:t>RNA </a:t>
                </a:r>
                <a:r>
                  <a:rPr lang="en-US" sz="3400" b="1" dirty="0">
                    <a:latin typeface="Arial"/>
                    <a:cs typeface="Arial"/>
                  </a:rPr>
                  <a:t>data</a:t>
                </a:r>
                <a:endParaRPr lang="en-US" sz="3400" b="1" dirty="0">
                  <a:latin typeface="Arial"/>
                  <a:cs typeface="Arial"/>
                </a:endParaRPr>
              </a:p>
            </p:txBody>
          </p:sp>
          <p:sp>
            <p:nvSpPr>
              <p:cNvPr id="70" name="TextBox 69"/>
              <p:cNvSpPr txBox="1"/>
              <p:nvPr/>
            </p:nvSpPr>
            <p:spPr>
              <a:xfrm>
                <a:off x="31808907" y="16040761"/>
                <a:ext cx="2437987" cy="615553"/>
              </a:xfrm>
              <a:prstGeom prst="rect">
                <a:avLst/>
              </a:prstGeom>
              <a:noFill/>
            </p:spPr>
            <p:txBody>
              <a:bodyPr wrap="none" rtlCol="0">
                <a:spAutoFit/>
              </a:bodyPr>
              <a:lstStyle/>
              <a:p>
                <a:pPr algn="ctr"/>
                <a:r>
                  <a:rPr lang="en-US" sz="3400" b="1" dirty="0">
                    <a:latin typeface="Arial"/>
                    <a:cs typeface="Arial"/>
                  </a:rPr>
                  <a:t>Mixed data</a:t>
                </a:r>
                <a:endParaRPr lang="en-US" sz="3400" b="1" dirty="0">
                  <a:latin typeface="Arial"/>
                  <a:cs typeface="Arial"/>
                </a:endParaRPr>
              </a:p>
            </p:txBody>
          </p:sp>
          <p:sp>
            <p:nvSpPr>
              <p:cNvPr id="71" name="TextBox 70"/>
              <p:cNvSpPr txBox="1"/>
              <p:nvPr/>
            </p:nvSpPr>
            <p:spPr>
              <a:xfrm>
                <a:off x="22819385" y="5128228"/>
                <a:ext cx="6127054" cy="615553"/>
              </a:xfrm>
              <a:prstGeom prst="rect">
                <a:avLst/>
              </a:prstGeom>
              <a:noFill/>
            </p:spPr>
            <p:txBody>
              <a:bodyPr wrap="none" rtlCol="0">
                <a:spAutoFit/>
              </a:bodyPr>
              <a:lstStyle/>
              <a:p>
                <a:pPr algn="ctr"/>
                <a:r>
                  <a:rPr lang="en-US" sz="3400" b="1" dirty="0">
                    <a:latin typeface="Arial"/>
                    <a:cs typeface="Arial"/>
                  </a:rPr>
                  <a:t>Simulated </a:t>
                </a:r>
                <a:r>
                  <a:rPr lang="en-US" sz="3400" b="1" dirty="0" smtClean="0">
                    <a:latin typeface="Arial"/>
                    <a:cs typeface="Arial"/>
                  </a:rPr>
                  <a:t>data without latency</a:t>
                </a:r>
                <a:endParaRPr lang="en-US" sz="3400" b="1" dirty="0">
                  <a:latin typeface="Arial"/>
                  <a:cs typeface="Arial"/>
                </a:endParaRPr>
              </a:p>
            </p:txBody>
          </p:sp>
          <p:sp>
            <p:nvSpPr>
              <p:cNvPr id="72" name="TextBox 71"/>
              <p:cNvSpPr txBox="1"/>
              <p:nvPr/>
            </p:nvSpPr>
            <p:spPr>
              <a:xfrm>
                <a:off x="29762811" y="5154738"/>
                <a:ext cx="5929828" cy="615553"/>
              </a:xfrm>
              <a:prstGeom prst="rect">
                <a:avLst/>
              </a:prstGeom>
              <a:noFill/>
            </p:spPr>
            <p:txBody>
              <a:bodyPr wrap="none" rtlCol="0">
                <a:spAutoFit/>
              </a:bodyPr>
              <a:lstStyle/>
              <a:p>
                <a:pPr algn="ctr"/>
                <a:r>
                  <a:rPr lang="en-US" sz="3400" b="1" dirty="0">
                    <a:latin typeface="Arial"/>
                    <a:cs typeface="Arial"/>
                  </a:rPr>
                  <a:t>Simulated data with latency</a:t>
                </a:r>
                <a:endParaRPr lang="en-US" sz="3400" b="1" dirty="0">
                  <a:latin typeface="Arial"/>
                  <a:cs typeface="Arial"/>
                </a:endParaRPr>
              </a:p>
            </p:txBody>
          </p:sp>
        </p:grpSp>
        <p:sp>
          <p:nvSpPr>
            <p:cNvPr id="2" name="TextBox 1"/>
            <p:cNvSpPr txBox="1"/>
            <p:nvPr/>
          </p:nvSpPr>
          <p:spPr>
            <a:xfrm>
              <a:off x="19452452" y="29659868"/>
              <a:ext cx="18069730" cy="1661993"/>
            </a:xfrm>
            <a:prstGeom prst="rect">
              <a:avLst/>
            </a:prstGeom>
            <a:noFill/>
          </p:spPr>
          <p:txBody>
            <a:bodyPr wrap="square" rtlCol="0">
              <a:spAutoFit/>
            </a:bodyPr>
            <a:lstStyle/>
            <a:p>
              <a:r>
                <a:rPr lang="en-US" sz="3400" dirty="0" smtClean="0">
                  <a:latin typeface="Arial"/>
                  <a:cs typeface="Arial"/>
                </a:rPr>
                <a:t>We compared the normalized difference of the censored dates / predicted dates in our real data and simulated data. We found that the normalized difference fit reasonably well, but there was more dispersion in the real data. This is shown in the figures above.</a:t>
              </a:r>
              <a:endParaRPr lang="en-US" sz="3400" dirty="0">
                <a:latin typeface="Arial"/>
                <a:cs typeface="Arial"/>
              </a:endParaRPr>
            </a:p>
          </p:txBody>
        </p:sp>
      </p:grpSp>
      <p:grpSp>
        <p:nvGrpSpPr>
          <p:cNvPr id="48" name="Group 47"/>
          <p:cNvGrpSpPr/>
          <p:nvPr/>
        </p:nvGrpSpPr>
        <p:grpSpPr>
          <a:xfrm>
            <a:off x="407298" y="30384969"/>
            <a:ext cx="18444718" cy="5758710"/>
            <a:chOff x="454600" y="28534651"/>
            <a:chExt cx="17065624" cy="5758711"/>
          </a:xfrm>
        </p:grpSpPr>
        <p:sp>
          <p:nvSpPr>
            <p:cNvPr id="49" name="Text Box 100"/>
            <p:cNvSpPr txBox="1">
              <a:spLocks noChangeArrowheads="1"/>
            </p:cNvSpPr>
            <p:nvPr/>
          </p:nvSpPr>
          <p:spPr bwMode="auto">
            <a:xfrm>
              <a:off x="454600" y="28534651"/>
              <a:ext cx="17065624" cy="1134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21401" tIns="10700" rIns="21401" bIns="10700">
              <a:spAutoFit/>
            </a:bodyPr>
            <a:lstStyle>
              <a:lvl1pPr defTabSz="442913">
                <a:defRPr sz="2400">
                  <a:solidFill>
                    <a:schemeClr val="tx1"/>
                  </a:solidFill>
                  <a:latin typeface="Arial" charset="0"/>
                  <a:ea typeface="ＭＳ Ｐゴシック" charset="0"/>
                  <a:cs typeface="ＭＳ Ｐゴシック" charset="0"/>
                </a:defRPr>
              </a:lvl1pPr>
              <a:lvl2pPr marL="222250" defTabSz="442913">
                <a:defRPr sz="2400">
                  <a:solidFill>
                    <a:schemeClr val="tx1"/>
                  </a:solidFill>
                  <a:latin typeface="Arial" charset="0"/>
                  <a:ea typeface="ＭＳ Ｐゴシック" charset="0"/>
                </a:defRPr>
              </a:lvl2pPr>
              <a:lvl3pPr marL="442913" defTabSz="442913">
                <a:defRPr sz="2400">
                  <a:solidFill>
                    <a:schemeClr val="tx1"/>
                  </a:solidFill>
                  <a:latin typeface="Arial" charset="0"/>
                  <a:ea typeface="ＭＳ Ｐゴシック" charset="0"/>
                </a:defRPr>
              </a:lvl3pPr>
              <a:lvl4pPr marL="663575" defTabSz="442913">
                <a:defRPr sz="2400">
                  <a:solidFill>
                    <a:schemeClr val="tx1"/>
                  </a:solidFill>
                  <a:latin typeface="Arial" charset="0"/>
                  <a:ea typeface="ＭＳ Ｐゴシック" charset="0"/>
                </a:defRPr>
              </a:lvl4pPr>
              <a:lvl5pPr marL="884238" defTabSz="442913">
                <a:defRPr sz="2400">
                  <a:solidFill>
                    <a:schemeClr val="tx1"/>
                  </a:solidFill>
                  <a:latin typeface="Arial" charset="0"/>
                  <a:ea typeface="ＭＳ Ｐゴシック" charset="0"/>
                </a:defRPr>
              </a:lvl5pPr>
              <a:lvl6pPr marL="1341438" defTabSz="442913" eaLnBrk="0" fontAlgn="base" hangingPunct="0">
                <a:spcBef>
                  <a:spcPct val="0"/>
                </a:spcBef>
                <a:spcAft>
                  <a:spcPct val="0"/>
                </a:spcAft>
                <a:defRPr sz="2400">
                  <a:solidFill>
                    <a:schemeClr val="tx1"/>
                  </a:solidFill>
                  <a:latin typeface="Arial" charset="0"/>
                  <a:ea typeface="ＭＳ Ｐゴシック" charset="0"/>
                </a:defRPr>
              </a:lvl6pPr>
              <a:lvl7pPr marL="1798638" defTabSz="442913" eaLnBrk="0" fontAlgn="base" hangingPunct="0">
                <a:spcBef>
                  <a:spcPct val="0"/>
                </a:spcBef>
                <a:spcAft>
                  <a:spcPct val="0"/>
                </a:spcAft>
                <a:defRPr sz="2400">
                  <a:solidFill>
                    <a:schemeClr val="tx1"/>
                  </a:solidFill>
                  <a:latin typeface="Arial" charset="0"/>
                  <a:ea typeface="ＭＳ Ｐゴシック" charset="0"/>
                </a:defRPr>
              </a:lvl7pPr>
              <a:lvl8pPr marL="2255838" defTabSz="442913" eaLnBrk="0" fontAlgn="base" hangingPunct="0">
                <a:spcBef>
                  <a:spcPct val="0"/>
                </a:spcBef>
                <a:spcAft>
                  <a:spcPct val="0"/>
                </a:spcAft>
                <a:defRPr sz="2400">
                  <a:solidFill>
                    <a:schemeClr val="tx1"/>
                  </a:solidFill>
                  <a:latin typeface="Arial" charset="0"/>
                  <a:ea typeface="ＭＳ Ｐゴシック" charset="0"/>
                </a:defRPr>
              </a:lvl8pPr>
              <a:lvl9pPr marL="2713038" defTabSz="442913" eaLnBrk="0" fontAlgn="base" hangingPunct="0">
                <a:spcBef>
                  <a:spcPct val="0"/>
                </a:spcBef>
                <a:spcAft>
                  <a:spcPct val="0"/>
                </a:spcAft>
                <a:defRPr sz="2400">
                  <a:solidFill>
                    <a:schemeClr val="tx1"/>
                  </a:solidFill>
                  <a:latin typeface="Arial" charset="0"/>
                  <a:ea typeface="ＭＳ Ｐゴシック" charset="0"/>
                </a:defRPr>
              </a:lvl9pPr>
            </a:lstStyle>
            <a:p>
              <a:pPr>
                <a:lnSpc>
                  <a:spcPct val="120000"/>
                </a:lnSpc>
              </a:pPr>
              <a:r>
                <a:rPr lang="en-US" sz="6200" b="1" dirty="0" smtClean="0">
                  <a:solidFill>
                    <a:srgbClr val="000000"/>
                  </a:solidFill>
                  <a:latin typeface="Arial"/>
                  <a:ea typeface="SimSun" charset="0"/>
                  <a:cs typeface="Arial"/>
                </a:rPr>
                <a:t>References</a:t>
              </a:r>
              <a:endParaRPr lang="en-US" sz="6200" b="1" dirty="0">
                <a:solidFill>
                  <a:srgbClr val="000000"/>
                </a:solidFill>
                <a:latin typeface="Arial"/>
                <a:ea typeface="SimSun" charset="0"/>
                <a:cs typeface="Arial"/>
              </a:endParaRPr>
            </a:p>
          </p:txBody>
        </p:sp>
        <p:sp>
          <p:nvSpPr>
            <p:cNvPr id="51" name="Line 101"/>
            <p:cNvSpPr>
              <a:spLocks noChangeShapeType="1"/>
            </p:cNvSpPr>
            <p:nvPr/>
          </p:nvSpPr>
          <p:spPr bwMode="auto">
            <a:xfrm>
              <a:off x="600400" y="29704412"/>
              <a:ext cx="1632106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21401" tIns="10700" rIns="21401" bIns="10700">
              <a:spAutoFit/>
            </a:bodyPr>
            <a:lstStyle/>
            <a:p>
              <a:endParaRPr lang="en-US" dirty="0">
                <a:ln>
                  <a:solidFill>
                    <a:schemeClr val="bg1">
                      <a:lumMod val="75000"/>
                    </a:schemeClr>
                  </a:solidFill>
                </a:ln>
                <a:solidFill>
                  <a:srgbClr val="000000"/>
                </a:solidFill>
              </a:endParaRPr>
            </a:p>
          </p:txBody>
        </p:sp>
        <p:sp>
          <p:nvSpPr>
            <p:cNvPr id="52" name="Rectangle 51"/>
            <p:cNvSpPr/>
            <p:nvPr/>
          </p:nvSpPr>
          <p:spPr>
            <a:xfrm>
              <a:off x="534379" y="30046044"/>
              <a:ext cx="16750763" cy="4247318"/>
            </a:xfrm>
            <a:prstGeom prst="rect">
              <a:avLst/>
            </a:prstGeom>
          </p:spPr>
          <p:txBody>
            <a:bodyPr wrap="square" numCol="1">
              <a:spAutoFit/>
            </a:bodyPr>
            <a:lstStyle/>
            <a:p>
              <a:pPr indent="-457200">
                <a:tabLst>
                  <a:tab pos="711200" algn="l"/>
                </a:tabLst>
              </a:pPr>
              <a:r>
                <a:rPr lang="en-US" sz="3000" dirty="0" smtClean="0">
                  <a:latin typeface="Arial"/>
                  <a:cs typeface="Arial"/>
                </a:rPr>
                <a:t>[1] B. </a:t>
              </a:r>
              <a:r>
                <a:rPr lang="en-US" sz="3000" dirty="0" err="1" smtClean="0">
                  <a:latin typeface="Arial"/>
                  <a:cs typeface="Arial"/>
                </a:rPr>
                <a:t>Joos</a:t>
              </a:r>
              <a:r>
                <a:rPr lang="en-US" sz="3000" dirty="0" smtClean="0">
                  <a:latin typeface="Arial"/>
                  <a:cs typeface="Arial"/>
                </a:rPr>
                <a:t>, M. Fischer, </a:t>
              </a:r>
              <a:r>
                <a:rPr lang="en-US" sz="3000" i="1" dirty="0" smtClean="0">
                  <a:latin typeface="Arial"/>
                  <a:cs typeface="Arial"/>
                </a:rPr>
                <a:t>et al.</a:t>
              </a:r>
              <a:r>
                <a:rPr lang="en-US" sz="3000" dirty="0" smtClean="0">
                  <a:latin typeface="Arial"/>
                  <a:cs typeface="Arial"/>
                </a:rPr>
                <a:t> </a:t>
              </a:r>
              <a:r>
                <a:rPr lang="en-US" sz="3000" i="1" dirty="0" smtClean="0">
                  <a:latin typeface="Arial"/>
                  <a:cs typeface="Arial"/>
                </a:rPr>
                <a:t>Proc. of the Nat. Acad. of Sci.</a:t>
              </a:r>
              <a:r>
                <a:rPr lang="en-US" sz="3000" dirty="0" smtClean="0">
                  <a:latin typeface="Arial"/>
                  <a:cs typeface="Arial"/>
                </a:rPr>
                <a:t>, 105(43):16725–16730, 2008.</a:t>
              </a:r>
            </a:p>
            <a:p>
              <a:pPr indent="-2293200"/>
              <a:r>
                <a:rPr lang="en-US" sz="3000" dirty="0" smtClean="0">
                  <a:latin typeface="Arial"/>
                  <a:cs typeface="Arial"/>
                </a:rPr>
                <a:t>[2] S. </a:t>
              </a:r>
              <a:r>
                <a:rPr lang="en-US" sz="3000" dirty="0" err="1" smtClean="0">
                  <a:latin typeface="Arial"/>
                  <a:cs typeface="Arial"/>
                </a:rPr>
                <a:t>Alizon</a:t>
              </a:r>
              <a:r>
                <a:rPr lang="en-US" sz="3000" dirty="0" smtClean="0">
                  <a:latin typeface="Arial"/>
                  <a:cs typeface="Arial"/>
                </a:rPr>
                <a:t> and C. Fraser. </a:t>
              </a:r>
              <a:r>
                <a:rPr lang="en-US" sz="3000" i="1" dirty="0" err="1" smtClean="0">
                  <a:latin typeface="Arial"/>
                  <a:cs typeface="Arial"/>
                </a:rPr>
                <a:t>Retrovirology</a:t>
              </a:r>
              <a:r>
                <a:rPr lang="en-US" sz="3000" dirty="0" smtClean="0">
                  <a:latin typeface="Arial"/>
                  <a:cs typeface="Arial"/>
                </a:rPr>
                <a:t>, 10(49), 2013.</a:t>
              </a:r>
            </a:p>
            <a:p>
              <a:pPr indent="-457200"/>
              <a:r>
                <a:rPr lang="en-US" sz="3000" dirty="0" smtClean="0">
                  <a:latin typeface="Arial"/>
                  <a:cs typeface="Arial"/>
                </a:rPr>
                <a:t>[3] A. </a:t>
              </a:r>
              <a:r>
                <a:rPr lang="en-US" sz="3000" dirty="0" err="1" smtClean="0">
                  <a:latin typeface="Arial"/>
                  <a:cs typeface="Arial"/>
                </a:rPr>
                <a:t>Rambaut</a:t>
              </a:r>
              <a:r>
                <a:rPr lang="en-US" sz="3000" dirty="0" smtClean="0">
                  <a:latin typeface="Arial"/>
                  <a:cs typeface="Arial"/>
                </a:rPr>
                <a:t>, D. Posada, </a:t>
              </a:r>
              <a:r>
                <a:rPr lang="en-US" sz="3000" i="1" dirty="0" smtClean="0">
                  <a:latin typeface="Arial"/>
                  <a:cs typeface="Arial"/>
                </a:rPr>
                <a:t>et al.</a:t>
              </a:r>
              <a:r>
                <a:rPr lang="en-US" sz="3000" dirty="0" smtClean="0">
                  <a:latin typeface="Arial"/>
                  <a:cs typeface="Arial"/>
                </a:rPr>
                <a:t> </a:t>
              </a:r>
              <a:r>
                <a:rPr lang="en-US" sz="3000" i="1" dirty="0" smtClean="0">
                  <a:latin typeface="Arial"/>
                  <a:cs typeface="Arial"/>
                </a:rPr>
                <a:t>Nature Reviews Genetics</a:t>
              </a:r>
              <a:r>
                <a:rPr lang="en-US" sz="3000" dirty="0" smtClean="0">
                  <a:latin typeface="Arial"/>
                  <a:cs typeface="Arial"/>
                </a:rPr>
                <a:t>, 5(1):52–61, 2004.</a:t>
              </a:r>
            </a:p>
            <a:p>
              <a:pPr indent="-457200"/>
              <a:r>
                <a:rPr lang="en-US" sz="3000" dirty="0" smtClean="0">
                  <a:latin typeface="Arial"/>
                  <a:cs typeface="Arial"/>
                </a:rPr>
                <a:t>[4] R. C. Edgar. </a:t>
              </a:r>
              <a:r>
                <a:rPr lang="en-US" sz="3000" i="1" dirty="0" smtClean="0">
                  <a:latin typeface="Arial"/>
                  <a:cs typeface="Arial"/>
                </a:rPr>
                <a:t>Nucleic Acids Research</a:t>
              </a:r>
              <a:r>
                <a:rPr lang="en-US" sz="3000" dirty="0" smtClean="0">
                  <a:latin typeface="Arial"/>
                  <a:cs typeface="Arial"/>
                </a:rPr>
                <a:t>, 32(5):1792–1797, 2004.</a:t>
              </a:r>
            </a:p>
            <a:p>
              <a:r>
                <a:rPr lang="en-US" sz="3000" dirty="0" smtClean="0">
                  <a:latin typeface="Arial"/>
                  <a:cs typeface="Arial"/>
                </a:rPr>
                <a:t>[5] A. Larsson. </a:t>
              </a:r>
              <a:r>
                <a:rPr lang="en-US" sz="3000" i="1" dirty="0" smtClean="0">
                  <a:latin typeface="Arial"/>
                  <a:cs typeface="Arial"/>
                </a:rPr>
                <a:t>Bioinformatics</a:t>
              </a:r>
              <a:r>
                <a:rPr lang="en-US" sz="3000" dirty="0" smtClean="0">
                  <a:latin typeface="Arial"/>
                  <a:cs typeface="Arial"/>
                </a:rPr>
                <a:t>, 30(22):3276–3278, 2014.</a:t>
              </a:r>
            </a:p>
            <a:p>
              <a:pPr indent="-457200"/>
              <a:r>
                <a:rPr lang="en-US" sz="3000" dirty="0" smtClean="0">
                  <a:latin typeface="Arial"/>
                  <a:cs typeface="Arial"/>
                </a:rPr>
                <a:t>[6] T </a:t>
              </a:r>
              <a:r>
                <a:rPr lang="en-US" sz="3000" dirty="0" err="1" smtClean="0">
                  <a:latin typeface="Arial"/>
                  <a:cs typeface="Arial"/>
                </a:rPr>
                <a:t>Stadler</a:t>
              </a:r>
              <a:r>
                <a:rPr lang="en-US" sz="3000" dirty="0">
                  <a:latin typeface="Arial"/>
                  <a:cs typeface="Arial"/>
                </a:rPr>
                <a:t>.</a:t>
              </a:r>
              <a:r>
                <a:rPr lang="en-US" sz="3000" dirty="0" smtClean="0">
                  <a:latin typeface="Arial"/>
                  <a:cs typeface="Arial"/>
                </a:rPr>
                <a:t> </a:t>
              </a:r>
              <a:r>
                <a:rPr lang="en-US" sz="3000" dirty="0" err="1" smtClean="0">
                  <a:latin typeface="Arial"/>
                  <a:cs typeface="Arial"/>
                </a:rPr>
                <a:t>TreeSim</a:t>
              </a:r>
              <a:r>
                <a:rPr lang="en-US" sz="3000" dirty="0" smtClean="0">
                  <a:latin typeface="Arial"/>
                  <a:cs typeface="Arial"/>
                </a:rPr>
                <a:t>: Simulating phylogenetic trees, R package version 2.2, 2015.</a:t>
              </a:r>
            </a:p>
            <a:p>
              <a:pPr indent="-457200"/>
              <a:r>
                <a:rPr lang="en-US" sz="3000" dirty="0" smtClean="0">
                  <a:latin typeface="Arial"/>
                  <a:cs typeface="Arial"/>
                </a:rPr>
                <a:t>[7] W. Fletcher and Z. Yang. </a:t>
              </a:r>
              <a:r>
                <a:rPr lang="en-US" sz="3000" i="1" dirty="0" smtClean="0">
                  <a:latin typeface="Arial"/>
                  <a:cs typeface="Arial"/>
                </a:rPr>
                <a:t>Molecular Biology Evolution</a:t>
              </a:r>
              <a:r>
                <a:rPr lang="en-US" sz="3000" dirty="0" smtClean="0">
                  <a:latin typeface="Arial"/>
                  <a:cs typeface="Arial"/>
                </a:rPr>
                <a:t>, 26(8)1879–1888, 2009.</a:t>
              </a:r>
              <a:endParaRPr lang="en-US" sz="3000" i="1" dirty="0" smtClean="0">
                <a:latin typeface="Arial"/>
                <a:cs typeface="Arial"/>
              </a:endParaRPr>
            </a:p>
            <a:p>
              <a:pPr indent="-457200"/>
              <a:r>
                <a:rPr lang="en-US" sz="3000" dirty="0" smtClean="0">
                  <a:latin typeface="Arial"/>
                  <a:cs typeface="Arial"/>
                </a:rPr>
                <a:t>[8] A. </a:t>
              </a:r>
              <a:r>
                <a:rPr lang="en-US" sz="3000" dirty="0" err="1" smtClean="0">
                  <a:latin typeface="Arial"/>
                  <a:cs typeface="Arial"/>
                </a:rPr>
                <a:t>Stamatakis</a:t>
              </a:r>
              <a:r>
                <a:rPr lang="en-US" sz="3000" dirty="0" smtClean="0">
                  <a:latin typeface="Arial"/>
                  <a:cs typeface="Arial"/>
                </a:rPr>
                <a:t>. </a:t>
              </a:r>
              <a:r>
                <a:rPr lang="en-US" sz="3000" i="1" dirty="0" smtClean="0">
                  <a:latin typeface="Arial"/>
                  <a:cs typeface="Arial"/>
                </a:rPr>
                <a:t>Bioinformatics</a:t>
              </a:r>
              <a:r>
                <a:rPr lang="en-US" sz="3000" dirty="0" smtClean="0">
                  <a:latin typeface="Arial"/>
                  <a:cs typeface="Arial"/>
                </a:rPr>
                <a:t>, 30(9):1312–1313, 2014.</a:t>
              </a:r>
            </a:p>
            <a:p>
              <a:pPr indent="-457200"/>
              <a:r>
                <a:rPr lang="en-US" sz="3000" dirty="0" smtClean="0">
                  <a:latin typeface="Arial"/>
                  <a:cs typeface="Arial"/>
                </a:rPr>
                <a:t>[9] B. </a:t>
              </a:r>
              <a:r>
                <a:rPr lang="en-US" sz="3000" dirty="0" err="1" smtClean="0">
                  <a:latin typeface="Arial"/>
                  <a:cs typeface="Arial"/>
                </a:rPr>
                <a:t>Korber</a:t>
              </a:r>
              <a:r>
                <a:rPr lang="en-US" sz="3000" dirty="0" smtClean="0">
                  <a:latin typeface="Arial"/>
                  <a:cs typeface="Arial"/>
                </a:rPr>
                <a:t>, M. Muldoon, </a:t>
              </a:r>
              <a:r>
                <a:rPr lang="en-US" sz="3000" i="1" dirty="0" smtClean="0">
                  <a:latin typeface="Arial"/>
                  <a:cs typeface="Arial"/>
                </a:rPr>
                <a:t>et al.</a:t>
              </a:r>
              <a:r>
                <a:rPr lang="en-US" sz="3000" dirty="0" smtClean="0">
                  <a:latin typeface="Arial"/>
                  <a:cs typeface="Arial"/>
                </a:rPr>
                <a:t> </a:t>
              </a:r>
              <a:r>
                <a:rPr lang="en-US" sz="3000" i="1" dirty="0" smtClean="0">
                  <a:latin typeface="Arial"/>
                  <a:cs typeface="Arial"/>
                </a:rPr>
                <a:t>Science</a:t>
              </a:r>
              <a:r>
                <a:rPr lang="en-US" sz="3000" dirty="0" smtClean="0">
                  <a:latin typeface="Arial"/>
                  <a:cs typeface="Arial"/>
                </a:rPr>
                <a:t>, 288(5472):1789–1796, 2000.</a:t>
              </a:r>
              <a:endParaRPr lang="en-US" sz="3000" dirty="0">
                <a:latin typeface="Arial"/>
                <a:cs typeface="Arial"/>
              </a:endParaRPr>
            </a:p>
          </p:txBody>
        </p:sp>
      </p:grpSp>
      <p:sp>
        <p:nvSpPr>
          <p:cNvPr id="12" name="TextBox 11"/>
          <p:cNvSpPr txBox="1"/>
          <p:nvPr/>
        </p:nvSpPr>
        <p:spPr>
          <a:xfrm>
            <a:off x="9694299" y="18158702"/>
            <a:ext cx="8922880" cy="6494085"/>
          </a:xfrm>
          <a:prstGeom prst="rect">
            <a:avLst/>
          </a:prstGeom>
          <a:noFill/>
        </p:spPr>
        <p:txBody>
          <a:bodyPr wrap="square" rtlCol="0">
            <a:spAutoFit/>
          </a:bodyPr>
          <a:lstStyle/>
          <a:p>
            <a:r>
              <a:rPr lang="en-US" sz="3200" dirty="0" smtClean="0">
                <a:latin typeface="Arial"/>
                <a:cs typeface="Arial"/>
              </a:rPr>
              <a:t>Figure: Reconstructing the time that a lineage became latent. The </a:t>
            </a:r>
            <a:r>
              <a:rPr lang="en-US" sz="3200" dirty="0">
                <a:latin typeface="Arial"/>
                <a:cs typeface="Arial"/>
              </a:rPr>
              <a:t>dashed line illustrates </a:t>
            </a:r>
            <a:r>
              <a:rPr lang="en-US" sz="3200" dirty="0" smtClean="0">
                <a:latin typeface="Arial"/>
                <a:cs typeface="Arial"/>
              </a:rPr>
              <a:t>the linearity </a:t>
            </a:r>
            <a:r>
              <a:rPr lang="en-US" sz="3200" dirty="0">
                <a:latin typeface="Arial"/>
                <a:cs typeface="Arial"/>
              </a:rPr>
              <a:t>between the divergence of lineages from the ancestral </a:t>
            </a:r>
            <a:r>
              <a:rPr lang="en-US" sz="3200" dirty="0" smtClean="0">
                <a:latin typeface="Arial"/>
                <a:cs typeface="Arial"/>
              </a:rPr>
              <a:t>sequence and time. The grey </a:t>
            </a:r>
            <a:r>
              <a:rPr lang="en-US" sz="3200" dirty="0">
                <a:latin typeface="Arial"/>
                <a:cs typeface="Arial"/>
              </a:rPr>
              <a:t>lines represent the </a:t>
            </a:r>
            <a:r>
              <a:rPr lang="en-US" sz="3200" dirty="0" smtClean="0">
                <a:latin typeface="Arial"/>
                <a:cs typeface="Arial"/>
              </a:rPr>
              <a:t>phylogenetic </a:t>
            </a:r>
            <a:r>
              <a:rPr lang="en-US" sz="3200" dirty="0">
                <a:latin typeface="Arial"/>
                <a:cs typeface="Arial"/>
              </a:rPr>
              <a:t>relationships among these </a:t>
            </a:r>
            <a:r>
              <a:rPr lang="en-US" sz="3200" dirty="0" smtClean="0">
                <a:latin typeface="Arial"/>
                <a:cs typeface="Arial"/>
              </a:rPr>
              <a:t>lineages. The </a:t>
            </a:r>
            <a:r>
              <a:rPr lang="en-US" sz="3200" dirty="0">
                <a:latin typeface="Arial"/>
                <a:cs typeface="Arial"/>
              </a:rPr>
              <a:t>lineages were sampled (open circles) at three points in </a:t>
            </a:r>
            <a:r>
              <a:rPr lang="en-US" sz="3200" dirty="0" smtClean="0">
                <a:latin typeface="Arial"/>
                <a:cs typeface="Arial"/>
              </a:rPr>
              <a:t>time. One </a:t>
            </a:r>
            <a:r>
              <a:rPr lang="en-US" sz="3200" dirty="0">
                <a:latin typeface="Arial"/>
                <a:cs typeface="Arial"/>
              </a:rPr>
              <a:t>of these lineages </a:t>
            </a:r>
            <a:r>
              <a:rPr lang="en-US" sz="3200" dirty="0" smtClean="0">
                <a:latin typeface="Arial"/>
                <a:cs typeface="Arial"/>
              </a:rPr>
              <a:t>became latent (</a:t>
            </a:r>
            <a:r>
              <a:rPr lang="en-US" sz="3200" dirty="0">
                <a:latin typeface="Arial"/>
                <a:cs typeface="Arial"/>
              </a:rPr>
              <a:t>red hexagon</a:t>
            </a:r>
            <a:r>
              <a:rPr lang="en-US" sz="3200" dirty="0" smtClean="0">
                <a:latin typeface="Arial"/>
                <a:cs typeface="Arial"/>
              </a:rPr>
              <a:t>), before being sampled </a:t>
            </a:r>
            <a:r>
              <a:rPr lang="en-US" sz="3200" dirty="0">
                <a:latin typeface="Arial"/>
                <a:cs typeface="Arial"/>
              </a:rPr>
              <a:t>(dashed circle)</a:t>
            </a:r>
            <a:r>
              <a:rPr lang="en-US" sz="3200" dirty="0" smtClean="0">
                <a:latin typeface="Arial"/>
                <a:cs typeface="Arial"/>
              </a:rPr>
              <a:t>. Since, while latent, this lineage underwent </a:t>
            </a:r>
            <a:r>
              <a:rPr lang="en-US" sz="3200" dirty="0">
                <a:latin typeface="Arial"/>
                <a:cs typeface="Arial"/>
              </a:rPr>
              <a:t>negligible molecular </a:t>
            </a:r>
            <a:r>
              <a:rPr lang="en-US" sz="3200" dirty="0" smtClean="0">
                <a:latin typeface="Arial"/>
                <a:cs typeface="Arial"/>
              </a:rPr>
              <a:t>evolution, the </a:t>
            </a:r>
            <a:r>
              <a:rPr lang="en-US" sz="3200" dirty="0">
                <a:latin typeface="Arial"/>
                <a:cs typeface="Arial"/>
              </a:rPr>
              <a:t>time that the lineage became latent can be inferred from its </a:t>
            </a:r>
            <a:r>
              <a:rPr lang="en-US" sz="3200" dirty="0" smtClean="0">
                <a:latin typeface="Arial"/>
                <a:cs typeface="Arial"/>
              </a:rPr>
              <a:t>sequence (thick </a:t>
            </a:r>
            <a:r>
              <a:rPr lang="en-US" sz="3200" dirty="0">
                <a:latin typeface="Arial"/>
                <a:cs typeface="Arial"/>
              </a:rPr>
              <a:t>red dashed </a:t>
            </a:r>
            <a:r>
              <a:rPr lang="en-US" sz="3200" dirty="0" smtClean="0">
                <a:latin typeface="Arial"/>
                <a:cs typeface="Arial"/>
              </a:rPr>
              <a:t>line).</a:t>
            </a:r>
            <a:endParaRPr lang="en-US" sz="3200" dirty="0">
              <a:latin typeface="Arial"/>
              <a:cs typeface="Arial"/>
            </a:endParaRPr>
          </a:p>
        </p:txBody>
      </p:sp>
    </p:spTree>
    <p:extLst>
      <p:ext uri="{BB962C8B-B14F-4D97-AF65-F5344CB8AC3E}">
        <p14:creationId xmlns:p14="http://schemas.microsoft.com/office/powerpoint/2010/main" val="26963736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14620</TotalTime>
  <Words>976</Words>
  <Application>Microsoft Macintosh PowerPoint</Application>
  <PresentationFormat>Custom</PresentationFormat>
  <Paragraphs>37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Cameron Collins</dc:creator>
  <cp:lastModifiedBy>Brad Jones</cp:lastModifiedBy>
  <cp:revision>68</cp:revision>
  <cp:lastPrinted>2016-04-13T20:45:03Z</cp:lastPrinted>
  <dcterms:created xsi:type="dcterms:W3CDTF">2015-03-23T21:15:08Z</dcterms:created>
  <dcterms:modified xsi:type="dcterms:W3CDTF">2016-04-18T16:56:34Z</dcterms:modified>
</cp:coreProperties>
</file>