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ртём Маликов" initials="АМ" lastIdx="1" clrIdx="0">
    <p:extLst>
      <p:ext uri="{19B8F6BF-5375-455C-9EA6-DF929625EA0E}">
        <p15:presenceInfo xmlns:p15="http://schemas.microsoft.com/office/powerpoint/2012/main" userId="a8b82b1cbdf8b2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18T10:23:41.453"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ru-RU"/>
              <a:t>Образец заголовка</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9/18/2024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9/18/2024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9/18/2024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9/18/2024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ru-RU"/>
              <a:t>Образец заголовка</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E5059C3-6A89-4494-99FF-5A4D6FFD50EB}" type="datetimeFigureOut">
              <a:rPr lang="en-US" dirty="0"/>
              <a:t>9/18/2024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9/18/2024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ru-RU"/>
              <a:t>Образец заголовка</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609285" y="2851331"/>
            <a:ext cx="3893623" cy="307143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666635" y="2851331"/>
            <a:ext cx="3899798" cy="307143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9/18/2024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9/18/2024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9/18/2024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7D525BB-DA17-4BA0-B3C8-3AC3ABC827E6}" type="datetimeFigureOut">
              <a:rPr lang="en-US" dirty="0"/>
              <a:t>9/18/2024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16C4C9A-3960-41CF-A4E9-2A8FB932454B}" type="datetimeFigureOut">
              <a:rPr lang="en-US" dirty="0"/>
              <a:t>9/18/2024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9/18/2024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E9A642-7F03-4395-9981-FBCABD4F1B85}"/>
              </a:ext>
            </a:extLst>
          </p:cNvPr>
          <p:cNvSpPr>
            <a:spLocks noGrp="1"/>
          </p:cNvSpPr>
          <p:nvPr>
            <p:ph type="ctrTitle"/>
          </p:nvPr>
        </p:nvSpPr>
        <p:spPr>
          <a:xfrm>
            <a:off x="2285712" y="947956"/>
            <a:ext cx="6062409" cy="2362331"/>
          </a:xfrm>
        </p:spPr>
        <p:txBody>
          <a:bodyPr>
            <a:normAutofit fontScale="90000"/>
          </a:bodyPr>
          <a:lstStyle/>
          <a:p>
            <a:pPr algn="l"/>
            <a:r>
              <a:rPr lang="ru-RU" sz="3200" dirty="0"/>
              <a:t>Аппаратно-программные платформы серверов и рабочих станций.</a:t>
            </a:r>
            <a:br>
              <a:rPr lang="ru-RU" sz="3200" dirty="0"/>
            </a:br>
            <a:r>
              <a:rPr lang="ru-RU" sz="3200" dirty="0"/>
              <a:t>Установка серверной части.</a:t>
            </a:r>
            <a:br>
              <a:rPr lang="ru-RU" sz="3200" dirty="0"/>
            </a:br>
            <a:r>
              <a:rPr lang="ru-RU" sz="3200" dirty="0"/>
              <a:t>Виды серверного обеспечения.</a:t>
            </a:r>
          </a:p>
        </p:txBody>
      </p:sp>
      <p:sp>
        <p:nvSpPr>
          <p:cNvPr id="3" name="Подзаголовок 2">
            <a:extLst>
              <a:ext uri="{FF2B5EF4-FFF2-40B4-BE49-F238E27FC236}">
                <a16:creationId xmlns:a16="http://schemas.microsoft.com/office/drawing/2014/main" id="{89921031-B845-422E-AD4E-35C86FC8867C}"/>
              </a:ext>
            </a:extLst>
          </p:cNvPr>
          <p:cNvSpPr>
            <a:spLocks noGrp="1"/>
          </p:cNvSpPr>
          <p:nvPr>
            <p:ph type="subTitle" idx="1"/>
          </p:nvPr>
        </p:nvSpPr>
        <p:spPr>
          <a:xfrm>
            <a:off x="2285712" y="3310287"/>
            <a:ext cx="5357600" cy="1160213"/>
          </a:xfrm>
        </p:spPr>
        <p:txBody>
          <a:bodyPr>
            <a:normAutofit/>
          </a:bodyPr>
          <a:lstStyle/>
          <a:p>
            <a:r>
              <a:rPr lang="ru-RU" sz="2400" dirty="0"/>
              <a:t>Подготовил</a:t>
            </a:r>
            <a:r>
              <a:rPr lang="en-US" sz="2400" dirty="0"/>
              <a:t>:</a:t>
            </a:r>
            <a:r>
              <a:rPr lang="ru-RU" sz="2400" dirty="0"/>
              <a:t> Маликов Артём</a:t>
            </a:r>
          </a:p>
        </p:txBody>
      </p:sp>
    </p:spTree>
    <p:extLst>
      <p:ext uri="{BB962C8B-B14F-4D97-AF65-F5344CB8AC3E}">
        <p14:creationId xmlns:p14="http://schemas.microsoft.com/office/powerpoint/2010/main" val="242158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Как увеличить производительность компьютера аппаратным способом? - РЕМОНТКА">
            <a:extLst>
              <a:ext uri="{FF2B5EF4-FFF2-40B4-BE49-F238E27FC236}">
                <a16:creationId xmlns:a16="http://schemas.microsoft.com/office/drawing/2014/main" id="{7030001E-8F81-44DA-82B8-DE8A50112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974" y="1449158"/>
            <a:ext cx="4868411" cy="30725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1B98C8-2EAC-4201-BCD6-36C445DE07E8}"/>
              </a:ext>
            </a:extLst>
          </p:cNvPr>
          <p:cNvSpPr txBox="1"/>
          <p:nvPr/>
        </p:nvSpPr>
        <p:spPr>
          <a:xfrm>
            <a:off x="1149291" y="1449158"/>
            <a:ext cx="5880683" cy="923330"/>
          </a:xfrm>
          <a:prstGeom prst="rect">
            <a:avLst/>
          </a:prstGeom>
          <a:noFill/>
        </p:spPr>
        <p:txBody>
          <a:bodyPr wrap="square" rtlCol="0">
            <a:spAutoFit/>
          </a:bodyPr>
          <a:lstStyle/>
          <a:p>
            <a:r>
              <a:rPr lang="ru-RU" dirty="0"/>
              <a:t>Правильный выбор технических средств оказывает определяющее влияние на эффективность функционирования информационной системы.</a:t>
            </a:r>
          </a:p>
        </p:txBody>
      </p:sp>
      <p:sp>
        <p:nvSpPr>
          <p:cNvPr id="4" name="TextBox 3">
            <a:extLst>
              <a:ext uri="{FF2B5EF4-FFF2-40B4-BE49-F238E27FC236}">
                <a16:creationId xmlns:a16="http://schemas.microsoft.com/office/drawing/2014/main" id="{C992AACA-2B50-4BCA-88EB-DF22448E06AE}"/>
              </a:ext>
            </a:extLst>
          </p:cNvPr>
          <p:cNvSpPr txBox="1"/>
          <p:nvPr/>
        </p:nvSpPr>
        <p:spPr>
          <a:xfrm>
            <a:off x="1124127" y="2680906"/>
            <a:ext cx="5780014" cy="2864217"/>
          </a:xfrm>
          <a:prstGeom prst="rect">
            <a:avLst/>
          </a:prstGeom>
          <a:noFill/>
        </p:spPr>
        <p:txBody>
          <a:bodyPr wrap="square" rtlCol="0">
            <a:spAutoFit/>
          </a:bodyPr>
          <a:lstStyle/>
          <a:p>
            <a:r>
              <a:rPr lang="ru-RU" dirty="0"/>
              <a:t>В качестве критериев оптимальности при равных функциональных возможностях могут выступать: минимальная стоимость комплекса технических средств, минимальная стоимость обслуживания и др. При этом обязательно учитывается тот факт, что любая информационная система является постоянно развивающейся системой и ее комплекс технических средств должен иметь возможность при необходимости перестраиваться на решение новых задач.</a:t>
            </a:r>
          </a:p>
        </p:txBody>
      </p:sp>
      <p:sp>
        <p:nvSpPr>
          <p:cNvPr id="5" name="TextBox 4">
            <a:extLst>
              <a:ext uri="{FF2B5EF4-FFF2-40B4-BE49-F238E27FC236}">
                <a16:creationId xmlns:a16="http://schemas.microsoft.com/office/drawing/2014/main" id="{C3765365-BA28-484E-A752-2CBB2C69E391}"/>
              </a:ext>
            </a:extLst>
          </p:cNvPr>
          <p:cNvSpPr txBox="1"/>
          <p:nvPr/>
        </p:nvSpPr>
        <p:spPr>
          <a:xfrm>
            <a:off x="2880764" y="369116"/>
            <a:ext cx="7342075" cy="523220"/>
          </a:xfrm>
          <a:prstGeom prst="rect">
            <a:avLst/>
          </a:prstGeom>
          <a:noFill/>
        </p:spPr>
        <p:txBody>
          <a:bodyPr wrap="none" rtlCol="0">
            <a:spAutoFit/>
          </a:bodyPr>
          <a:lstStyle/>
          <a:p>
            <a:r>
              <a:rPr lang="ru-RU" sz="2800" dirty="0"/>
              <a:t>Эффективность и оптимальность системы</a:t>
            </a:r>
          </a:p>
        </p:txBody>
      </p:sp>
    </p:spTree>
    <p:extLst>
      <p:ext uri="{BB962C8B-B14F-4D97-AF65-F5344CB8AC3E}">
        <p14:creationId xmlns:p14="http://schemas.microsoft.com/office/powerpoint/2010/main" val="123381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F19A64-532C-46F9-92A4-D79321ACE49E}"/>
              </a:ext>
            </a:extLst>
          </p:cNvPr>
          <p:cNvSpPr txBox="1"/>
          <p:nvPr/>
        </p:nvSpPr>
        <p:spPr>
          <a:xfrm>
            <a:off x="1543575" y="1325461"/>
            <a:ext cx="8506437" cy="2585323"/>
          </a:xfrm>
          <a:prstGeom prst="rect">
            <a:avLst/>
          </a:prstGeom>
          <a:noFill/>
        </p:spPr>
        <p:txBody>
          <a:bodyPr wrap="square" rtlCol="0">
            <a:spAutoFit/>
          </a:bodyPr>
          <a:lstStyle/>
          <a:p>
            <a:r>
              <a:rPr lang="ru-RU" dirty="0"/>
              <a:t>В информационных системах на клиентских рабочих местах, называемых также рабочими станциями, обычно применяют персональные компьютеры. В качестве серверов в средних и крупных информационных системах используют специализированные многопользовательские мощные компьютеры — серверы. В информационных системах с небольшим количеством пользователей и малыми объемами информации в качестве сервера вполне может использоваться и персональный компьютер, обладающий приемлемыми техническими характеристиками. Первый  признак,  по  которому  разделяются  компьютеры,  —  платформа.</a:t>
            </a:r>
          </a:p>
        </p:txBody>
      </p:sp>
      <p:sp>
        <p:nvSpPr>
          <p:cNvPr id="10" name="TextBox 9">
            <a:extLst>
              <a:ext uri="{FF2B5EF4-FFF2-40B4-BE49-F238E27FC236}">
                <a16:creationId xmlns:a16="http://schemas.microsoft.com/office/drawing/2014/main" id="{BDB18FCC-FAAB-4EC1-ABA8-C48EE57C7300}"/>
              </a:ext>
            </a:extLst>
          </p:cNvPr>
          <p:cNvSpPr txBox="1"/>
          <p:nvPr/>
        </p:nvSpPr>
        <p:spPr>
          <a:xfrm>
            <a:off x="1543575" y="4211273"/>
            <a:ext cx="8816830" cy="923330"/>
          </a:xfrm>
          <a:prstGeom prst="rect">
            <a:avLst/>
          </a:prstGeom>
          <a:noFill/>
        </p:spPr>
        <p:txBody>
          <a:bodyPr wrap="square" rtlCol="0">
            <a:spAutoFit/>
          </a:bodyPr>
          <a:lstStyle/>
          <a:p>
            <a:r>
              <a:rPr lang="ru-RU" dirty="0"/>
              <a:t>Сегодня на рынке представлено несколько основных платформ компьютеров, каждая из которых отличается как по назначению, так и по типу использованного «железа» и программ.</a:t>
            </a:r>
          </a:p>
        </p:txBody>
      </p:sp>
      <p:sp>
        <p:nvSpPr>
          <p:cNvPr id="11" name="TextBox 10">
            <a:extLst>
              <a:ext uri="{FF2B5EF4-FFF2-40B4-BE49-F238E27FC236}">
                <a16:creationId xmlns:a16="http://schemas.microsoft.com/office/drawing/2014/main" id="{62D8F469-E1A1-4ACA-8136-ED428FB5CA39}"/>
              </a:ext>
            </a:extLst>
          </p:cNvPr>
          <p:cNvSpPr txBox="1"/>
          <p:nvPr/>
        </p:nvSpPr>
        <p:spPr>
          <a:xfrm>
            <a:off x="4574493" y="390387"/>
            <a:ext cx="3043013" cy="523220"/>
          </a:xfrm>
          <a:prstGeom prst="rect">
            <a:avLst/>
          </a:prstGeom>
          <a:noFill/>
        </p:spPr>
        <p:txBody>
          <a:bodyPr wrap="none" rtlCol="0">
            <a:spAutoFit/>
          </a:bodyPr>
          <a:lstStyle/>
          <a:p>
            <a:r>
              <a:rPr lang="ru-RU" sz="2800" dirty="0"/>
              <a:t>Рабочие станции</a:t>
            </a:r>
          </a:p>
        </p:txBody>
      </p:sp>
    </p:spTree>
    <p:extLst>
      <p:ext uri="{BB962C8B-B14F-4D97-AF65-F5344CB8AC3E}">
        <p14:creationId xmlns:p14="http://schemas.microsoft.com/office/powerpoint/2010/main" val="145168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EA064-0415-4DA4-B00A-BB001FEEF3A3}"/>
              </a:ext>
            </a:extLst>
          </p:cNvPr>
          <p:cNvSpPr txBox="1"/>
          <p:nvPr/>
        </p:nvSpPr>
        <p:spPr>
          <a:xfrm>
            <a:off x="1064705" y="276837"/>
            <a:ext cx="7025769" cy="523220"/>
          </a:xfrm>
          <a:prstGeom prst="rect">
            <a:avLst/>
          </a:prstGeom>
          <a:noFill/>
        </p:spPr>
        <p:txBody>
          <a:bodyPr wrap="none" rtlCol="0">
            <a:spAutoFit/>
          </a:bodyPr>
          <a:lstStyle/>
          <a:p>
            <a:r>
              <a:rPr lang="ru-RU" sz="2800" dirty="0"/>
              <a:t>Платформы персональных компьютеров</a:t>
            </a:r>
          </a:p>
        </p:txBody>
      </p:sp>
      <p:sp>
        <p:nvSpPr>
          <p:cNvPr id="3" name="TextBox 2">
            <a:extLst>
              <a:ext uri="{FF2B5EF4-FFF2-40B4-BE49-F238E27FC236}">
                <a16:creationId xmlns:a16="http://schemas.microsoft.com/office/drawing/2014/main" id="{5462E76A-5EB4-40DD-93A9-51BFC86F129C}"/>
              </a:ext>
            </a:extLst>
          </p:cNvPr>
          <p:cNvSpPr txBox="1"/>
          <p:nvPr/>
        </p:nvSpPr>
        <p:spPr>
          <a:xfrm>
            <a:off x="3616558" y="1031846"/>
            <a:ext cx="1922065" cy="369332"/>
          </a:xfrm>
          <a:prstGeom prst="rect">
            <a:avLst/>
          </a:prstGeom>
          <a:noFill/>
        </p:spPr>
        <p:txBody>
          <a:bodyPr wrap="none" rtlCol="0">
            <a:spAutoFit/>
          </a:bodyPr>
          <a:lstStyle/>
          <a:p>
            <a:r>
              <a:rPr lang="ru-RU" dirty="0"/>
              <a:t>Платформа </a:t>
            </a:r>
            <a:r>
              <a:rPr lang="en-US" dirty="0"/>
              <a:t>IBM</a:t>
            </a:r>
            <a:endParaRPr lang="ru-RU" dirty="0"/>
          </a:p>
        </p:txBody>
      </p:sp>
      <p:pic>
        <p:nvPicPr>
          <p:cNvPr id="5" name="Рисунок 4">
            <a:extLst>
              <a:ext uri="{FF2B5EF4-FFF2-40B4-BE49-F238E27FC236}">
                <a16:creationId xmlns:a16="http://schemas.microsoft.com/office/drawing/2014/main" id="{069C3DD7-2D35-4A5D-BF86-2DBFE9732901}"/>
              </a:ext>
            </a:extLst>
          </p:cNvPr>
          <p:cNvPicPr>
            <a:picLocks noChangeAspect="1"/>
          </p:cNvPicPr>
          <p:nvPr/>
        </p:nvPicPr>
        <p:blipFill>
          <a:blip r:embed="rId2"/>
          <a:stretch>
            <a:fillRect/>
          </a:stretch>
        </p:blipFill>
        <p:spPr>
          <a:xfrm>
            <a:off x="8415589" y="1929468"/>
            <a:ext cx="3689726" cy="2374085"/>
          </a:xfrm>
          <a:prstGeom prst="rect">
            <a:avLst/>
          </a:prstGeom>
        </p:spPr>
      </p:pic>
      <p:sp>
        <p:nvSpPr>
          <p:cNvPr id="6" name="TextBox 5">
            <a:extLst>
              <a:ext uri="{FF2B5EF4-FFF2-40B4-BE49-F238E27FC236}">
                <a16:creationId xmlns:a16="http://schemas.microsoft.com/office/drawing/2014/main" id="{D7D8B954-62DA-4E43-8539-E2158E1D1BEB}"/>
              </a:ext>
            </a:extLst>
          </p:cNvPr>
          <p:cNvSpPr txBox="1"/>
          <p:nvPr/>
        </p:nvSpPr>
        <p:spPr>
          <a:xfrm>
            <a:off x="1195442" y="1718230"/>
            <a:ext cx="7025769" cy="1815882"/>
          </a:xfrm>
          <a:prstGeom prst="rect">
            <a:avLst/>
          </a:prstGeom>
          <a:noFill/>
        </p:spPr>
        <p:txBody>
          <a:bodyPr wrap="square" rtlCol="0">
            <a:spAutoFit/>
          </a:bodyPr>
          <a:lstStyle/>
          <a:p>
            <a:pPr algn="l"/>
            <a:r>
              <a:rPr lang="ru-RU" sz="1600" dirty="0"/>
              <a:t>Платформа IBM-совместимых компьютеров включает громадный спектр самых различных компьютеров, от простеньких домашних до сложных серверов. Именно с IBM-совместимыми компьютерами вам придется сталкиваться в абсолютном большинстве случаев. Совершенно необязательно, что лучшие IBM- совместимые компьютеры изготовлены фирмой IBM — породившая этот стандарт фирма сегодня лишь один из великого множества производителей ПК.</a:t>
            </a:r>
          </a:p>
        </p:txBody>
      </p:sp>
      <p:sp>
        <p:nvSpPr>
          <p:cNvPr id="7" name="TextBox 6">
            <a:extLst>
              <a:ext uri="{FF2B5EF4-FFF2-40B4-BE49-F238E27FC236}">
                <a16:creationId xmlns:a16="http://schemas.microsoft.com/office/drawing/2014/main" id="{539B1E1B-41BF-4FA5-8147-C70A20ECCF40}"/>
              </a:ext>
            </a:extLst>
          </p:cNvPr>
          <p:cNvSpPr txBox="1"/>
          <p:nvPr/>
        </p:nvSpPr>
        <p:spPr>
          <a:xfrm>
            <a:off x="1064705" y="4668473"/>
            <a:ext cx="8470095" cy="1569660"/>
          </a:xfrm>
          <a:prstGeom prst="rect">
            <a:avLst/>
          </a:prstGeom>
          <a:noFill/>
        </p:spPr>
        <p:txBody>
          <a:bodyPr wrap="square" rtlCol="0">
            <a:spAutoFit/>
          </a:bodyPr>
          <a:lstStyle/>
          <a:p>
            <a:r>
              <a:rPr lang="ru-RU" sz="1600" dirty="0"/>
              <a:t>Современный  IBM-совместимый  ПК  похож  на   детский   конструктор   типа «сделай сам». Каждое из входящих в его состав устройств можно свободно поменять на другое — того же типа, но более совершенное. Благодаря этому становятся возможными две вещи — быстрая сборка компьютера непосредственно «под клиента» в любой, даже самой маленькой компьютерной фирме, а также простая (в большинстве случаев — силами самого пользователя) модернизация.</a:t>
            </a:r>
          </a:p>
        </p:txBody>
      </p:sp>
    </p:spTree>
    <p:extLst>
      <p:ext uri="{BB962C8B-B14F-4D97-AF65-F5344CB8AC3E}">
        <p14:creationId xmlns:p14="http://schemas.microsoft.com/office/powerpoint/2010/main" val="321977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EA064-0415-4DA4-B00A-BB001FEEF3A3}"/>
              </a:ext>
            </a:extLst>
          </p:cNvPr>
          <p:cNvSpPr txBox="1"/>
          <p:nvPr/>
        </p:nvSpPr>
        <p:spPr>
          <a:xfrm>
            <a:off x="1064705" y="276837"/>
            <a:ext cx="7025769" cy="523220"/>
          </a:xfrm>
          <a:prstGeom prst="rect">
            <a:avLst/>
          </a:prstGeom>
          <a:noFill/>
        </p:spPr>
        <p:txBody>
          <a:bodyPr wrap="none" rtlCol="0">
            <a:spAutoFit/>
          </a:bodyPr>
          <a:lstStyle/>
          <a:p>
            <a:r>
              <a:rPr lang="ru-RU" sz="2800" dirty="0"/>
              <a:t>Платформы персональных компьютеров</a:t>
            </a:r>
          </a:p>
        </p:txBody>
      </p:sp>
      <p:sp>
        <p:nvSpPr>
          <p:cNvPr id="3" name="TextBox 2">
            <a:extLst>
              <a:ext uri="{FF2B5EF4-FFF2-40B4-BE49-F238E27FC236}">
                <a16:creationId xmlns:a16="http://schemas.microsoft.com/office/drawing/2014/main" id="{5462E76A-5EB4-40DD-93A9-51BFC86F129C}"/>
              </a:ext>
            </a:extLst>
          </p:cNvPr>
          <p:cNvSpPr txBox="1"/>
          <p:nvPr/>
        </p:nvSpPr>
        <p:spPr>
          <a:xfrm>
            <a:off x="3616558" y="1031846"/>
            <a:ext cx="2088842" cy="369332"/>
          </a:xfrm>
          <a:prstGeom prst="rect">
            <a:avLst/>
          </a:prstGeom>
          <a:noFill/>
        </p:spPr>
        <p:txBody>
          <a:bodyPr wrap="none" rtlCol="0">
            <a:spAutoFit/>
          </a:bodyPr>
          <a:lstStyle/>
          <a:p>
            <a:r>
              <a:rPr lang="ru-RU" dirty="0"/>
              <a:t>Платформа </a:t>
            </a:r>
            <a:r>
              <a:rPr lang="en-US" dirty="0"/>
              <a:t>Apple</a:t>
            </a:r>
            <a:endParaRPr lang="ru-RU" dirty="0"/>
          </a:p>
        </p:txBody>
      </p:sp>
      <p:pic>
        <p:nvPicPr>
          <p:cNvPr id="5" name="Рисунок 4">
            <a:extLst>
              <a:ext uri="{FF2B5EF4-FFF2-40B4-BE49-F238E27FC236}">
                <a16:creationId xmlns:a16="http://schemas.microsoft.com/office/drawing/2014/main" id="{069C3DD7-2D35-4A5D-BF86-2DBFE9732901}"/>
              </a:ext>
            </a:extLst>
          </p:cNvPr>
          <p:cNvPicPr>
            <a:picLocks noChangeAspect="1"/>
          </p:cNvPicPr>
          <p:nvPr/>
        </p:nvPicPr>
        <p:blipFill>
          <a:blip r:embed="rId2"/>
          <a:stretch>
            <a:fillRect/>
          </a:stretch>
        </p:blipFill>
        <p:spPr>
          <a:xfrm>
            <a:off x="8415589" y="1929468"/>
            <a:ext cx="3689726" cy="2374085"/>
          </a:xfrm>
          <a:prstGeom prst="rect">
            <a:avLst/>
          </a:prstGeom>
        </p:spPr>
      </p:pic>
      <p:sp>
        <p:nvSpPr>
          <p:cNvPr id="6" name="TextBox 5">
            <a:extLst>
              <a:ext uri="{FF2B5EF4-FFF2-40B4-BE49-F238E27FC236}">
                <a16:creationId xmlns:a16="http://schemas.microsoft.com/office/drawing/2014/main" id="{D7D8B954-62DA-4E43-8539-E2158E1D1BEB}"/>
              </a:ext>
            </a:extLst>
          </p:cNvPr>
          <p:cNvSpPr txBox="1"/>
          <p:nvPr/>
        </p:nvSpPr>
        <p:spPr>
          <a:xfrm>
            <a:off x="1148094" y="1525763"/>
            <a:ext cx="7025769" cy="1815882"/>
          </a:xfrm>
          <a:prstGeom prst="rect">
            <a:avLst/>
          </a:prstGeom>
          <a:noFill/>
        </p:spPr>
        <p:txBody>
          <a:bodyPr wrap="square" rtlCol="0">
            <a:spAutoFit/>
          </a:bodyPr>
          <a:lstStyle/>
          <a:p>
            <a:pPr algn="l"/>
            <a:r>
              <a:rPr lang="ru-RU" sz="1600" dirty="0"/>
              <a:t>Специалисты   по   компьютерной   истории   отдают   приоритет   в   создании персональных компьютеров именно компании Apple. С середины 70-х годов эта фирма представила несколько десятков моделей персональных компьютеров, — начиная с Apple I и заканчивая современным </a:t>
            </a:r>
            <a:r>
              <a:rPr lang="ru-RU" sz="1600" dirty="0" err="1"/>
              <a:t>iMac</a:t>
            </a:r>
            <a:r>
              <a:rPr lang="ru-RU" sz="1600" dirty="0"/>
              <a:t> — и уверенно противостояла мощной корпорации IBM. В середине 80-х компьютеры серии Macintosh стали самыми популярными персональными компьютерами в мире.</a:t>
            </a:r>
          </a:p>
        </p:txBody>
      </p:sp>
      <p:sp>
        <p:nvSpPr>
          <p:cNvPr id="7" name="TextBox 6">
            <a:extLst>
              <a:ext uri="{FF2B5EF4-FFF2-40B4-BE49-F238E27FC236}">
                <a16:creationId xmlns:a16="http://schemas.microsoft.com/office/drawing/2014/main" id="{539B1E1B-41BF-4FA5-8147-C70A20ECCF40}"/>
              </a:ext>
            </a:extLst>
          </p:cNvPr>
          <p:cNvSpPr txBox="1"/>
          <p:nvPr/>
        </p:nvSpPr>
        <p:spPr>
          <a:xfrm>
            <a:off x="1064705" y="4668473"/>
            <a:ext cx="8470095" cy="1323439"/>
          </a:xfrm>
          <a:prstGeom prst="rect">
            <a:avLst/>
          </a:prstGeom>
          <a:noFill/>
        </p:spPr>
        <p:txBody>
          <a:bodyPr wrap="square" rtlCol="0">
            <a:spAutoFit/>
          </a:bodyPr>
          <a:lstStyle/>
          <a:p>
            <a:r>
              <a:rPr lang="ru-RU" sz="1600" dirty="0"/>
              <a:t>В отличие от IBM, компания Apple всегда делала ставку на закрытую архитектуру — комплектующие и программы для этих компьютеров выпускались лишь небольшим числом авторизованных производителей. За счет этого компьютеры Macintosh всегда стоили несколько дороже своих PC-совместимых конкурентов — что, впрочем, компенсировалось их высокой надежностью и удобством.</a:t>
            </a:r>
          </a:p>
        </p:txBody>
      </p:sp>
    </p:spTree>
    <p:extLst>
      <p:ext uri="{BB962C8B-B14F-4D97-AF65-F5344CB8AC3E}">
        <p14:creationId xmlns:p14="http://schemas.microsoft.com/office/powerpoint/2010/main" val="250812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F0D0E-BAA3-411E-AACE-438FB734CE87}"/>
              </a:ext>
            </a:extLst>
          </p:cNvPr>
          <p:cNvSpPr txBox="1"/>
          <p:nvPr/>
        </p:nvSpPr>
        <p:spPr>
          <a:xfrm>
            <a:off x="3162649" y="234892"/>
            <a:ext cx="1690656" cy="523220"/>
          </a:xfrm>
          <a:prstGeom prst="rect">
            <a:avLst/>
          </a:prstGeom>
          <a:noFill/>
        </p:spPr>
        <p:txBody>
          <a:bodyPr wrap="none" rtlCol="0">
            <a:spAutoFit/>
          </a:bodyPr>
          <a:lstStyle/>
          <a:p>
            <a:r>
              <a:rPr lang="ru-RU" sz="2800" dirty="0"/>
              <a:t>Серверы</a:t>
            </a:r>
          </a:p>
        </p:txBody>
      </p:sp>
      <p:pic>
        <p:nvPicPr>
          <p:cNvPr id="3074" name="Picture 2" descr="Сервер: что это такое, какими характеристиками должен обладать">
            <a:extLst>
              <a:ext uri="{FF2B5EF4-FFF2-40B4-BE49-F238E27FC236}">
                <a16:creationId xmlns:a16="http://schemas.microsoft.com/office/drawing/2014/main" id="{3380A9FA-ABDE-4D78-B9A4-8698386CC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7978" y="1577131"/>
            <a:ext cx="4010406" cy="29655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D33AC54-729A-45D7-9122-7ADFF696C56C}"/>
              </a:ext>
            </a:extLst>
          </p:cNvPr>
          <p:cNvSpPr txBox="1"/>
          <p:nvPr/>
        </p:nvSpPr>
        <p:spPr>
          <a:xfrm>
            <a:off x="1426129" y="1124125"/>
            <a:ext cx="6459522" cy="2308324"/>
          </a:xfrm>
          <a:prstGeom prst="rect">
            <a:avLst/>
          </a:prstGeom>
          <a:noFill/>
        </p:spPr>
        <p:txBody>
          <a:bodyPr wrap="square" rtlCol="0">
            <a:spAutoFit/>
          </a:bodyPr>
          <a:lstStyle/>
          <a:p>
            <a:r>
              <a:rPr lang="ru-RU" sz="1600" dirty="0"/>
              <a:t>Новое поколение информационных систем получило возможности использования мощных центральных сетевых компьютеров — серверов. Современные операционные системы компьютеров в существенной степени строятся на новой платформе, ориентированной на серверы. Разнотипные компьютеры — от дешевой настольной рабочей станции до мощного сервера — успешно объединяются в комплексы, обеспечивая надежные решения архитектуры информационных систем.</a:t>
            </a:r>
          </a:p>
        </p:txBody>
      </p:sp>
      <p:sp>
        <p:nvSpPr>
          <p:cNvPr id="4" name="TextBox 3">
            <a:extLst>
              <a:ext uri="{FF2B5EF4-FFF2-40B4-BE49-F238E27FC236}">
                <a16:creationId xmlns:a16="http://schemas.microsoft.com/office/drawing/2014/main" id="{1CB540FD-A720-4E68-93A5-84E00975192C}"/>
              </a:ext>
            </a:extLst>
          </p:cNvPr>
          <p:cNvSpPr txBox="1"/>
          <p:nvPr/>
        </p:nvSpPr>
        <p:spPr>
          <a:xfrm>
            <a:off x="1184082" y="3645162"/>
            <a:ext cx="7128173" cy="3046988"/>
          </a:xfrm>
          <a:prstGeom prst="rect">
            <a:avLst/>
          </a:prstGeom>
          <a:noFill/>
        </p:spPr>
        <p:txBody>
          <a:bodyPr wrap="square" rtlCol="0">
            <a:spAutoFit/>
          </a:bodyPr>
          <a:lstStyle/>
          <a:p>
            <a:r>
              <a:rPr lang="ru-RU" sz="1600" dirty="0"/>
              <a:t>Серверы используют новые более мощные модели процессоров. Это требует от пользователей освоения как новых процессоров, так и соответствующих операционных систем. Постепенно осуществляется перенос приложений на новую платформу и их оптимизация. Одно из преимуществ информационных систем с серверами в отличие от других платформ — совместимость процессоров различных поколений, что обеспечивает переносимость прикладных программ без их перекомпиляции. Это важно, поскольку крупные информационные системы, как правило, используют парк компьютеров различных поколений. Если компьютеры несовместимы, то увеличивается потребность в высококвалифицированных кадрах для новой  разработки и поддержки прикладного программного обеспечения.</a:t>
            </a:r>
          </a:p>
        </p:txBody>
      </p:sp>
    </p:spTree>
    <p:extLst>
      <p:ext uri="{BB962C8B-B14F-4D97-AF65-F5344CB8AC3E}">
        <p14:creationId xmlns:p14="http://schemas.microsoft.com/office/powerpoint/2010/main" val="78037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51ACF-ACF4-4039-9459-145E5AB77847}"/>
              </a:ext>
            </a:extLst>
          </p:cNvPr>
          <p:cNvSpPr txBox="1"/>
          <p:nvPr/>
        </p:nvSpPr>
        <p:spPr>
          <a:xfrm>
            <a:off x="2127125" y="218114"/>
            <a:ext cx="8615564" cy="523220"/>
          </a:xfrm>
          <a:prstGeom prst="rect">
            <a:avLst/>
          </a:prstGeom>
          <a:noFill/>
        </p:spPr>
        <p:txBody>
          <a:bodyPr wrap="none" rtlCol="0">
            <a:spAutoFit/>
          </a:bodyPr>
          <a:lstStyle/>
          <a:p>
            <a:r>
              <a:rPr lang="ru-RU" sz="2800" dirty="0"/>
              <a:t>Установка серверной части. Виды серверного ПО.</a:t>
            </a:r>
          </a:p>
        </p:txBody>
      </p:sp>
      <p:pic>
        <p:nvPicPr>
          <p:cNvPr id="4098" name="Picture 2" descr="Аренда или покупка сервера? Плюсы и минусы каждого варианта | SkyDynamics">
            <a:extLst>
              <a:ext uri="{FF2B5EF4-FFF2-40B4-BE49-F238E27FC236}">
                <a16:creationId xmlns:a16="http://schemas.microsoft.com/office/drawing/2014/main" id="{95C5A298-EA98-46B7-B00F-4C68F687F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6458" y="1988191"/>
            <a:ext cx="3471790" cy="24411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9A6F86-2F63-44A7-9CD3-A9718CBD0D02}"/>
              </a:ext>
            </a:extLst>
          </p:cNvPr>
          <p:cNvSpPr txBox="1"/>
          <p:nvPr/>
        </p:nvSpPr>
        <p:spPr>
          <a:xfrm>
            <a:off x="1283516" y="904011"/>
            <a:ext cx="6887361" cy="2800767"/>
          </a:xfrm>
          <a:prstGeom prst="rect">
            <a:avLst/>
          </a:prstGeom>
          <a:noFill/>
        </p:spPr>
        <p:txBody>
          <a:bodyPr wrap="square" rtlCol="0">
            <a:spAutoFit/>
          </a:bodyPr>
          <a:lstStyle/>
          <a:p>
            <a:r>
              <a:rPr lang="ru-RU" sz="1600" dirty="0"/>
              <a:t>Для того чтобы компьютер мог выступать в роли сетевого сервера необходимо установить серверную часть сетевой операционной системы, которая позволяет поддерживать ресурсы и распространять их среди сетевых клиентов. Важным вопросом для сетевых серверов является возможность ограничить доступ к сетевым ресурсам. Это называется сетевой защитой. Она предоставляет средства управления над тем, к каким ресурсам могут получить доступ пользователи, степень этого доступа, а также, сколько пользователей смогут получить такой доступ одновременно. Этот контроль обеспечивает конфиденциальность и защиту и поддерживает эффективную сетевую среду.</a:t>
            </a:r>
          </a:p>
        </p:txBody>
      </p:sp>
      <p:sp>
        <p:nvSpPr>
          <p:cNvPr id="6" name="TextBox 5">
            <a:extLst>
              <a:ext uri="{FF2B5EF4-FFF2-40B4-BE49-F238E27FC236}">
                <a16:creationId xmlns:a16="http://schemas.microsoft.com/office/drawing/2014/main" id="{A489F6BE-FB13-46AE-A2E5-59FD2D62763E}"/>
              </a:ext>
            </a:extLst>
          </p:cNvPr>
          <p:cNvSpPr txBox="1"/>
          <p:nvPr/>
        </p:nvSpPr>
        <p:spPr>
          <a:xfrm>
            <a:off x="1283516" y="4103698"/>
            <a:ext cx="6887361" cy="2031325"/>
          </a:xfrm>
          <a:prstGeom prst="rect">
            <a:avLst/>
          </a:prstGeom>
          <a:noFill/>
        </p:spPr>
        <p:txBody>
          <a:bodyPr wrap="square">
            <a:spAutoFit/>
          </a:bodyPr>
          <a:lstStyle/>
          <a:p>
            <a:pPr algn="l"/>
            <a:r>
              <a:rPr lang="ru-RU" dirty="0"/>
              <a:t>Несколько основных видов серверного программного обеспечения::</a:t>
            </a:r>
          </a:p>
          <a:p>
            <a:pPr marL="285750" indent="-285750" algn="l">
              <a:buFont typeface="Arial" panose="020B0604020202020204" pitchFamily="34" charset="0"/>
              <a:buChar char="•"/>
            </a:pPr>
            <a:r>
              <a:rPr lang="ru-RU" dirty="0"/>
              <a:t>Веб-серверы.</a:t>
            </a:r>
          </a:p>
          <a:p>
            <a:pPr marL="285750" indent="-285750" algn="l">
              <a:buFont typeface="Arial" panose="020B0604020202020204" pitchFamily="34" charset="0"/>
              <a:buChar char="•"/>
            </a:pPr>
            <a:r>
              <a:rPr lang="ru-RU" dirty="0"/>
              <a:t>Серверы приложений.</a:t>
            </a:r>
          </a:p>
          <a:p>
            <a:pPr marL="285750" indent="-285750" algn="l">
              <a:buFont typeface="Arial" panose="020B0604020202020204" pitchFamily="34" charset="0"/>
              <a:buChar char="•"/>
            </a:pPr>
            <a:r>
              <a:rPr lang="ru-RU" dirty="0"/>
              <a:t>Серверы баз данных.</a:t>
            </a:r>
          </a:p>
          <a:p>
            <a:pPr marL="285750" indent="-285750" algn="l">
              <a:buFont typeface="Arial" panose="020B0604020202020204" pitchFamily="34" charset="0"/>
              <a:buChar char="•"/>
            </a:pPr>
            <a:r>
              <a:rPr lang="ru-RU" dirty="0"/>
              <a:t>Серверы для хранения данных.</a:t>
            </a:r>
          </a:p>
          <a:p>
            <a:pPr marL="285750" indent="-285750" algn="l">
              <a:buFont typeface="Arial" panose="020B0604020202020204" pitchFamily="34" charset="0"/>
              <a:buChar char="•"/>
            </a:pPr>
            <a:r>
              <a:rPr lang="en-US" dirty="0"/>
              <a:t>FTP-</a:t>
            </a:r>
            <a:r>
              <a:rPr lang="ru-RU" dirty="0"/>
              <a:t>серверы</a:t>
            </a:r>
            <a:r>
              <a:rPr lang="en-US" dirty="0"/>
              <a:t>.</a:t>
            </a:r>
            <a:endParaRPr lang="ru-RU" dirty="0"/>
          </a:p>
        </p:txBody>
      </p:sp>
    </p:spTree>
    <p:extLst>
      <p:ext uri="{BB962C8B-B14F-4D97-AF65-F5344CB8AC3E}">
        <p14:creationId xmlns:p14="http://schemas.microsoft.com/office/powerpoint/2010/main" val="138436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B8687-D674-4455-A5F5-330BDDA87DD1}"/>
              </a:ext>
            </a:extLst>
          </p:cNvPr>
          <p:cNvSpPr txBox="1"/>
          <p:nvPr/>
        </p:nvSpPr>
        <p:spPr>
          <a:xfrm>
            <a:off x="3665686" y="1317072"/>
            <a:ext cx="4860626" cy="646331"/>
          </a:xfrm>
          <a:prstGeom prst="rect">
            <a:avLst/>
          </a:prstGeom>
          <a:noFill/>
        </p:spPr>
        <p:txBody>
          <a:bodyPr wrap="none" rtlCol="0">
            <a:spAutoFit/>
          </a:bodyPr>
          <a:lstStyle/>
          <a:p>
            <a:r>
              <a:rPr lang="ru-RU" sz="3600" dirty="0"/>
              <a:t>Спасибо за внимание</a:t>
            </a:r>
          </a:p>
        </p:txBody>
      </p:sp>
      <p:pic>
        <p:nvPicPr>
          <p:cNvPr id="5122" name="Picture 2" descr="Картинка &quot;Спасибо за внимание&quot; для презентаций (140 фото) 🔥 Прикольные  картинки и юмор">
            <a:extLst>
              <a:ext uri="{FF2B5EF4-FFF2-40B4-BE49-F238E27FC236}">
                <a16:creationId xmlns:a16="http://schemas.microsoft.com/office/drawing/2014/main" id="{D5BCE740-4E5D-4C40-A888-A67C1C72F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212" y="2952924"/>
            <a:ext cx="4591575" cy="344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628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эдисон">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TM16401375[[fn=Мэдисон]]</Template>
  <TotalTime>102</TotalTime>
  <Words>714</Words>
  <Application>Microsoft Office PowerPoint</Application>
  <PresentationFormat>Широкоэкранный</PresentationFormat>
  <Paragraphs>28</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MS Shell Dlg 2</vt:lpstr>
      <vt:lpstr>Wingdings</vt:lpstr>
      <vt:lpstr>Wingdings 3</vt:lpstr>
      <vt:lpstr>Мэдисон</vt:lpstr>
      <vt:lpstr>Аппаратно-программные платформы серверов и рабочих станций. Установка серверной части. Виды серверного обеспечения.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Аппаратно-программные платформы серверов и рабочих станций. Установка серверной части. Виды серверного обеспечения.</dc:title>
  <dc:creator>Артём Маликов</dc:creator>
  <cp:lastModifiedBy>Артём Маликов</cp:lastModifiedBy>
  <cp:revision>9</cp:revision>
  <dcterms:created xsi:type="dcterms:W3CDTF">2024-09-16T06:21:56Z</dcterms:created>
  <dcterms:modified xsi:type="dcterms:W3CDTF">2024-09-18T06:15:48Z</dcterms:modified>
</cp:coreProperties>
</file>