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9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8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5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8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0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3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04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FE027-17BF-4152-AB41-2D2A70111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935" y="853578"/>
            <a:ext cx="5340954" cy="1646341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Формирование требований к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099D2F-8330-4E99-896D-6C05075FC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8935" y="3350966"/>
            <a:ext cx="5717384" cy="888238"/>
          </a:xfrm>
        </p:spPr>
        <p:txBody>
          <a:bodyPr>
            <a:normAutofit/>
          </a:bodyPr>
          <a:lstStyle/>
          <a:p>
            <a:r>
              <a:rPr lang="ru-RU" sz="2400" dirty="0"/>
              <a:t>Подготовил</a:t>
            </a:r>
            <a:r>
              <a:rPr lang="en-US" sz="2400" dirty="0"/>
              <a:t>:</a:t>
            </a:r>
            <a:r>
              <a:rPr lang="ru-RU" sz="2400" dirty="0"/>
              <a:t> Маликов Артём</a:t>
            </a:r>
          </a:p>
        </p:txBody>
      </p:sp>
    </p:spTree>
    <p:extLst>
      <p:ext uri="{BB962C8B-B14F-4D97-AF65-F5344CB8AC3E}">
        <p14:creationId xmlns:p14="http://schemas.microsoft.com/office/powerpoint/2010/main" val="3118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9F6D0-4D8F-4B3D-BD67-5FB25A54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750" y="631887"/>
            <a:ext cx="7164199" cy="777463"/>
          </a:xfrm>
        </p:spPr>
        <p:txBody>
          <a:bodyPr/>
          <a:lstStyle/>
          <a:p>
            <a:pPr algn="ctr"/>
            <a:r>
              <a:rPr lang="ru-RU" dirty="0"/>
              <a:t>Определение требований к ПО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98ECB59-E38D-4B36-8539-97A11565C3C8}"/>
              </a:ext>
            </a:extLst>
          </p:cNvPr>
          <p:cNvSpPr txBox="1">
            <a:spLocks/>
          </p:cNvSpPr>
          <p:nvPr/>
        </p:nvSpPr>
        <p:spPr>
          <a:xfrm>
            <a:off x="2182535" y="1447017"/>
            <a:ext cx="7884254" cy="935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/>
              <a:t>Определение</a:t>
            </a:r>
            <a:r>
              <a:rPr lang="en-US" sz="2000" dirty="0"/>
              <a:t> – </a:t>
            </a:r>
            <a:r>
              <a:rPr lang="ru-RU" sz="2000" dirty="0"/>
              <a:t>требования описывают функции и свойства</a:t>
            </a:r>
            <a:r>
              <a:rPr lang="en-US" sz="2000" dirty="0"/>
              <a:t>,</a:t>
            </a:r>
            <a:r>
              <a:rPr lang="ru-RU" sz="2000" dirty="0"/>
              <a:t> которыми должна обладать система</a:t>
            </a:r>
            <a:r>
              <a:rPr lang="en-US" sz="2000" dirty="0"/>
              <a:t>, </a:t>
            </a:r>
            <a:r>
              <a:rPr lang="ru-RU" sz="2000" dirty="0"/>
              <a:t>чтобы удовлетворить нужды пользователей и бизнеса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9C4A0A6-4E3A-43ED-ABF9-C32356BFBD4B}"/>
              </a:ext>
            </a:extLst>
          </p:cNvPr>
          <p:cNvSpPr txBox="1">
            <a:spLocks/>
          </p:cNvSpPr>
          <p:nvPr/>
        </p:nvSpPr>
        <p:spPr>
          <a:xfrm>
            <a:off x="4343224" y="2836094"/>
            <a:ext cx="3192361" cy="4874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Типы требований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6B1C8E5-D429-4ADB-A3AB-13D63043155A}"/>
              </a:ext>
            </a:extLst>
          </p:cNvPr>
          <p:cNvSpPr txBox="1">
            <a:spLocks/>
          </p:cNvSpPr>
          <p:nvPr/>
        </p:nvSpPr>
        <p:spPr>
          <a:xfrm>
            <a:off x="1626588" y="3669442"/>
            <a:ext cx="3192361" cy="4874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/>
              <a:t>Функциональные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A1B2D65-23F2-43C4-BE18-C28A16159A68}"/>
              </a:ext>
            </a:extLst>
          </p:cNvPr>
          <p:cNvSpPr txBox="1">
            <a:spLocks/>
          </p:cNvSpPr>
          <p:nvPr/>
        </p:nvSpPr>
        <p:spPr>
          <a:xfrm>
            <a:off x="7339497" y="3669442"/>
            <a:ext cx="3192361" cy="4874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/>
              <a:t>Нефункциональные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00ACCEE-B6C7-4A91-8E00-153C0EC13101}"/>
              </a:ext>
            </a:extLst>
          </p:cNvPr>
          <p:cNvSpPr txBox="1">
            <a:spLocks/>
          </p:cNvSpPr>
          <p:nvPr/>
        </p:nvSpPr>
        <p:spPr>
          <a:xfrm>
            <a:off x="1442907" y="4397929"/>
            <a:ext cx="4135772" cy="2148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/>
              <a:t>Описывают, что ПО должно выполнять</a:t>
            </a:r>
            <a:r>
              <a:rPr lang="en-US" sz="2400" dirty="0"/>
              <a:t>, </a:t>
            </a:r>
            <a:r>
              <a:rPr lang="ru-RU" sz="2400" dirty="0"/>
              <a:t>например, регистрация пользователей, обработка платежей.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AD7BEDC-5305-456B-8D1F-2816D9248AB5}"/>
              </a:ext>
            </a:extLst>
          </p:cNvPr>
          <p:cNvSpPr txBox="1">
            <a:spLocks/>
          </p:cNvSpPr>
          <p:nvPr/>
        </p:nvSpPr>
        <p:spPr>
          <a:xfrm>
            <a:off x="6985237" y="4397929"/>
            <a:ext cx="4135772" cy="2148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/>
              <a:t>Описывают, как система должна выполнять эти функции</a:t>
            </a:r>
            <a:r>
              <a:rPr lang="en-US" sz="2400" dirty="0"/>
              <a:t>, </a:t>
            </a:r>
            <a:r>
              <a:rPr lang="ru-RU" sz="2400" dirty="0"/>
              <a:t>например, производительность, безопасность, удобство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90264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9F6D0-4D8F-4B3D-BD67-5FB25A54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975" y="694721"/>
            <a:ext cx="7743039" cy="7774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Зачем нужно формировать требования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2BEDE-656E-456E-9B68-A1A0DBB43509}"/>
              </a:ext>
            </a:extLst>
          </p:cNvPr>
          <p:cNvSpPr txBox="1"/>
          <p:nvPr/>
        </p:nvSpPr>
        <p:spPr>
          <a:xfrm>
            <a:off x="1934362" y="1893012"/>
            <a:ext cx="86861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	</a:t>
            </a:r>
            <a:r>
              <a:rPr lang="ru-RU" sz="2800" b="1" dirty="0"/>
              <a:t>Формирование требований</a:t>
            </a:r>
            <a:r>
              <a:rPr lang="ru-RU" sz="2800" dirty="0"/>
              <a:t> — это основа разработки, так как они задают границы проекта и помогают команде понимать, что нужно создавать.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4C3D0-7E99-4E99-A423-F410B607B354}"/>
              </a:ext>
            </a:extLst>
          </p:cNvPr>
          <p:cNvSpPr txBox="1"/>
          <p:nvPr/>
        </p:nvSpPr>
        <p:spPr>
          <a:xfrm>
            <a:off x="1934362" y="3621229"/>
            <a:ext cx="85602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Преимущества</a:t>
            </a:r>
            <a:r>
              <a:rPr lang="ru-RU" sz="2400" b="1" dirty="0"/>
              <a:t> </a:t>
            </a:r>
            <a:r>
              <a:rPr lang="ru-RU" sz="2400" dirty="0"/>
              <a:t>ясных требований</a:t>
            </a:r>
            <a:r>
              <a:rPr lang="ru-RU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Позволяют сократить количество ошибок и доработок.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Обеспечивают точное соответствие продукта потребностям пользователей.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Снижают риски срыва сроков и бюджета.</a:t>
            </a:r>
          </a:p>
        </p:txBody>
      </p:sp>
    </p:spTree>
    <p:extLst>
      <p:ext uri="{BB962C8B-B14F-4D97-AF65-F5344CB8AC3E}">
        <p14:creationId xmlns:p14="http://schemas.microsoft.com/office/powerpoint/2010/main" val="312415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9F6D0-4D8F-4B3D-BD67-5FB25A54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972" y="694720"/>
            <a:ext cx="8623883" cy="7774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этапы формирования требований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EBA937-A0E7-4112-98CB-E3346520B5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28257" y="1472184"/>
            <a:ext cx="967530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Сбор требований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Определение ожиданий и нужд всех заинтересованных сторон.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требований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Проверка требований на реалистичность, логичность и отсутствие противоречий.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Документирование требований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Создание документов, описывающих требования в понятной форме.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Проверка требований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Убедиться, что они полные и согласованные, и соответствуют целям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367379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9F6D0-4D8F-4B3D-BD67-5FB25A54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975" y="694721"/>
            <a:ext cx="7732203" cy="7774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Методы сбора требований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5E864D-9E96-41E1-B38F-F745FB77848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87596" y="1404091"/>
            <a:ext cx="1024295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Интервью с пользователями и заказчиками - </a:t>
            </a:r>
            <a:r>
              <a:rPr kumimoji="0" lang="ru-RU" altLang="ru-RU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выявления их ожиданий и проблем.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Мозговой штурм </a:t>
            </a:r>
            <a:r>
              <a:rPr kumimoji="0" lang="ru-RU" altLang="ru-RU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генерация идей и совместное обсуждение требований.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существующих процессов </a:t>
            </a:r>
            <a:r>
              <a:rPr kumimoji="0" lang="ru-RU" altLang="ru-RU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понимания текущих нужд компании.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Создание сценариев использования (</a:t>
            </a:r>
            <a:r>
              <a:rPr kumimoji="0" lang="ru-RU" altLang="ru-RU" sz="2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ru-RU" altLang="ru-RU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Cases</a:t>
            </a:r>
            <a:r>
              <a:rPr kumimoji="0" lang="ru-RU" altLang="ru-RU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</a:t>
            </a:r>
            <a:r>
              <a:rPr kumimoji="0" lang="ru-RU" altLang="ru-RU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описание реальных ситуаций использования продукта. </a:t>
            </a:r>
          </a:p>
        </p:txBody>
      </p:sp>
    </p:spTree>
    <p:extLst>
      <p:ext uri="{BB962C8B-B14F-4D97-AF65-F5344CB8AC3E}">
        <p14:creationId xmlns:p14="http://schemas.microsoft.com/office/powerpoint/2010/main" val="317545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9F6D0-4D8F-4B3D-BD67-5FB25A54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29" y="728278"/>
            <a:ext cx="8858774" cy="479738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Проблемы и риски при формировании требований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5E864D-9E96-41E1-B38F-F745FB77848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87596" y="2167867"/>
            <a:ext cx="1024295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Неопределенность целей: заказчики могут иметь недостаточно ясные ожидания от продукта.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Частые изменения требований: могут приводить к затягиванию сроков и увеличению бюджета.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Конфликты между требованиями: противоречивые ожидания разных участников проекта.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Ошибки в документировании: неполные или неоднозначные описания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240134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9F6D0-4D8F-4B3D-BD67-5FB25A54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250" y="658259"/>
            <a:ext cx="7320617" cy="832074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Рекомендации для эффективного </a:t>
            </a:r>
            <a:br>
              <a:rPr lang="ru-RU" sz="2800" dirty="0"/>
            </a:br>
            <a:r>
              <a:rPr lang="ru-RU" sz="2800" dirty="0"/>
              <a:t>формирования требований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5E864D-9E96-41E1-B38F-F745FB77848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87596" y="1675426"/>
            <a:ext cx="1024295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ru-RU" sz="2400" b="1" dirty="0"/>
              <a:t>Четко определяйте цели и приоритеты</a:t>
            </a:r>
            <a:r>
              <a:rPr lang="ru-RU" sz="2400" dirty="0"/>
              <a:t>: Прояснение целей проекта с заказчиком помогает избежать недопонимания.</a:t>
            </a:r>
          </a:p>
          <a:p>
            <a:pPr lvl="1"/>
            <a:endParaRPr lang="ru-RU" sz="2400" dirty="0"/>
          </a:p>
          <a:p>
            <a:pPr lvl="1"/>
            <a:r>
              <a:rPr lang="ru-RU" sz="2400" b="1" dirty="0"/>
              <a:t>Регулярно взаимодействуйте с пользователями</a:t>
            </a:r>
            <a:r>
              <a:rPr lang="ru-RU" sz="2400" dirty="0"/>
              <a:t>: Это позволяет учитывать их мнение и повысить ценность продукта.</a:t>
            </a:r>
          </a:p>
          <a:p>
            <a:pPr lvl="1"/>
            <a:endParaRPr lang="ru-RU" sz="2400" dirty="0"/>
          </a:p>
          <a:p>
            <a:pPr lvl="1"/>
            <a:r>
              <a:rPr lang="ru-RU" sz="2400" b="1" dirty="0"/>
              <a:t>Обеспечьте согласованность требований</a:t>
            </a:r>
            <a:r>
              <a:rPr lang="ru-RU" sz="2400" dirty="0"/>
              <a:t>: Все требования должны быть согласованы между заинтересованными сторонами.</a:t>
            </a:r>
          </a:p>
          <a:p>
            <a:pPr lvl="1"/>
            <a:endParaRPr lang="ru-RU" sz="2400" dirty="0"/>
          </a:p>
          <a:p>
            <a:pPr lvl="1"/>
            <a:r>
              <a:rPr lang="ru-RU" sz="2400" b="1" dirty="0"/>
              <a:t>Фокус на важные требования</a:t>
            </a:r>
            <a:r>
              <a:rPr lang="ru-RU" sz="2400" dirty="0"/>
              <a:t>: Избегайте чрезмерного количества требований, сосредотачиваясь на ключевых функциях и свойствах.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356903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9ADC3-1BF2-47A3-A7D0-F6C120BE19BB}"/>
              </a:ext>
            </a:extLst>
          </p:cNvPr>
          <p:cNvSpPr txBox="1"/>
          <p:nvPr/>
        </p:nvSpPr>
        <p:spPr>
          <a:xfrm>
            <a:off x="1325461" y="1258349"/>
            <a:ext cx="984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Спасибо всем за внимание!!!!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50CB54-3216-469A-BE1E-FE6E76A06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16" y="2602684"/>
            <a:ext cx="4901967" cy="3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8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25</TotalTime>
  <Words>348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Мэдисон</vt:lpstr>
      <vt:lpstr>Формирование требований к ПО</vt:lpstr>
      <vt:lpstr>Определение требований к ПО</vt:lpstr>
      <vt:lpstr>Зачем нужно формировать требования</vt:lpstr>
      <vt:lpstr>Основные этапы формирования требований</vt:lpstr>
      <vt:lpstr>Методы сбора требований</vt:lpstr>
      <vt:lpstr>Проблемы и риски при формировании требований</vt:lpstr>
      <vt:lpstr>Рекомендации для эффективного  формирования требований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требований к ПО</dc:title>
  <dc:creator>Артём Маликов</dc:creator>
  <cp:lastModifiedBy>Артём Маликов</cp:lastModifiedBy>
  <cp:revision>3</cp:revision>
  <dcterms:created xsi:type="dcterms:W3CDTF">2024-10-31T00:08:04Z</dcterms:created>
  <dcterms:modified xsi:type="dcterms:W3CDTF">2024-10-31T00:33:49Z</dcterms:modified>
</cp:coreProperties>
</file>