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FF878-7F08-4600-A569-4876D2B4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24" y="769688"/>
            <a:ext cx="6937696" cy="2552352"/>
          </a:xfrm>
        </p:spPr>
        <p:txBody>
          <a:bodyPr>
            <a:noAutofit/>
          </a:bodyPr>
          <a:lstStyle/>
          <a:p>
            <a:pPr algn="l"/>
            <a:r>
              <a:rPr lang="ru-RU" sz="3600" dirty="0"/>
              <a:t>Сравнение результатов тестирования с требованиями технического задания и</a:t>
            </a:r>
            <a:r>
              <a:rPr lang="en-US" sz="3600" dirty="0"/>
              <a:t>/</a:t>
            </a:r>
            <a:r>
              <a:rPr lang="ru-RU" sz="3600" dirty="0"/>
              <a:t>или спецификацией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E2F64F-C074-4C6D-906B-17F435F14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637" y="3322040"/>
            <a:ext cx="5357600" cy="954247"/>
          </a:xfrm>
        </p:spPr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Маликов Артём</a:t>
            </a:r>
          </a:p>
        </p:txBody>
      </p:sp>
    </p:spTree>
    <p:extLst>
      <p:ext uri="{BB962C8B-B14F-4D97-AF65-F5344CB8AC3E}">
        <p14:creationId xmlns:p14="http://schemas.microsoft.com/office/powerpoint/2010/main" val="64485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4F285-76EC-4BEC-BC4E-144D6B2C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851" y="346023"/>
            <a:ext cx="7956560" cy="652267"/>
          </a:xfrm>
        </p:spPr>
        <p:txBody>
          <a:bodyPr/>
          <a:lstStyle/>
          <a:p>
            <a:pPr algn="ctr"/>
            <a:r>
              <a:rPr lang="ru-RU" dirty="0"/>
              <a:t>Техническое задание (ТЗ)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5B6F1-008A-4897-99EF-601C93ED2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7480" y="1126065"/>
            <a:ext cx="7791931" cy="142474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800" dirty="0"/>
              <a:t>Определение</a:t>
            </a:r>
            <a:r>
              <a:rPr lang="en-US" sz="2800" dirty="0"/>
              <a:t>:</a:t>
            </a:r>
            <a:r>
              <a:rPr lang="ru-RU" sz="2800" dirty="0"/>
              <a:t> Документ</a:t>
            </a:r>
            <a:r>
              <a:rPr lang="en-US" sz="2800" dirty="0"/>
              <a:t>,</a:t>
            </a:r>
            <a:r>
              <a:rPr lang="ru-RU" sz="2800" dirty="0"/>
              <a:t> содержащий детализированные требования к функционалу</a:t>
            </a:r>
            <a:r>
              <a:rPr lang="en-US" sz="2800" dirty="0"/>
              <a:t>,</a:t>
            </a:r>
            <a:r>
              <a:rPr lang="ru-RU" sz="2800" dirty="0"/>
              <a:t> производительности и другим аспектам продукта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CF91D711-92A6-48BC-8663-86336B848507}"/>
              </a:ext>
            </a:extLst>
          </p:cNvPr>
          <p:cNvSpPr txBox="1">
            <a:spLocks/>
          </p:cNvSpPr>
          <p:nvPr/>
        </p:nvSpPr>
        <p:spPr>
          <a:xfrm>
            <a:off x="2317480" y="3014985"/>
            <a:ext cx="7791931" cy="2798585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  </a:t>
            </a:r>
            <a:r>
              <a:rPr lang="ru-RU" sz="2800" dirty="0"/>
              <a:t>Основные компоненты ТЗ</a:t>
            </a:r>
            <a:r>
              <a:rPr lang="en-US" sz="2800" dirty="0"/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/>
              <a:t>Описание функциональных требования.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/>
              <a:t>Нефункциональные требования (производительность</a:t>
            </a:r>
            <a:r>
              <a:rPr lang="en-US" sz="2800" dirty="0"/>
              <a:t>,</a:t>
            </a:r>
            <a:r>
              <a:rPr lang="ru-RU" sz="2800" dirty="0"/>
              <a:t> безопасность</a:t>
            </a:r>
            <a:r>
              <a:rPr lang="en-US" sz="2800" dirty="0"/>
              <a:t>,</a:t>
            </a:r>
            <a:r>
              <a:rPr lang="ru-RU" sz="2800" dirty="0"/>
              <a:t> надежность)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52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4F285-76EC-4BEC-BC4E-144D6B2C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851" y="1384183"/>
            <a:ext cx="7956560" cy="75501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Процесс тестирования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CF91D711-92A6-48BC-8663-86336B848507}"/>
              </a:ext>
            </a:extLst>
          </p:cNvPr>
          <p:cNvSpPr txBox="1">
            <a:spLocks/>
          </p:cNvSpPr>
          <p:nvPr/>
        </p:nvSpPr>
        <p:spPr>
          <a:xfrm>
            <a:off x="2273417" y="3014985"/>
            <a:ext cx="7835994" cy="3402593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  Этапы тестирования</a:t>
            </a:r>
            <a:r>
              <a:rPr lang="en-US" sz="2800" dirty="0"/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/>
              <a:t>Подготовка тест-кейсов на основе ТЗ.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/>
              <a:t>Проведение тестирования</a:t>
            </a:r>
            <a:r>
              <a:rPr lang="en-US" sz="2800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/>
              <a:t>Сравнение результатов тестирования с требованиями ТЗ.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82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4F285-76EC-4BEC-BC4E-144D6B2C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851" y="1384183"/>
            <a:ext cx="7956560" cy="75501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Анализ тестирования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CF91D711-92A6-48BC-8663-86336B848507}"/>
              </a:ext>
            </a:extLst>
          </p:cNvPr>
          <p:cNvSpPr txBox="1">
            <a:spLocks/>
          </p:cNvSpPr>
          <p:nvPr/>
        </p:nvSpPr>
        <p:spPr>
          <a:xfrm>
            <a:off x="2273417" y="3014985"/>
            <a:ext cx="8170878" cy="3402593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/>
              <a:t>  Методы для анализа тестирования</a:t>
            </a:r>
            <a:r>
              <a:rPr lang="en-US" sz="2800" dirty="0"/>
              <a:t>: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sz="2800" dirty="0"/>
              <a:t>Сравнение по каждому требованию ТЗ.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sz="2800" dirty="0"/>
              <a:t>Выявление отклонений</a:t>
            </a:r>
            <a:r>
              <a:rPr lang="en-US" sz="2800" dirty="0"/>
              <a:t>:</a:t>
            </a:r>
            <a:r>
              <a:rPr lang="ru-RU" sz="2800" dirty="0"/>
              <a:t> что не работает</a:t>
            </a:r>
            <a:r>
              <a:rPr lang="en-US" sz="2800" dirty="0"/>
              <a:t>, </a:t>
            </a:r>
            <a:r>
              <a:rPr lang="ru-RU" sz="2800" dirty="0"/>
              <a:t>как ожидалось.</a:t>
            </a:r>
            <a:endParaRPr lang="en-US" sz="28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sz="2800" dirty="0"/>
              <a:t>Оценка критичности выявленных ошибок.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788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3E68D-2E15-4459-9FA7-7968EC9F73A2}"/>
              </a:ext>
            </a:extLst>
          </p:cNvPr>
          <p:cNvSpPr txBox="1">
            <a:spLocks/>
          </p:cNvSpPr>
          <p:nvPr/>
        </p:nvSpPr>
        <p:spPr>
          <a:xfrm>
            <a:off x="2117720" y="209724"/>
            <a:ext cx="7956560" cy="75501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Примеры сравнения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BABB2-0E5B-43BE-B644-E915AA846E52}"/>
              </a:ext>
            </a:extLst>
          </p:cNvPr>
          <p:cNvSpPr txBox="1"/>
          <p:nvPr/>
        </p:nvSpPr>
        <p:spPr>
          <a:xfrm>
            <a:off x="1166068" y="1510018"/>
            <a:ext cx="318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Первый пример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C3B29-C259-4592-8534-D85B0EFF1EFB}"/>
              </a:ext>
            </a:extLst>
          </p:cNvPr>
          <p:cNvSpPr txBox="1"/>
          <p:nvPr/>
        </p:nvSpPr>
        <p:spPr>
          <a:xfrm>
            <a:off x="1166068" y="2063691"/>
            <a:ext cx="47453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Функциональное требование</a:t>
            </a:r>
            <a:r>
              <a:rPr lang="en-US" sz="2400" dirty="0"/>
              <a:t> – “</a:t>
            </a:r>
            <a:r>
              <a:rPr lang="ru-RU" sz="2400" dirty="0"/>
              <a:t>Форма должна отправляться быстро и без ошибок</a:t>
            </a:r>
            <a:r>
              <a:rPr lang="en-US" sz="2400" dirty="0"/>
              <a:t>”.</a:t>
            </a:r>
            <a:endParaRPr lang="ru-RU" sz="2400" dirty="0"/>
          </a:p>
          <a:p>
            <a:endParaRPr lang="en-US" sz="2400" dirty="0"/>
          </a:p>
          <a:p>
            <a:r>
              <a:rPr lang="ru-RU" sz="2400" dirty="0"/>
              <a:t>Результат тестирования</a:t>
            </a:r>
            <a:r>
              <a:rPr lang="en-US" sz="2400" dirty="0"/>
              <a:t> – </a:t>
            </a:r>
            <a:r>
              <a:rPr lang="ru-RU" sz="2400" dirty="0"/>
              <a:t>Форма отправляется 20 секунд.</a:t>
            </a:r>
          </a:p>
          <a:p>
            <a:endParaRPr lang="ru-RU" sz="2400" dirty="0"/>
          </a:p>
          <a:p>
            <a:r>
              <a:rPr lang="ru-RU" sz="2400" dirty="0"/>
              <a:t>Вывод</a:t>
            </a:r>
            <a:r>
              <a:rPr lang="en-US" sz="2400" dirty="0"/>
              <a:t>: </a:t>
            </a:r>
            <a:r>
              <a:rPr lang="ru-RU" sz="2400" dirty="0"/>
              <a:t>Несоответствие требования</a:t>
            </a:r>
            <a:r>
              <a:rPr lang="en-US" sz="2400" dirty="0"/>
              <a:t>. </a:t>
            </a:r>
            <a:r>
              <a:rPr lang="ru-RU" sz="2400" dirty="0"/>
              <a:t>Необходимо оптимизировать производительность.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9AEF6-5378-43C0-AC8E-17D518662916}"/>
              </a:ext>
            </a:extLst>
          </p:cNvPr>
          <p:cNvSpPr txBox="1"/>
          <p:nvPr/>
        </p:nvSpPr>
        <p:spPr>
          <a:xfrm>
            <a:off x="6093208" y="1510018"/>
            <a:ext cx="246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Второй пример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CDC46-2DDD-4330-9773-4FDC9537EF3F}"/>
              </a:ext>
            </a:extLst>
          </p:cNvPr>
          <p:cNvSpPr txBox="1"/>
          <p:nvPr/>
        </p:nvSpPr>
        <p:spPr>
          <a:xfrm>
            <a:off x="6093208" y="2063691"/>
            <a:ext cx="51564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Нефункциональное требование</a:t>
            </a:r>
            <a:r>
              <a:rPr lang="en-US" sz="2400" dirty="0"/>
              <a:t> – “</a:t>
            </a:r>
            <a:r>
              <a:rPr lang="ru-RU" sz="2400" dirty="0"/>
              <a:t>Система должна поддерживать до 1000 одновременных пользователей</a:t>
            </a:r>
            <a:r>
              <a:rPr lang="en-US" sz="2400" dirty="0"/>
              <a:t>”.</a:t>
            </a:r>
            <a:endParaRPr lang="ru-RU" sz="2400" dirty="0"/>
          </a:p>
          <a:p>
            <a:endParaRPr lang="en-US" sz="2400" dirty="0"/>
          </a:p>
          <a:p>
            <a:r>
              <a:rPr lang="ru-RU" sz="2400" dirty="0"/>
              <a:t>Результат тестирования</a:t>
            </a:r>
            <a:r>
              <a:rPr lang="en-US" sz="2400" dirty="0"/>
              <a:t> – </a:t>
            </a:r>
            <a:r>
              <a:rPr lang="ru-RU" sz="2400" dirty="0"/>
              <a:t>Система начала тормозить при 800 пользователях.</a:t>
            </a:r>
          </a:p>
          <a:p>
            <a:endParaRPr lang="ru-RU" sz="2400" dirty="0"/>
          </a:p>
          <a:p>
            <a:r>
              <a:rPr lang="ru-RU" sz="2400" dirty="0"/>
              <a:t>Вывод</a:t>
            </a:r>
            <a:r>
              <a:rPr lang="en-US" sz="2400" dirty="0"/>
              <a:t>: </a:t>
            </a:r>
            <a:r>
              <a:rPr lang="ru-RU" sz="2400" dirty="0"/>
              <a:t>Несоответствие</a:t>
            </a:r>
            <a:r>
              <a:rPr lang="en-US" sz="2400" dirty="0"/>
              <a:t>.</a:t>
            </a:r>
            <a:r>
              <a:rPr lang="ru-RU" sz="2400" dirty="0"/>
              <a:t> Требуется доработка серверной части.</a:t>
            </a:r>
          </a:p>
        </p:txBody>
      </p:sp>
    </p:spTree>
    <p:extLst>
      <p:ext uri="{BB962C8B-B14F-4D97-AF65-F5344CB8AC3E}">
        <p14:creationId xmlns:p14="http://schemas.microsoft.com/office/powerpoint/2010/main" val="32654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68925-234A-44BB-91A7-366FAAC79A91}"/>
              </a:ext>
            </a:extLst>
          </p:cNvPr>
          <p:cNvSpPr txBox="1">
            <a:spLocks/>
          </p:cNvSpPr>
          <p:nvPr/>
        </p:nvSpPr>
        <p:spPr>
          <a:xfrm>
            <a:off x="2117720" y="369115"/>
            <a:ext cx="7956560" cy="109057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Причины отклонений и рекомендации по устранению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A5287-A211-417B-8EF2-F64A5C19F05F}"/>
              </a:ext>
            </a:extLst>
          </p:cNvPr>
          <p:cNvSpPr txBox="1"/>
          <p:nvPr/>
        </p:nvSpPr>
        <p:spPr>
          <a:xfrm>
            <a:off x="1115740" y="1895912"/>
            <a:ext cx="498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Возможные причины отклонений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9770B-48A9-4DFB-93F8-EBB24639D24E}"/>
              </a:ext>
            </a:extLst>
          </p:cNvPr>
          <p:cNvSpPr txBox="1"/>
          <p:nvPr/>
        </p:nvSpPr>
        <p:spPr>
          <a:xfrm>
            <a:off x="1188440" y="2449585"/>
            <a:ext cx="5153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Неправильно интерпретированы требования.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Проблемы в проектировании или в коде.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Недостаточное тестирование на ранних этапах разработки.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CDFF5-4BE6-4D21-9BBF-8715F928EFDF}"/>
              </a:ext>
            </a:extLst>
          </p:cNvPr>
          <p:cNvSpPr txBox="1"/>
          <p:nvPr/>
        </p:nvSpPr>
        <p:spPr>
          <a:xfrm>
            <a:off x="6165907" y="1895912"/>
            <a:ext cx="507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Рекомендации по устранению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C8826-EB93-4481-ADF7-C2A0C5496967}"/>
              </a:ext>
            </a:extLst>
          </p:cNvPr>
          <p:cNvSpPr txBox="1"/>
          <p:nvPr/>
        </p:nvSpPr>
        <p:spPr>
          <a:xfrm>
            <a:off x="6227427" y="2449585"/>
            <a:ext cx="515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Уточнение требований</a:t>
            </a:r>
            <a:r>
              <a:rPr lang="en-US" sz="2400" dirty="0"/>
              <a:t>,</a:t>
            </a:r>
            <a:r>
              <a:rPr lang="ru-RU" sz="2400" dirty="0"/>
              <a:t> если они неоднозначны.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Оптимизация кода и архитектуры.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Повторное тестирование после внесения исправлений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Улучшение взаимодействия между разработчиками и тестировщиками.</a:t>
            </a:r>
          </a:p>
        </p:txBody>
      </p:sp>
    </p:spTree>
    <p:extLst>
      <p:ext uri="{BB962C8B-B14F-4D97-AF65-F5344CB8AC3E}">
        <p14:creationId xmlns:p14="http://schemas.microsoft.com/office/powerpoint/2010/main" val="306932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77F98-7C2A-4529-A995-DD0EB703840D}"/>
              </a:ext>
            </a:extLst>
          </p:cNvPr>
          <p:cNvSpPr txBox="1">
            <a:spLocks/>
          </p:cNvSpPr>
          <p:nvPr/>
        </p:nvSpPr>
        <p:spPr>
          <a:xfrm>
            <a:off x="2152851" y="437896"/>
            <a:ext cx="7956560" cy="75501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Итог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C2DB4-0FB9-4419-B9DD-0D6595A268C5}"/>
              </a:ext>
            </a:extLst>
          </p:cNvPr>
          <p:cNvSpPr txBox="1">
            <a:spLocks/>
          </p:cNvSpPr>
          <p:nvPr/>
        </p:nvSpPr>
        <p:spPr>
          <a:xfrm>
            <a:off x="2178003" y="1507492"/>
            <a:ext cx="7835994" cy="5103033"/>
          </a:xfrm>
          <a:prstGeom prst="rect">
            <a:avLst/>
          </a:prstGeom>
        </p:spPr>
        <p:txBody>
          <a:bodyPr vert="horz" lIns="91440" tIns="0" rIns="91440" bIns="4572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ru-RU" sz="2800" dirty="0"/>
              <a:t>Сравнение результатов тестирования с требованиями ТЗ – ВАЖНЕЙШИЙ этап контроля качества.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/>
              <a:t>Несоответствия выявляют слабые места продукта и помогают улучшить его</a:t>
            </a:r>
            <a:r>
              <a:rPr lang="en-US" sz="2800" dirty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2800" dirty="0"/>
              <a:t>Эффективное устранение проблем на основе анализа позволяет достичь высокого уровня качества и удовлетворенности пользователей.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1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0D44-DA18-489B-8F42-8817E9B4A1BE}"/>
              </a:ext>
            </a:extLst>
          </p:cNvPr>
          <p:cNvSpPr txBox="1">
            <a:spLocks/>
          </p:cNvSpPr>
          <p:nvPr/>
        </p:nvSpPr>
        <p:spPr>
          <a:xfrm>
            <a:off x="1916722" y="1260017"/>
            <a:ext cx="8358555" cy="75501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СПАСИБО ЗА ВНИМАНИЕ!!!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13DB1D-9489-4B80-82B7-D05080E3C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09"/>
          <a:stretch/>
        </p:blipFill>
        <p:spPr>
          <a:xfrm>
            <a:off x="2262056" y="2230074"/>
            <a:ext cx="7667887" cy="38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5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{586B1FC9-A1AD-4CD2-960B-DCE674CA16F4}tf16401375</Template>
  <TotalTime>51</TotalTime>
  <Words>270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Мэдисон</vt:lpstr>
      <vt:lpstr>Сравнение результатов тестирования с требованиями технического задания и/или спецификацией</vt:lpstr>
      <vt:lpstr>Техническое задание (ТЗ)</vt:lpstr>
      <vt:lpstr>Процесс тестирования</vt:lpstr>
      <vt:lpstr>Анализ тестирования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результатов тестирования с требованиями технического задания и/или спецификация</dc:title>
  <dc:creator>Артём Маликов</dc:creator>
  <cp:lastModifiedBy>Артём Маликов</cp:lastModifiedBy>
  <cp:revision>6</cp:revision>
  <dcterms:created xsi:type="dcterms:W3CDTF">2024-10-25T19:35:54Z</dcterms:created>
  <dcterms:modified xsi:type="dcterms:W3CDTF">2024-10-25T20:27:19Z</dcterms:modified>
</cp:coreProperties>
</file>