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2" r:id="rId6"/>
    <p:sldId id="258" r:id="rId7"/>
    <p:sldId id="265" r:id="rId8"/>
    <p:sldId id="266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A0E"/>
    <a:srgbClr val="C71C1A"/>
    <a:srgbClr val="0070C0"/>
    <a:srgbClr val="000000"/>
    <a:srgbClr val="85DEFF"/>
    <a:srgbClr val="A0190E"/>
    <a:srgbClr val="AA1B0F"/>
    <a:srgbClr val="38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4A00-D109-436E-B483-61C593161046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B822-9F6D-42E6-A8AA-2C076D856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3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4494A-5F6F-479A-B4F0-D317BC8C5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473457-EE70-4A59-A756-35573D9D8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F4B81-0865-4C11-BEB7-BCF38C2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E4951-5B58-41E7-81BD-C2161113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D7B4E-58C6-41BA-9099-8FA5D26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8ECED-4E11-4256-8EDC-AA6E003D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CBDE41-0253-4AED-9627-330D2B08D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CDB6A-3A24-4DA5-902A-85EBCEB4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ED828-C46F-4146-969C-CCFC30F9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1D8F0-1034-455A-B208-C8D82BFF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9D761-8C49-4AB3-8BF3-7D3953D1C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5B610E-8144-4E6B-9BFF-81A26BCC6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F9221-CC42-4F73-98B6-42AE6A93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27623-568C-4825-A596-9C744047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D120-F157-4C75-ABF6-358B7071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F1FC-B0CC-4301-BD71-2B788173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19E06-24F5-4D8E-8999-B07F0771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FA10F-A57E-4B4D-B6B0-4D55F1CF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CD6BF-407F-4F4E-9683-A6DB1AC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771A8-E9BA-4F85-B867-1961FB4C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9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B67D7-B887-4BFD-9F89-F53A4538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CE8DC-170D-4890-9AE7-5F7931A6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67BA9-EE50-4557-8D63-DF36AD91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C5B3E-9EE6-431D-849E-F83B4EE6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FD41A-73EE-4D62-9F02-11AD1000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26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816C1-9D66-46A5-9EAC-E325915A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AF77B-6272-4A29-8A84-C08B14ABC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F5373-4462-4DD9-845C-5CEAF186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62CC1-5099-44E4-B59B-3406718F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940D7-B64F-46D4-9090-24AA5509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CFA3E-C2B5-4122-A1E1-5AF437E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5DC43-BD9C-4C41-B434-976912A7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7B66CB-DE74-48EA-81D5-038B236F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F5146E-2E29-4FD5-B17F-5A4697FD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50A841-39F6-4B88-A4C4-8B4FEC57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0399BC-C7DA-4438-BBE7-06D12663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696087-0245-4DE9-809D-DC78D9EA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6E2BB0-01E2-4404-AC11-8E4053B7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ADA48E-0EE2-4447-A0BE-751A444A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798-6EE5-4240-AB2C-4691CB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39662A-6B06-4358-962B-E99D723A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29E11-501F-4A4B-A981-045D6FFA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2ADA3-BF22-47AB-A534-39723839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012125-8EF0-4EB3-A0E0-403AC242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1124B2-9348-4C1B-B823-C7E527CD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E19307-E613-4B91-BD68-626F1EF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72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249E1-BC04-4F8B-A4D3-C21999F3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BB1BF-240B-4365-A6F1-67C1929D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54951-399F-493E-B3C7-0B5A7AD1E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5A8D7-949C-42FA-8F8F-3133279C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F409F8-AEC7-427D-A3BC-6930B2ED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8F393-6429-471F-BB85-138369B1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0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02DD5-FF5F-4A27-8DB4-AE829D27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4E43C5-80DB-43E4-ABC1-ABE797DB8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7E6093-7173-4A3B-8A79-BFC1F73A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1762A-5C1B-436E-8383-F39C7FD5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CF011-8D6D-4847-92D3-5E16657E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A41DCF-71C9-464B-96DC-25AFE6E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5B8350-38B6-4ACD-B143-09097F5D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C655E-28CA-4079-8512-8BB31704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2AAF3-E583-47AA-BB4E-20205846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A58D-B625-44FA-BBB5-392D9725A55A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FABCB9-3332-40D2-8995-A1CB0939B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F7DC5-FDED-4002-BF4B-F6DC043B8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D151-D248-4E79-9F67-F738F68B26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1.sv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B5D36A-9758-488B-96F4-FA70F00E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45" y="384048"/>
            <a:ext cx="7700568" cy="2727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234E05-7DA2-47DC-8F0D-0BDA76434D87}"/>
              </a:ext>
            </a:extLst>
          </p:cNvPr>
          <p:cNvSpPr txBox="1"/>
          <p:nvPr/>
        </p:nvSpPr>
        <p:spPr>
          <a:xfrm>
            <a:off x="3904488" y="3429000"/>
            <a:ext cx="5577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Arthur Henrique Rocha 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Giulia Ventura Ratti 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Guilherme Guedes Castelhano Barros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Henrique Araújo da Silva</a:t>
            </a:r>
          </a:p>
          <a:p>
            <a:r>
              <a:rPr lang="pt-BR" dirty="0">
                <a:latin typeface="Century Gothic" panose="020B0502020202020204" pitchFamily="34" charset="0"/>
              </a:rPr>
              <a:t> </a:t>
            </a:r>
          </a:p>
          <a:p>
            <a:r>
              <a:rPr lang="pt-BR" dirty="0">
                <a:latin typeface="Century Gothic" panose="020B0502020202020204" pitchFamily="34" charset="0"/>
              </a:rPr>
              <a:t>Rodrigo Lima Vieira  </a:t>
            </a:r>
          </a:p>
        </p:txBody>
      </p:sp>
      <p:pic>
        <p:nvPicPr>
          <p:cNvPr id="13" name="Gráfico 12" descr="Jogar">
            <a:extLst>
              <a:ext uri="{FF2B5EF4-FFF2-40B4-BE49-F238E27FC236}">
                <a16:creationId xmlns:a16="http://schemas.microsoft.com/office/drawing/2014/main" id="{CE150645-8D6F-4079-9C02-0593CF0C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7872" y="3493008"/>
            <a:ext cx="274320" cy="274320"/>
          </a:xfrm>
          <a:prstGeom prst="rect">
            <a:avLst/>
          </a:prstGeom>
        </p:spPr>
      </p:pic>
      <p:pic>
        <p:nvPicPr>
          <p:cNvPr id="16" name="Gráfico 15" descr="Jogar">
            <a:extLst>
              <a:ext uri="{FF2B5EF4-FFF2-40B4-BE49-F238E27FC236}">
                <a16:creationId xmlns:a16="http://schemas.microsoft.com/office/drawing/2014/main" id="{9CE12F50-F4BA-4E42-9970-EC9A10EA6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4824" y="4038600"/>
            <a:ext cx="274320" cy="274320"/>
          </a:xfrm>
          <a:prstGeom prst="rect">
            <a:avLst/>
          </a:prstGeom>
        </p:spPr>
      </p:pic>
      <p:pic>
        <p:nvPicPr>
          <p:cNvPr id="17" name="Gráfico 16" descr="Jogar">
            <a:extLst>
              <a:ext uri="{FF2B5EF4-FFF2-40B4-BE49-F238E27FC236}">
                <a16:creationId xmlns:a16="http://schemas.microsoft.com/office/drawing/2014/main" id="{5E8B1C8B-EEB2-4709-AE5B-7FBF47C70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9208" y="4547616"/>
            <a:ext cx="274320" cy="274320"/>
          </a:xfrm>
          <a:prstGeom prst="rect">
            <a:avLst/>
          </a:prstGeom>
        </p:spPr>
      </p:pic>
      <p:pic>
        <p:nvPicPr>
          <p:cNvPr id="18" name="Gráfico 17" descr="Jogar">
            <a:extLst>
              <a:ext uri="{FF2B5EF4-FFF2-40B4-BE49-F238E27FC236}">
                <a16:creationId xmlns:a16="http://schemas.microsoft.com/office/drawing/2014/main" id="{739EBF96-3468-4AAF-8140-60E7B2B10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0064" y="5123688"/>
            <a:ext cx="274320" cy="274320"/>
          </a:xfrm>
          <a:prstGeom prst="rect">
            <a:avLst/>
          </a:prstGeom>
        </p:spPr>
      </p:pic>
      <p:pic>
        <p:nvPicPr>
          <p:cNvPr id="19" name="Gráfico 18" descr="Jogar">
            <a:extLst>
              <a:ext uri="{FF2B5EF4-FFF2-40B4-BE49-F238E27FC236}">
                <a16:creationId xmlns:a16="http://schemas.microsoft.com/office/drawing/2014/main" id="{FC8C6A10-EBC4-44A8-9894-4310F145A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0064" y="5681472"/>
            <a:ext cx="274320" cy="27432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30A90C7-7780-4026-8829-EE77068DE910}"/>
              </a:ext>
            </a:extLst>
          </p:cNvPr>
          <p:cNvCxnSpPr>
            <a:cxnSpLocks/>
          </p:cNvCxnSpPr>
          <p:nvPr/>
        </p:nvCxnSpPr>
        <p:spPr>
          <a:xfrm>
            <a:off x="1929384" y="3054096"/>
            <a:ext cx="7882129" cy="0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2E2FE2E-CC85-444C-8FDD-707FF44A2BAB}"/>
              </a:ext>
            </a:extLst>
          </p:cNvPr>
          <p:cNvCxnSpPr>
            <a:cxnSpLocks/>
          </p:cNvCxnSpPr>
          <p:nvPr/>
        </p:nvCxnSpPr>
        <p:spPr>
          <a:xfrm>
            <a:off x="11663464" y="297602"/>
            <a:ext cx="0" cy="6007608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95134EA-4D99-4C77-83F2-E3D4BB8AFC13}"/>
              </a:ext>
            </a:extLst>
          </p:cNvPr>
          <p:cNvCxnSpPr/>
          <p:nvPr/>
        </p:nvCxnSpPr>
        <p:spPr>
          <a:xfrm>
            <a:off x="9381744" y="6382512"/>
            <a:ext cx="2276856" cy="0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92 4.44444E-6 L -6.25E-7 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77546 L -0.00039 0.01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38 -3.7037E-7 L -2.08333E-7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FA4E7AD-A49D-43A6-995F-6E0606FD2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93" y="3356527"/>
            <a:ext cx="5897692" cy="3827226"/>
          </a:xfrm>
          <a:prstGeom prst="rect">
            <a:avLst/>
          </a:prstGeom>
        </p:spPr>
      </p:pic>
      <p:pic>
        <p:nvPicPr>
          <p:cNvPr id="4" name="Gráfico 3" descr="Seta: curva Ligeira">
            <a:extLst>
              <a:ext uri="{FF2B5EF4-FFF2-40B4-BE49-F238E27FC236}">
                <a16:creationId xmlns:a16="http://schemas.microsoft.com/office/drawing/2014/main" id="{BC03026D-E39C-4371-B314-4067420B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27247">
            <a:off x="184208" y="46182"/>
            <a:ext cx="1257300" cy="9752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BFAADF-5A11-4385-BDEE-E395A2B8E606}"/>
              </a:ext>
            </a:extLst>
          </p:cNvPr>
          <p:cNvSpPr txBox="1"/>
          <p:nvPr/>
        </p:nvSpPr>
        <p:spPr>
          <a:xfrm flipH="1">
            <a:off x="5588185" y="1747492"/>
            <a:ext cx="4876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Century Gothic" panose="020B0502020202020204" pitchFamily="34" charset="0"/>
              </a:rPr>
              <a:t>É uma proposta vendável;</a:t>
            </a:r>
          </a:p>
          <a:p>
            <a:pPr algn="r"/>
            <a:endParaRPr lang="pt-BR" sz="2000" dirty="0">
              <a:latin typeface="Century Gothic" panose="020B0502020202020204" pitchFamily="34" charset="0"/>
            </a:endParaRPr>
          </a:p>
          <a:p>
            <a:pPr algn="r"/>
            <a:r>
              <a:rPr lang="pt-BR" sz="2000" dirty="0">
                <a:latin typeface="Century Gothic" panose="020B0502020202020204" pitchFamily="34" charset="0"/>
              </a:rPr>
              <a:t>Contribuiríamos com a resolução de um dos maiores problemas encontrados em nosso âmbito social;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C55832-2508-4355-97C8-29253010A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32" y="297193"/>
            <a:ext cx="627152" cy="6583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6511CF-9B97-4353-A9AB-CD9DB1CD1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5" y="5634874"/>
            <a:ext cx="734568" cy="74763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A795AF8-90BD-4351-859B-49C9CDF165ED}"/>
              </a:ext>
            </a:extLst>
          </p:cNvPr>
          <p:cNvCxnSpPr>
            <a:cxnSpLocks/>
          </p:cNvCxnSpPr>
          <p:nvPr/>
        </p:nvCxnSpPr>
        <p:spPr>
          <a:xfrm>
            <a:off x="11658600" y="374904"/>
            <a:ext cx="0" cy="6007608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46A95148-AE49-45D7-85CE-C2EDC9D9B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7" y="-587459"/>
            <a:ext cx="5562598" cy="278129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6A613AD4-3DD2-476A-893D-39ECAC11FDE1}"/>
              </a:ext>
            </a:extLst>
          </p:cNvPr>
          <p:cNvSpPr/>
          <p:nvPr/>
        </p:nvSpPr>
        <p:spPr>
          <a:xfrm>
            <a:off x="1975067" y="3963792"/>
            <a:ext cx="49839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latin typeface="Century Gothic" panose="020B0502020202020204" pitchFamily="34" charset="0"/>
              </a:rPr>
              <a:t>Com um sistema de mapeamento que mostra as livrarias, sebos e bibliotecas ao redor, podendo também traçar uma rota de um ponto a outro;  E que faz um comparativo com os melhores preços do produto desejado, disponibilizando também 1 livro físico e dois e-books, mensalmente, para os assinantes.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3851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-0.00834 L 4.79167E-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8FD46D-44C6-4ED6-924C-6AA8CD69F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7" y="743208"/>
            <a:ext cx="6266894" cy="547471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0CE4092-416B-4CE8-8251-B78E93084BDD}"/>
              </a:ext>
            </a:extLst>
          </p:cNvPr>
          <p:cNvCxnSpPr>
            <a:cxnSpLocks/>
          </p:cNvCxnSpPr>
          <p:nvPr/>
        </p:nvCxnSpPr>
        <p:spPr>
          <a:xfrm>
            <a:off x="5078417" y="6473952"/>
            <a:ext cx="6574536" cy="0"/>
          </a:xfrm>
          <a:prstGeom prst="line">
            <a:avLst/>
          </a:prstGeom>
          <a:ln>
            <a:solidFill>
              <a:srgbClr val="487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D62FF7-B20C-4E81-AA5F-31269875C2C4}"/>
              </a:ext>
            </a:extLst>
          </p:cNvPr>
          <p:cNvCxnSpPr>
            <a:cxnSpLocks/>
          </p:cNvCxnSpPr>
          <p:nvPr/>
        </p:nvCxnSpPr>
        <p:spPr>
          <a:xfrm flipH="1" flipV="1">
            <a:off x="11652953" y="4864608"/>
            <a:ext cx="1" cy="1609344"/>
          </a:xfrm>
          <a:prstGeom prst="line">
            <a:avLst/>
          </a:prstGeom>
          <a:ln>
            <a:solidFill>
              <a:srgbClr val="487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D04684D-6F87-440B-9C80-7D37E0AB2BED}"/>
              </a:ext>
            </a:extLst>
          </p:cNvPr>
          <p:cNvCxnSpPr/>
          <p:nvPr/>
        </p:nvCxnSpPr>
        <p:spPr>
          <a:xfrm>
            <a:off x="548640" y="448056"/>
            <a:ext cx="0" cy="5586984"/>
          </a:xfrm>
          <a:prstGeom prst="line">
            <a:avLst/>
          </a:prstGeom>
          <a:ln>
            <a:solidFill>
              <a:srgbClr val="487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3E57FBB-7EB7-42F9-B412-BEC5C792A327}"/>
              </a:ext>
            </a:extLst>
          </p:cNvPr>
          <p:cNvCxnSpPr/>
          <p:nvPr/>
        </p:nvCxnSpPr>
        <p:spPr>
          <a:xfrm>
            <a:off x="548640" y="448056"/>
            <a:ext cx="2276856" cy="0"/>
          </a:xfrm>
          <a:prstGeom prst="line">
            <a:avLst/>
          </a:prstGeom>
          <a:ln>
            <a:solidFill>
              <a:srgbClr val="487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BFB9BB-9684-4A15-BCF4-2514655F17B1}"/>
              </a:ext>
            </a:extLst>
          </p:cNvPr>
          <p:cNvSpPr txBox="1"/>
          <p:nvPr/>
        </p:nvSpPr>
        <p:spPr>
          <a:xfrm>
            <a:off x="7556889" y="2008802"/>
            <a:ext cx="3733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Century Gothic" panose="020B0502020202020204" pitchFamily="34" charset="0"/>
              </a:rPr>
              <a:t>Obrigado pela atenção!</a:t>
            </a:r>
          </a:p>
        </p:txBody>
      </p:sp>
      <p:pic>
        <p:nvPicPr>
          <p:cNvPr id="10" name="Gráfico 9" descr="Seta: curva Ligeira">
            <a:extLst>
              <a:ext uri="{FF2B5EF4-FFF2-40B4-BE49-F238E27FC236}">
                <a16:creationId xmlns:a16="http://schemas.microsoft.com/office/drawing/2014/main" id="{BAA28452-82C1-4D97-B869-C5F05555E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32773">
            <a:off x="6727070" y="2803836"/>
            <a:ext cx="1257300" cy="9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32D17A-78BA-4073-9598-E9EC49AE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32" y="297193"/>
            <a:ext cx="627152" cy="6583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F2889B-1026-489A-AA14-3BAD14F7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5" y="5634874"/>
            <a:ext cx="734568" cy="747638"/>
          </a:xfrm>
          <a:prstGeom prst="rect">
            <a:avLst/>
          </a:prstGeom>
        </p:spPr>
      </p:pic>
      <p:pic>
        <p:nvPicPr>
          <p:cNvPr id="9" name="Gráfico 8" descr="Seta: curva Ligeira">
            <a:extLst>
              <a:ext uri="{FF2B5EF4-FFF2-40B4-BE49-F238E27FC236}">
                <a16:creationId xmlns:a16="http://schemas.microsoft.com/office/drawing/2014/main" id="{1FDDF0E8-4EB1-4F04-A688-E7814C754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7247">
            <a:off x="184208" y="46182"/>
            <a:ext cx="1257300" cy="9752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F1FBF00-36FA-4F7F-8971-8CB0EE9725C7}"/>
              </a:ext>
            </a:extLst>
          </p:cNvPr>
          <p:cNvSpPr txBox="1"/>
          <p:nvPr/>
        </p:nvSpPr>
        <p:spPr>
          <a:xfrm>
            <a:off x="1568789" y="177698"/>
            <a:ext cx="382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Propósitos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8B9BD7-122F-465B-AF3E-3B72C1EF9CCF}"/>
              </a:ext>
            </a:extLst>
          </p:cNvPr>
          <p:cNvSpPr txBox="1"/>
          <p:nvPr/>
        </p:nvSpPr>
        <p:spPr>
          <a:xfrm>
            <a:off x="2392856" y="1510391"/>
            <a:ext cx="170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Visão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8533CA-F9BB-4257-828E-5D1FE3148B94}"/>
              </a:ext>
            </a:extLst>
          </p:cNvPr>
          <p:cNvSpPr txBox="1"/>
          <p:nvPr/>
        </p:nvSpPr>
        <p:spPr>
          <a:xfrm>
            <a:off x="2350008" y="2187085"/>
            <a:ext cx="821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entury Gothic" panose="020B0502020202020204" pitchFamily="34" charset="0"/>
              </a:rPr>
              <a:t>“Ser uma empresa reconhecida pela distribuição de conhecimento e qualidade em nossos produtos”.</a:t>
            </a:r>
          </a:p>
        </p:txBody>
      </p:sp>
      <p:pic>
        <p:nvPicPr>
          <p:cNvPr id="16" name="Gráfico 15" descr="Crescimento Comercial">
            <a:extLst>
              <a:ext uri="{FF2B5EF4-FFF2-40B4-BE49-F238E27FC236}">
                <a16:creationId xmlns:a16="http://schemas.microsoft.com/office/drawing/2014/main" id="{04A13957-AD71-4442-A607-670076D53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7047" y="1393109"/>
            <a:ext cx="775475" cy="775475"/>
          </a:xfrm>
          <a:prstGeom prst="rect">
            <a:avLst/>
          </a:prstGeom>
        </p:spPr>
      </p:pic>
      <p:pic>
        <p:nvPicPr>
          <p:cNvPr id="18" name="Gráfico 17" descr="Brinde">
            <a:extLst>
              <a:ext uri="{FF2B5EF4-FFF2-40B4-BE49-F238E27FC236}">
                <a16:creationId xmlns:a16="http://schemas.microsoft.com/office/drawing/2014/main" id="{C8193294-3E39-4CA6-A15C-970682C72A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7046" y="2944368"/>
            <a:ext cx="775475" cy="775475"/>
          </a:xfrm>
          <a:prstGeom prst="rect">
            <a:avLst/>
          </a:prstGeom>
        </p:spPr>
      </p:pic>
      <p:pic>
        <p:nvPicPr>
          <p:cNvPr id="20" name="Gráfico 19" descr="Apresentação com gráfico de barras">
            <a:extLst>
              <a:ext uri="{FF2B5EF4-FFF2-40B4-BE49-F238E27FC236}">
                <a16:creationId xmlns:a16="http://schemas.microsoft.com/office/drawing/2014/main" id="{3F1AA9F7-6406-470D-A6E8-2CE2926C5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7045" y="4742222"/>
            <a:ext cx="775476" cy="77547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177012-DAF6-4801-9067-6A827CECC15C}"/>
              </a:ext>
            </a:extLst>
          </p:cNvPr>
          <p:cNvSpPr txBox="1"/>
          <p:nvPr/>
        </p:nvSpPr>
        <p:spPr>
          <a:xfrm>
            <a:off x="2432304" y="3019344"/>
            <a:ext cx="170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Valores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EE10344-9F5E-4954-B2C6-13120C7234EC}"/>
              </a:ext>
            </a:extLst>
          </p:cNvPr>
          <p:cNvSpPr txBox="1"/>
          <p:nvPr/>
        </p:nvSpPr>
        <p:spPr>
          <a:xfrm>
            <a:off x="2457852" y="3557133"/>
            <a:ext cx="8488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entury Gothic" panose="020B0502020202020204" pitchFamily="34" charset="0"/>
              </a:rPr>
              <a:t>•	Pessoas sempre em primeiro lugar;</a:t>
            </a:r>
          </a:p>
          <a:p>
            <a:r>
              <a:rPr lang="pt-BR" sz="1600" dirty="0">
                <a:latin typeface="Century Gothic" panose="020B0502020202020204" pitchFamily="34" charset="0"/>
              </a:rPr>
              <a:t>•	Qualidade dos livros e serviços de entrega;</a:t>
            </a:r>
          </a:p>
          <a:p>
            <a:r>
              <a:rPr lang="pt-BR" sz="1600" dirty="0">
                <a:latin typeface="Century Gothic" panose="020B0502020202020204" pitchFamily="34" charset="0"/>
              </a:rPr>
              <a:t>•	Ética e responsabilidade dentro e fora do ambiente da empresa;</a:t>
            </a:r>
          </a:p>
          <a:p>
            <a:r>
              <a:rPr lang="pt-BR" sz="1600" dirty="0">
                <a:latin typeface="Century Gothic" panose="020B0502020202020204" pitchFamily="34" charset="0"/>
              </a:rPr>
              <a:t>•	Trabalho em equipe.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2F5B9B6-84CC-421B-9703-F8D6110F6D00}"/>
              </a:ext>
            </a:extLst>
          </p:cNvPr>
          <p:cNvSpPr txBox="1"/>
          <p:nvPr/>
        </p:nvSpPr>
        <p:spPr>
          <a:xfrm>
            <a:off x="2392856" y="4868647"/>
            <a:ext cx="170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39F058-A6CD-4AAD-B16A-600A5605CF69}"/>
              </a:ext>
            </a:extLst>
          </p:cNvPr>
          <p:cNvSpPr txBox="1"/>
          <p:nvPr/>
        </p:nvSpPr>
        <p:spPr>
          <a:xfrm>
            <a:off x="2302521" y="5422121"/>
            <a:ext cx="825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entury Gothic" panose="020B0502020202020204" pitchFamily="34" charset="0"/>
              </a:rPr>
              <a:t>“Fornecer os melhores livros e e-books superando as expectativas dos clientes e consumidores, contribuindo e inspirando para o aumento de interesse em atividades literárias”.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A6DE1D2-A456-401B-8E88-6DADAA839DD5}"/>
              </a:ext>
            </a:extLst>
          </p:cNvPr>
          <p:cNvCxnSpPr/>
          <p:nvPr/>
        </p:nvCxnSpPr>
        <p:spPr>
          <a:xfrm>
            <a:off x="9381744" y="6382512"/>
            <a:ext cx="2276856" cy="0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89884CA-1E3F-485A-AE9C-96A25A8E9727}"/>
              </a:ext>
            </a:extLst>
          </p:cNvPr>
          <p:cNvCxnSpPr>
            <a:cxnSpLocks/>
          </p:cNvCxnSpPr>
          <p:nvPr/>
        </p:nvCxnSpPr>
        <p:spPr>
          <a:xfrm>
            <a:off x="11658600" y="374904"/>
            <a:ext cx="0" cy="6007608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-0.00834 L 4.79167E-6 3.70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Seta: curva Ligeira">
            <a:extLst>
              <a:ext uri="{FF2B5EF4-FFF2-40B4-BE49-F238E27FC236}">
                <a16:creationId xmlns:a16="http://schemas.microsoft.com/office/drawing/2014/main" id="{91B643F6-2E08-41A6-8180-81774BE1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7247">
            <a:off x="184208" y="46182"/>
            <a:ext cx="1257300" cy="9752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1305FE-EACC-4F5F-A04D-377CF4CB17AA}"/>
              </a:ext>
            </a:extLst>
          </p:cNvPr>
          <p:cNvSpPr txBox="1"/>
          <p:nvPr/>
        </p:nvSpPr>
        <p:spPr>
          <a:xfrm>
            <a:off x="1568789" y="177698"/>
            <a:ext cx="825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CÓDIGOS DE CONDUTA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15DEAE-C979-481F-A187-2F7A5BD2FD97}"/>
              </a:ext>
            </a:extLst>
          </p:cNvPr>
          <p:cNvSpPr txBox="1"/>
          <p:nvPr/>
        </p:nvSpPr>
        <p:spPr>
          <a:xfrm>
            <a:off x="584376" y="1059942"/>
            <a:ext cx="795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CÓDIGOS DIA-A-DIA DOS NEGÓCIOS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68A85C-1A46-4904-8BCD-114E10AD3114}"/>
              </a:ext>
            </a:extLst>
          </p:cNvPr>
          <p:cNvSpPr txBox="1"/>
          <p:nvPr/>
        </p:nvSpPr>
        <p:spPr>
          <a:xfrm>
            <a:off x="584376" y="1613118"/>
            <a:ext cx="8211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1 – Respeitar em todos os aspectos seus companheiros de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2 – Trabalho em equipe é primordial;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3 – Questionar sempre que necessário;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4 – Respeitar os horário de entrada e saída;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5 - Não utilizar aparelhos eletrônicos no horário;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6 - Não ingerir consumíveis em áreas restritas;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7 - Saiba receber críticas;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B7E2E3-9D86-4D98-955B-79EA22F2CB65}"/>
              </a:ext>
            </a:extLst>
          </p:cNvPr>
          <p:cNvSpPr txBox="1"/>
          <p:nvPr/>
        </p:nvSpPr>
        <p:spPr>
          <a:xfrm>
            <a:off x="5762237" y="3271659"/>
            <a:ext cx="812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CÓDIGOS DE AMBIENTE DE TRABALHO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FD0F90-BBA1-4459-8476-91C96DE5A0C4}"/>
              </a:ext>
            </a:extLst>
          </p:cNvPr>
          <p:cNvSpPr txBox="1"/>
          <p:nvPr/>
        </p:nvSpPr>
        <p:spPr>
          <a:xfrm>
            <a:off x="4889168" y="3733324"/>
            <a:ext cx="848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entury Gothic" panose="020B0502020202020204" pitchFamily="34" charset="0"/>
              </a:rPr>
              <a:t>•	Código 1 – Não fumar cigarro nos arredores da empresa;</a:t>
            </a:r>
          </a:p>
          <a:p>
            <a:r>
              <a:rPr lang="pt-BR" sz="1600" dirty="0">
                <a:latin typeface="Century Gothic" panose="020B0502020202020204" pitchFamily="34" charset="0"/>
              </a:rPr>
              <a:t>•	Código 2 – Limpar e organizar o local frequentemente;</a:t>
            </a:r>
          </a:p>
          <a:p>
            <a:r>
              <a:rPr lang="pt-BR" sz="1600" dirty="0">
                <a:latin typeface="Century Gothic" panose="020B0502020202020204" pitchFamily="34" charset="0"/>
              </a:rPr>
              <a:t>•	Código 3 – Preservar as ferramentas de trabalho;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C66408-0A72-4E0B-93A2-11C847422B07}"/>
              </a:ext>
            </a:extLst>
          </p:cNvPr>
          <p:cNvSpPr txBox="1"/>
          <p:nvPr/>
        </p:nvSpPr>
        <p:spPr>
          <a:xfrm>
            <a:off x="584376" y="4762244"/>
            <a:ext cx="698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CÓDIGOS DE PROCESSOS DIÁRIOS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6B0FC-5196-42B3-9E2D-79876ADDBAE2}"/>
              </a:ext>
            </a:extLst>
          </p:cNvPr>
          <p:cNvSpPr txBox="1"/>
          <p:nvPr/>
        </p:nvSpPr>
        <p:spPr>
          <a:xfrm>
            <a:off x="584376" y="5291934"/>
            <a:ext cx="8258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1 – Entregar as tarefas nas datas solicitadas;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2 – Trabalhar em equipe quando necessário;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3 – Criar diálogos para um melhor avanço do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Código 4 – Respeitar as decisões do líder do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-0.00834 L 4.79167E-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Seta: curva Ligeira">
            <a:extLst>
              <a:ext uri="{FF2B5EF4-FFF2-40B4-BE49-F238E27FC236}">
                <a16:creationId xmlns:a16="http://schemas.microsoft.com/office/drawing/2014/main" id="{792358E8-9515-45F8-8679-C0D33CA7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7247">
            <a:off x="380592" y="135459"/>
            <a:ext cx="1257300" cy="97522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8C9661C-E325-4D4B-B638-54960C64A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79" y="132169"/>
            <a:ext cx="2656329" cy="26637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29EE85-91F2-4F1E-BAD4-54EFD28D33C9}"/>
              </a:ext>
            </a:extLst>
          </p:cNvPr>
          <p:cNvSpPr txBox="1"/>
          <p:nvPr/>
        </p:nvSpPr>
        <p:spPr>
          <a:xfrm>
            <a:off x="1771231" y="318851"/>
            <a:ext cx="2946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Por quê?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286DFFD-BC95-44E4-823A-59C2BB925EB6}"/>
              </a:ext>
            </a:extLst>
          </p:cNvPr>
          <p:cNvCxnSpPr>
            <a:cxnSpLocks/>
          </p:cNvCxnSpPr>
          <p:nvPr/>
        </p:nvCxnSpPr>
        <p:spPr>
          <a:xfrm flipH="1" flipV="1">
            <a:off x="11652953" y="4864608"/>
            <a:ext cx="1" cy="1609344"/>
          </a:xfrm>
          <a:prstGeom prst="line">
            <a:avLst/>
          </a:prstGeom>
          <a:ln>
            <a:solidFill>
              <a:srgbClr val="487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4544422-32B6-4802-873F-1C05AAF7869A}"/>
              </a:ext>
            </a:extLst>
          </p:cNvPr>
          <p:cNvCxnSpPr>
            <a:cxnSpLocks/>
          </p:cNvCxnSpPr>
          <p:nvPr/>
        </p:nvCxnSpPr>
        <p:spPr>
          <a:xfrm>
            <a:off x="5078417" y="6473952"/>
            <a:ext cx="6574536" cy="0"/>
          </a:xfrm>
          <a:prstGeom prst="line">
            <a:avLst/>
          </a:prstGeom>
          <a:ln>
            <a:solidFill>
              <a:srgbClr val="487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9D5107-A8A5-4BA2-973A-F9F89FB71284}"/>
              </a:ext>
            </a:extLst>
          </p:cNvPr>
          <p:cNvSpPr txBox="1"/>
          <p:nvPr/>
        </p:nvSpPr>
        <p:spPr>
          <a:xfrm>
            <a:off x="6213761" y="2074057"/>
            <a:ext cx="121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52%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44A6EF-BD4F-41CA-B7B4-0FE0BD4F0CF7}"/>
              </a:ext>
            </a:extLst>
          </p:cNvPr>
          <p:cNvSpPr txBox="1"/>
          <p:nvPr/>
        </p:nvSpPr>
        <p:spPr>
          <a:xfrm>
            <a:off x="6787008" y="325974"/>
            <a:ext cx="99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48%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6003F2-7D9F-4D76-99F4-9941B9ADD521}"/>
              </a:ext>
            </a:extLst>
          </p:cNvPr>
          <p:cNvSpPr txBox="1"/>
          <p:nvPr/>
        </p:nvSpPr>
        <p:spPr>
          <a:xfrm>
            <a:off x="4727606" y="2095977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Leitores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0235-CCF5-461E-A659-D5C595573676}"/>
              </a:ext>
            </a:extLst>
          </p:cNvPr>
          <p:cNvSpPr txBox="1"/>
          <p:nvPr/>
        </p:nvSpPr>
        <p:spPr>
          <a:xfrm>
            <a:off x="7772979" y="260819"/>
            <a:ext cx="134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entury Gothic" panose="020B0502020202020204" pitchFamily="34" charset="0"/>
              </a:rPr>
              <a:t>Não leitores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C81F59-D8DD-4F1B-BE7C-AA70263EB16E}"/>
              </a:ext>
            </a:extLst>
          </p:cNvPr>
          <p:cNvSpPr txBox="1"/>
          <p:nvPr/>
        </p:nvSpPr>
        <p:spPr>
          <a:xfrm>
            <a:off x="5681920" y="6516924"/>
            <a:ext cx="664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entury Gothic" panose="020B0502020202020204" pitchFamily="34" charset="0"/>
              </a:rPr>
              <a:t>Fonte: “Retratos da Leitura no Brasil - 5ª edição”, 2019 - Instituto Pró-livro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9072CCE-61AE-4881-B147-B6EC25A06829}"/>
              </a:ext>
            </a:extLst>
          </p:cNvPr>
          <p:cNvSpPr txBox="1"/>
          <p:nvPr/>
        </p:nvSpPr>
        <p:spPr>
          <a:xfrm>
            <a:off x="1134361" y="1301672"/>
            <a:ext cx="3089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para os considerados leitores, ler representa uma melhor qualidade de vida: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CA71C15-7937-447C-9C25-BFB65CD29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08" y="2150578"/>
            <a:ext cx="2292318" cy="2378197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259237-21FF-457E-9067-103A194EB243}"/>
              </a:ext>
            </a:extLst>
          </p:cNvPr>
          <p:cNvSpPr txBox="1"/>
          <p:nvPr/>
        </p:nvSpPr>
        <p:spPr>
          <a:xfrm>
            <a:off x="3176117" y="2682185"/>
            <a:ext cx="8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56%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113FEE-5F29-4210-B186-9B43C0CB7940}"/>
              </a:ext>
            </a:extLst>
          </p:cNvPr>
          <p:cNvSpPr txBox="1"/>
          <p:nvPr/>
        </p:nvSpPr>
        <p:spPr>
          <a:xfrm>
            <a:off x="2103269" y="3848563"/>
            <a:ext cx="8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29%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858511C-4564-4D86-94ED-1AE25F9B094B}"/>
              </a:ext>
            </a:extLst>
          </p:cNvPr>
          <p:cNvSpPr txBox="1"/>
          <p:nvPr/>
        </p:nvSpPr>
        <p:spPr>
          <a:xfrm>
            <a:off x="129285" y="2395596"/>
            <a:ext cx="195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A leitura traz conhecimento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EE7AF3-F24D-47CE-A138-BB53EB4F9451}"/>
              </a:ext>
            </a:extLst>
          </p:cNvPr>
          <p:cNvSpPr txBox="1"/>
          <p:nvPr/>
        </p:nvSpPr>
        <p:spPr>
          <a:xfrm>
            <a:off x="22072" y="3586953"/>
            <a:ext cx="195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A leitura me ensina a viver melhor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3A1BF2C-FA3E-4ECC-8F7F-4B55204CF446}"/>
              </a:ext>
            </a:extLst>
          </p:cNvPr>
          <p:cNvCxnSpPr>
            <a:cxnSpLocks/>
          </p:cNvCxnSpPr>
          <p:nvPr/>
        </p:nvCxnSpPr>
        <p:spPr>
          <a:xfrm>
            <a:off x="4602929" y="1511679"/>
            <a:ext cx="0" cy="3093068"/>
          </a:xfrm>
          <a:prstGeom prst="line">
            <a:avLst/>
          </a:prstGeom>
          <a:ln w="9525" cap="flat" cmpd="sng" algn="ctr">
            <a:solidFill>
              <a:srgbClr val="48759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3B10BEF7-B9D9-404B-B0AB-3B2094789E3A}"/>
              </a:ext>
            </a:extLst>
          </p:cNvPr>
          <p:cNvSpPr/>
          <p:nvPr/>
        </p:nvSpPr>
        <p:spPr>
          <a:xfrm>
            <a:off x="356616" y="5144259"/>
            <a:ext cx="4023360" cy="1516422"/>
          </a:xfrm>
          <a:prstGeom prst="rect">
            <a:avLst/>
          </a:prstGeom>
          <a:solidFill>
            <a:srgbClr val="C71C1A">
              <a:alpha val="60000"/>
            </a:srgbClr>
          </a:solidFill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1622337-83F9-4A27-9024-9A9E2B0A0C4E}"/>
              </a:ext>
            </a:extLst>
          </p:cNvPr>
          <p:cNvSpPr/>
          <p:nvPr/>
        </p:nvSpPr>
        <p:spPr>
          <a:xfrm>
            <a:off x="452413" y="5270426"/>
            <a:ext cx="3831336" cy="1307420"/>
          </a:xfrm>
          <a:prstGeom prst="rect">
            <a:avLst/>
          </a:prstGeom>
          <a:solidFill>
            <a:srgbClr val="C71C1A">
              <a:alpha val="80000"/>
            </a:srgbClr>
          </a:solidFill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36661-C8F7-4502-81B2-6BC8ADA1EDF4}"/>
              </a:ext>
            </a:extLst>
          </p:cNvPr>
          <p:cNvSpPr txBox="1"/>
          <p:nvPr/>
        </p:nvSpPr>
        <p:spPr>
          <a:xfrm>
            <a:off x="391392" y="5334451"/>
            <a:ext cx="3953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</a:t>
            </a: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Ler além de estimular a criatividade trabalhando na imaginação, ela exercita a memória, contribui para o crescimento do vocabulário e melhora a escrita, entre outros benefícios.</a:t>
            </a:r>
            <a:endParaRPr lang="pt-BR" sz="1400" dirty="0"/>
          </a:p>
        </p:txBody>
      </p:sp>
      <p:pic>
        <p:nvPicPr>
          <p:cNvPr id="40" name="Gráfico 39" descr="Clipe de Papel">
            <a:extLst>
              <a:ext uri="{FF2B5EF4-FFF2-40B4-BE49-F238E27FC236}">
                <a16:creationId xmlns:a16="http://schemas.microsoft.com/office/drawing/2014/main" id="{B37BC3F2-B66C-4D29-B293-1A33B794F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66" y="4904281"/>
            <a:ext cx="670148" cy="670148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09F5635-D629-4100-B63D-63DD9B18D2E8}"/>
              </a:ext>
            </a:extLst>
          </p:cNvPr>
          <p:cNvSpPr txBox="1"/>
          <p:nvPr/>
        </p:nvSpPr>
        <p:spPr>
          <a:xfrm>
            <a:off x="1512969" y="4773693"/>
            <a:ext cx="308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entury Gothic" panose="020B0502020202020204" pitchFamily="34" charset="0"/>
              </a:rPr>
              <a:t>Mas qual a importância?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E82755D-409B-457A-8991-46C2A7640C3E}"/>
              </a:ext>
            </a:extLst>
          </p:cNvPr>
          <p:cNvSpPr txBox="1"/>
          <p:nvPr/>
        </p:nvSpPr>
        <p:spPr>
          <a:xfrm>
            <a:off x="9122526" y="1318905"/>
            <a:ext cx="2122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O  âmbito familiar e escolar tem um grande peso para a criação e incentivo desse hábito,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C85D93A4-5F3A-49D8-9E6D-439391096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86" y="3256848"/>
            <a:ext cx="6359648" cy="343362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A209CA6E-E244-46FA-BFD7-66AF2E1EC490}"/>
              </a:ext>
            </a:extLst>
          </p:cNvPr>
          <p:cNvSpPr txBox="1"/>
          <p:nvPr/>
        </p:nvSpPr>
        <p:spPr>
          <a:xfrm>
            <a:off x="9219034" y="3788204"/>
            <a:ext cx="2122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mas isso não significa que a pessoa que não teve esse incentivo não possa desenvolver esse gosto</a:t>
            </a:r>
          </a:p>
        </p:txBody>
      </p:sp>
      <p:pic>
        <p:nvPicPr>
          <p:cNvPr id="56" name="Gráfico 55" descr="Seta: curva Ligeira">
            <a:extLst>
              <a:ext uri="{FF2B5EF4-FFF2-40B4-BE49-F238E27FC236}">
                <a16:creationId xmlns:a16="http://schemas.microsoft.com/office/drawing/2014/main" id="{0273D0DD-7CAE-497E-980D-56FCB3A0E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83301" flipV="1">
            <a:off x="10502414" y="2417009"/>
            <a:ext cx="1214893" cy="1270715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05C72-26A0-4768-A916-AF1A0B940AB2}"/>
              </a:ext>
            </a:extLst>
          </p:cNvPr>
          <p:cNvSpPr txBox="1"/>
          <p:nvPr/>
        </p:nvSpPr>
        <p:spPr>
          <a:xfrm>
            <a:off x="4942869" y="4059873"/>
            <a:ext cx="1870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"Creio que se o hábito for criado desde a infância teremos mais facilidade no desenvolvimento educacional dos indivíduos e da sociedade, 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EE31269-7045-4474-A5FE-915FFD141085}"/>
              </a:ext>
            </a:extLst>
          </p:cNvPr>
          <p:cNvSpPr txBox="1"/>
          <p:nvPr/>
        </p:nvSpPr>
        <p:spPr>
          <a:xfrm>
            <a:off x="6959577" y="4001979"/>
            <a:ext cx="1730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mas se não, poderemos sim criar tais hábitos".</a:t>
            </a:r>
          </a:p>
          <a:p>
            <a:pPr algn="ctr"/>
            <a:endParaRPr lang="pt-BR" sz="1200" dirty="0">
              <a:latin typeface="Century Gothic" panose="020B0502020202020204" pitchFamily="34" charset="0"/>
            </a:endParaRPr>
          </a:p>
          <a:p>
            <a:pPr algn="ctr"/>
            <a:endParaRPr lang="pt-BR" sz="1200" dirty="0">
              <a:latin typeface="Century Gothic" panose="020B0502020202020204" pitchFamily="34" charset="0"/>
            </a:endParaRPr>
          </a:p>
          <a:p>
            <a:pPr algn="ctr"/>
            <a:r>
              <a:rPr lang="pt-BR" sz="1200" dirty="0">
                <a:latin typeface="Century Gothic" panose="020B0502020202020204" pitchFamily="34" charset="0"/>
              </a:rPr>
              <a:t>- Pesquisador e professor Harry Carvalho.</a:t>
            </a:r>
          </a:p>
        </p:txBody>
      </p:sp>
    </p:spTree>
    <p:extLst>
      <p:ext uri="{BB962C8B-B14F-4D97-AF65-F5344CB8AC3E}">
        <p14:creationId xmlns:p14="http://schemas.microsoft.com/office/powerpoint/2010/main" val="160724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E9835A5-43A5-42A9-9154-872C8392FA90}"/>
              </a:ext>
            </a:extLst>
          </p:cNvPr>
          <p:cNvSpPr txBox="1"/>
          <p:nvPr/>
        </p:nvSpPr>
        <p:spPr>
          <a:xfrm>
            <a:off x="152400" y="-121365"/>
            <a:ext cx="4439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SCRUM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1F5D8D-7F59-4981-809D-DE5918681163}"/>
              </a:ext>
            </a:extLst>
          </p:cNvPr>
          <p:cNvSpPr txBox="1"/>
          <p:nvPr/>
        </p:nvSpPr>
        <p:spPr>
          <a:xfrm>
            <a:off x="208280" y="-91440"/>
            <a:ext cx="4439920" cy="2215991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13800" dirty="0">
                <a:ln w="19050">
                  <a:solidFill>
                    <a:schemeClr val="tx1"/>
                  </a:solidFill>
                </a:ln>
                <a:noFill/>
                <a:latin typeface="Bahnschrift Light Condensed" panose="020B0502040204020203" pitchFamily="34" charset="0"/>
              </a:rPr>
              <a:t>SCRUM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DC607DD-A92B-4059-81D4-201EE33E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331515"/>
            <a:ext cx="10942320" cy="5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4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240E9EC-1C88-4809-AF8A-E23664C9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06" y="-613728"/>
            <a:ext cx="5738492" cy="2869246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BAB440A-2AF4-4F93-85C6-80659F220F7D}"/>
              </a:ext>
            </a:extLst>
          </p:cNvPr>
          <p:cNvCxnSpPr>
            <a:cxnSpLocks/>
          </p:cNvCxnSpPr>
          <p:nvPr/>
        </p:nvCxnSpPr>
        <p:spPr>
          <a:xfrm>
            <a:off x="1349829" y="1913274"/>
            <a:ext cx="9231085" cy="0"/>
          </a:xfrm>
          <a:prstGeom prst="line">
            <a:avLst/>
          </a:prstGeom>
          <a:ln>
            <a:solidFill>
              <a:srgbClr val="AA1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9F483D-1EC8-49ED-A2F8-576EE59F0DB4}"/>
              </a:ext>
            </a:extLst>
          </p:cNvPr>
          <p:cNvSpPr txBox="1"/>
          <p:nvPr/>
        </p:nvSpPr>
        <p:spPr>
          <a:xfrm>
            <a:off x="1489166" y="1985546"/>
            <a:ext cx="896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O </a:t>
            </a:r>
            <a:r>
              <a:rPr lang="pt-BR" sz="1400" dirty="0" err="1">
                <a:latin typeface="Century Gothic" panose="020B0502020202020204" pitchFamily="34" charset="0"/>
              </a:rPr>
              <a:t>liber</a:t>
            </a:r>
            <a:r>
              <a:rPr lang="pt-BR" sz="1400" dirty="0">
                <a:latin typeface="Century Gothic" panose="020B0502020202020204" pitchFamily="34" charset="0"/>
              </a:rPr>
              <a:t>, será um aplicativo mobile que tem como finalidade contribuir e incentivar para a criação e desenvolvimento do hábito de leitura, por meio de funcionalidades e recursos de fácil acesso.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5C3CF5F-56DD-47A8-A78B-77EB26CEC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22" y="5974510"/>
            <a:ext cx="734568" cy="74763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8D5470-7474-4913-8BB1-F5C7D042B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24" y="44640"/>
            <a:ext cx="627152" cy="6583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872231-CC47-420F-9DFB-BF0700219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67" y="3182126"/>
            <a:ext cx="1525593" cy="34914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B8D572-3A88-4F14-A9A5-0A289BFF8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77" y="3182126"/>
            <a:ext cx="1525593" cy="34914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4E9605-A696-4D37-8A6A-9BE7AC92E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0" y="3182126"/>
            <a:ext cx="1525593" cy="34914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0E52008-D398-4F10-8CFB-841FAFFB5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46" y="3182126"/>
            <a:ext cx="1525593" cy="3491442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2359B9-D13B-47BA-B894-19A1B3227BE6}"/>
              </a:ext>
            </a:extLst>
          </p:cNvPr>
          <p:cNvSpPr txBox="1"/>
          <p:nvPr/>
        </p:nvSpPr>
        <p:spPr>
          <a:xfrm>
            <a:off x="1626840" y="2805724"/>
            <a:ext cx="142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Tela de início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155C26-B0D6-492F-A191-1D2FB6AFB4B2}"/>
              </a:ext>
            </a:extLst>
          </p:cNvPr>
          <p:cNvSpPr txBox="1"/>
          <p:nvPr/>
        </p:nvSpPr>
        <p:spPr>
          <a:xfrm>
            <a:off x="3878005" y="2818607"/>
            <a:ext cx="142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Menu lateral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4BE1DD9-12E7-4D92-BEBA-BC72D6389A69}"/>
              </a:ext>
            </a:extLst>
          </p:cNvPr>
          <p:cNvSpPr txBox="1"/>
          <p:nvPr/>
        </p:nvSpPr>
        <p:spPr>
          <a:xfrm>
            <a:off x="6149388" y="2874349"/>
            <a:ext cx="177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Anúncio próprio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F7AC390-EEB6-4EDD-A8F1-B2F38986EB4E}"/>
              </a:ext>
            </a:extLst>
          </p:cNvPr>
          <p:cNvSpPr txBox="1"/>
          <p:nvPr/>
        </p:nvSpPr>
        <p:spPr>
          <a:xfrm>
            <a:off x="8733550" y="2857452"/>
            <a:ext cx="142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entury Gothic" panose="020B0502020202020204" pitchFamily="34" charset="0"/>
              </a:rPr>
              <a:t>Mapeamento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A56422B-EF69-40E4-BE0A-703299833B73}"/>
              </a:ext>
            </a:extLst>
          </p:cNvPr>
          <p:cNvSpPr/>
          <p:nvPr/>
        </p:nvSpPr>
        <p:spPr>
          <a:xfrm>
            <a:off x="-23322" y="-7186"/>
            <a:ext cx="12215322" cy="6858001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2CB2BA11-930A-42B1-8C72-431A8047D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5" y="436294"/>
            <a:ext cx="2728054" cy="624337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1319793-B9ED-4C86-9B3B-ECC0328F8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5" y="437685"/>
            <a:ext cx="2756142" cy="6237274"/>
          </a:xfrm>
          <a:prstGeom prst="rect">
            <a:avLst/>
          </a:prstGeom>
          <a:solidFill>
            <a:srgbClr val="C71C1A"/>
          </a:solidFill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B26328F-5AA8-4CAB-A433-CAB799BE0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92" y="433851"/>
            <a:ext cx="2725391" cy="623727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1331966-05DA-420F-AF61-F455E390D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64" y="433851"/>
            <a:ext cx="2719075" cy="6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Seta: curva Ligeira">
            <a:extLst>
              <a:ext uri="{FF2B5EF4-FFF2-40B4-BE49-F238E27FC236}">
                <a16:creationId xmlns:a16="http://schemas.microsoft.com/office/drawing/2014/main" id="{19650DDB-53F5-4BA3-B474-7C062F3E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7247">
            <a:off x="380592" y="135459"/>
            <a:ext cx="1257300" cy="9752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91966A-BDF3-434F-A0D2-46270C528108}"/>
              </a:ext>
            </a:extLst>
          </p:cNvPr>
          <p:cNvSpPr txBox="1"/>
          <p:nvPr/>
        </p:nvSpPr>
        <p:spPr>
          <a:xfrm>
            <a:off x="1771231" y="318851"/>
            <a:ext cx="734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Requisitos Funcionais	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36D775-DCAC-402D-B169-E4DE2EE96777}"/>
              </a:ext>
            </a:extLst>
          </p:cNvPr>
          <p:cNvSpPr txBox="1"/>
          <p:nvPr/>
        </p:nvSpPr>
        <p:spPr>
          <a:xfrm>
            <a:off x="485260" y="1454228"/>
            <a:ext cx="5313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Cadastro: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[RF001]: Inserir usuário no sistema 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login: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[RF002]: Confirmar o cadastro do usuário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[RF003]: Liberar o acesso ao app 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Pesquisa: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[RF004]: Inserir os dados a serem pesquisados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[RF005]: Mostrar os resultados da pesquisa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[RF006]: Escolher preferências </a:t>
            </a:r>
          </a:p>
          <a:p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0B9453-C3E4-45BF-BF2F-771233FFD20C}"/>
              </a:ext>
            </a:extLst>
          </p:cNvPr>
          <p:cNvSpPr txBox="1"/>
          <p:nvPr/>
        </p:nvSpPr>
        <p:spPr>
          <a:xfrm>
            <a:off x="6393062" y="1674673"/>
            <a:ext cx="573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Rotas: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 007]: Visualizar sua localização atual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 008]: Localizar livrarias ou sebos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 009]: Traçar rotas 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Perfil: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[RF010]: Visualizar perfil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[RF011]: Alterar informações do usuário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[RF012]: Excluir perfil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702773-5F78-40A0-8C16-A318948C458F}"/>
              </a:ext>
            </a:extLst>
          </p:cNvPr>
          <p:cNvSpPr txBox="1"/>
          <p:nvPr/>
        </p:nvSpPr>
        <p:spPr>
          <a:xfrm>
            <a:off x="485260" y="5061821"/>
            <a:ext cx="1134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Pacote Premium: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[RF013]: Cadastrar dados bancários para pagamentos via cartão de crédito para pessoa física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[RF014]: Cadastrar dados bancários para pagamentos via débito automático para pessoa física </a:t>
            </a:r>
          </a:p>
          <a:p>
            <a:r>
              <a:rPr lang="pt-BR" dirty="0">
                <a:latin typeface="Century Gothic" panose="020B0502020202020204" pitchFamily="34" charset="0"/>
              </a:rPr>
              <a:t>[RF015]: A conta é atualizada para a opção Premium</a:t>
            </a:r>
          </a:p>
          <a:p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CF107AC-5B9D-498C-A4A8-97C3E4CE1C84}"/>
              </a:ext>
            </a:extLst>
          </p:cNvPr>
          <p:cNvCxnSpPr>
            <a:cxnSpLocks/>
          </p:cNvCxnSpPr>
          <p:nvPr/>
        </p:nvCxnSpPr>
        <p:spPr>
          <a:xfrm>
            <a:off x="1563624" y="4870548"/>
            <a:ext cx="7882129" cy="0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38 -3.7037E-7 L -2.08333E-7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Seta: curva Ligeira">
            <a:extLst>
              <a:ext uri="{FF2B5EF4-FFF2-40B4-BE49-F238E27FC236}">
                <a16:creationId xmlns:a16="http://schemas.microsoft.com/office/drawing/2014/main" id="{19650DDB-53F5-4BA3-B474-7C062F3E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7247">
            <a:off x="380592" y="135459"/>
            <a:ext cx="1257300" cy="9752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91966A-BDF3-434F-A0D2-46270C528108}"/>
              </a:ext>
            </a:extLst>
          </p:cNvPr>
          <p:cNvSpPr txBox="1"/>
          <p:nvPr/>
        </p:nvSpPr>
        <p:spPr>
          <a:xfrm>
            <a:off x="1771231" y="318851"/>
            <a:ext cx="850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Requisitos Não Funcionais	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36D775-DCAC-402D-B169-E4DE2EE96777}"/>
              </a:ext>
            </a:extLst>
          </p:cNvPr>
          <p:cNvSpPr txBox="1"/>
          <p:nvPr/>
        </p:nvSpPr>
        <p:spPr>
          <a:xfrm>
            <a:off x="505580" y="1592727"/>
            <a:ext cx="5313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Usabilidade (facilidade de uso).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Os usuários terão um tutorial de como usar o aplicativo.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Portabilidade. O sistema poderá ser executado nas plataformas Android e 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Requisitos externos: Requisitos decorrentes de fatores externos ao sistema e</a:t>
            </a:r>
          </a:p>
          <a:p>
            <a:r>
              <a:rPr lang="pt-BR" dirty="0">
                <a:latin typeface="Century Gothic" panose="020B0502020202020204" pitchFamily="34" charset="0"/>
              </a:rPr>
              <a:t>ao processo de desenvolvimento.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Requisitos legais. O sistema atenderá às normas legais, tais como padrões e</a:t>
            </a:r>
          </a:p>
          <a:p>
            <a:r>
              <a:rPr lang="pt-BR" dirty="0">
                <a:latin typeface="Century Gothic" panose="020B0502020202020204" pitchFamily="34" charset="0"/>
              </a:rPr>
              <a:t>leis.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0B9453-C3E4-45BF-BF2F-771233FFD20C}"/>
              </a:ext>
            </a:extLst>
          </p:cNvPr>
          <p:cNvSpPr txBox="1"/>
          <p:nvPr/>
        </p:nvSpPr>
        <p:spPr>
          <a:xfrm>
            <a:off x="6096000" y="1731227"/>
            <a:ext cx="573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Requisitos éticos. O sistema não apresentará aos usuários quaisquer dados de</a:t>
            </a:r>
          </a:p>
          <a:p>
            <a:r>
              <a:rPr lang="pt-BR" dirty="0">
                <a:latin typeface="Century Gothic" panose="020B0502020202020204" pitchFamily="34" charset="0"/>
              </a:rPr>
              <a:t>cunho privativo.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Requisitos organizacionais: Requisitos decorrentes de políticas e</a:t>
            </a:r>
          </a:p>
          <a:p>
            <a:r>
              <a:rPr lang="pt-BR" dirty="0">
                <a:latin typeface="Century Gothic" panose="020B0502020202020204" pitchFamily="34" charset="0"/>
              </a:rPr>
              <a:t>procedimentos corporativos.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Compatibilidade com outras versões e necessidades de migração.( O usuário</a:t>
            </a:r>
          </a:p>
          <a:p>
            <a:r>
              <a:rPr lang="pt-BR" dirty="0">
                <a:latin typeface="Century Gothic" panose="020B0502020202020204" pitchFamily="34" charset="0"/>
              </a:rPr>
              <a:t>poderá migrar de plataformas)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Disponibilidade ( A nossa equipe estará disponível em horário comercial)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9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BA1AA30-B0C2-4371-99BA-AACF14AD9EE0}"/>
              </a:ext>
            </a:extLst>
          </p:cNvPr>
          <p:cNvSpPr txBox="1"/>
          <p:nvPr/>
        </p:nvSpPr>
        <p:spPr>
          <a:xfrm>
            <a:off x="1544806" y="118552"/>
            <a:ext cx="373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Century Gothic" panose="020B0502020202020204" pitchFamily="34" charset="0"/>
              </a:rPr>
              <a:t>Canvas</a:t>
            </a:r>
            <a:r>
              <a:rPr lang="pt-BR" sz="48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F33DE8-46C4-4C28-9658-7177CED8E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" y="5887427"/>
            <a:ext cx="734568" cy="74763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DEAB64-55D2-4851-9916-57C79CB9191B}"/>
              </a:ext>
            </a:extLst>
          </p:cNvPr>
          <p:cNvCxnSpPr>
            <a:cxnSpLocks/>
          </p:cNvCxnSpPr>
          <p:nvPr/>
        </p:nvCxnSpPr>
        <p:spPr>
          <a:xfrm>
            <a:off x="11658600" y="374904"/>
            <a:ext cx="0" cy="6007608"/>
          </a:xfrm>
          <a:prstGeom prst="line">
            <a:avLst/>
          </a:prstGeom>
          <a:ln>
            <a:solidFill>
              <a:srgbClr val="38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7B66E057-9618-4BCD-88D9-526E72954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32" y="297193"/>
            <a:ext cx="627152" cy="658368"/>
          </a:xfrm>
          <a:prstGeom prst="rect">
            <a:avLst/>
          </a:prstGeom>
        </p:spPr>
      </p:pic>
      <p:pic>
        <p:nvPicPr>
          <p:cNvPr id="26" name="Gráfico 25" descr="Seta: curva Ligeira">
            <a:extLst>
              <a:ext uri="{FF2B5EF4-FFF2-40B4-BE49-F238E27FC236}">
                <a16:creationId xmlns:a16="http://schemas.microsoft.com/office/drawing/2014/main" id="{1A4B135C-0A4D-484D-86DC-EBAC346A2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7247">
            <a:off x="103149" y="1245"/>
            <a:ext cx="1257300" cy="9752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35848-9DAB-4090-9498-83A2F889E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37" y="993094"/>
            <a:ext cx="9658602" cy="543296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114E647-07D3-4270-8C6A-DDF3689A2735}"/>
              </a:ext>
            </a:extLst>
          </p:cNvPr>
          <p:cNvSpPr/>
          <p:nvPr/>
        </p:nvSpPr>
        <p:spPr>
          <a:xfrm>
            <a:off x="-23322" y="-7186"/>
            <a:ext cx="12215322" cy="6858001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37FD5F4-058F-4EF0-BF35-E0ED66A9A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38" y="949549"/>
            <a:ext cx="10139353" cy="516386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986B677-D199-4853-B9F8-AA5B92FD4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8" y="949550"/>
            <a:ext cx="10150813" cy="516386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68A38F6-A970-416A-A801-4188A5A111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05" y="843628"/>
            <a:ext cx="8840434" cy="558242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29F5FCD-9F46-46D2-AF7B-A1369FEC7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61" y="875492"/>
            <a:ext cx="8821381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5 -0.00973 L 3.95833E-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810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Bahnschrift Light Condensed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 ventura Ratti</dc:creator>
  <cp:lastModifiedBy>Giulia ventura Ratti</cp:lastModifiedBy>
  <cp:revision>34</cp:revision>
  <dcterms:created xsi:type="dcterms:W3CDTF">2020-06-26T17:26:16Z</dcterms:created>
  <dcterms:modified xsi:type="dcterms:W3CDTF">2021-02-17T00:37:24Z</dcterms:modified>
</cp:coreProperties>
</file>