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2" r:id="rId7"/>
    <p:sldId id="260" r:id="rId8"/>
    <p:sldId id="264" r:id="rId9"/>
    <p:sldId id="286" r:id="rId10"/>
    <p:sldId id="276" r:id="rId11"/>
    <p:sldId id="278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736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251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732FF4-692D-42EC-B53D-6CE15EAECF74}" type="datetime1">
              <a:rPr lang="ru-RU" smtClean="0"/>
              <a:t>13.05.2022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BEA2B1-5220-4426-B135-473A3157C493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4B48B0-85B2-40C4-A05A-571C99C8AB5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7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4B48B0-85B2-40C4-A05A-571C99C8AB5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00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4B48B0-85B2-40C4-A05A-571C99C8AB5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6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4B48B0-85B2-40C4-A05A-571C99C8AB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5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4B48B0-85B2-40C4-A05A-571C99C8AB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37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4B48B0-85B2-40C4-A05A-571C99C8AB5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65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4B48B0-85B2-40C4-A05A-571C99C8AB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1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4B48B0-85B2-40C4-A05A-571C99C8AB5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логотип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равнения стоимо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7963C-EE13-417F-9EE8-C68B22ABC299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8" name="Текст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12 345 ₽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6789 ₽</a:t>
            </a:r>
          </a:p>
        </p:txBody>
      </p:sp>
      <p:sp>
        <p:nvSpPr>
          <p:cNvPr id="23" name="Рисунок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кругов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F9D110-E70B-45F5-86C6-4A7247F63528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25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Миллиардов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50 ₽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Миллиардов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100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Миллиардов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40" name="Текст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46" name="Текст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 двумя объектами и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C5575-F431-4172-9F85-C2F2878EB566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26" name="Текст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Рисунок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о конкуренции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29C041-0EC7-4901-A99B-C9DA35884EC6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Рисунок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4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Конкурент 2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17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Конкурент 1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18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Конкурент 3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0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Конкурент 4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1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Конкурент 5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2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Конкурент 6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3" name="Текст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Дороже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Дешевле</a:t>
            </a:r>
          </a:p>
        </p:txBody>
      </p:sp>
      <p:sp>
        <p:nvSpPr>
          <p:cNvPr id="27" name="Текст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Менее удобно</a:t>
            </a:r>
          </a:p>
        </p:txBody>
      </p:sp>
      <p:sp>
        <p:nvSpPr>
          <p:cNvPr id="28" name="Текст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Более удобно</a:t>
            </a:r>
          </a:p>
        </p:txBody>
      </p:sp>
      <p:cxnSp>
        <p:nvCxnSpPr>
          <p:cNvPr id="9" name="Прямая со стрелкой 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 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 тремя объектами и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22AF-6DFB-461E-9AC5-F045C8ED3840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20" name="Текст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Прямоугольник: скругленные углы 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Текст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24" name="Текст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Прямоугольник: скругленные углы 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8" name="Текст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Рисунок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таблицы и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5984F-2663-402D-A6D4-D1D4B791E63D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временной шкал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234173-527C-4C87-A0FF-B2E5836AFA7C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27" name="Текст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31" name="Текст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33" name="Текст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20ГГ</a:t>
            </a:r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Месяц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20ГГ</a:t>
            </a:r>
          </a:p>
        </p:txBody>
      </p:sp>
      <p:sp>
        <p:nvSpPr>
          <p:cNvPr id="42" name="Текст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Месяц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20ГГ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Месяц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20ГГ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Месяц</a:t>
            </a: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20ГГ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Месяц</a:t>
            </a:r>
          </a:p>
        </p:txBody>
      </p:sp>
      <p:sp>
        <p:nvSpPr>
          <p:cNvPr id="50" name="Рисунок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логоти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0AB825-A011-419D-B3BF-9B764025F0A8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6" name="Рисунок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39E08-D236-4F47-A4CE-1F0D435E7002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24" name="Текст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26" name="Текст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Рисунок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32" name="Текст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3" name="Текст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6" name="Рисунок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и подписи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BD2AD-B5D0-400D-B6D4-05F7F4003127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32" name="Текст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45" name="Текст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6" name="Рисунок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51" name="Текст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2" name="Рисунок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1" name="Текст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72" name="Текст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3" name="Рисунок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4" name="Текст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75" name="Текст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6" name="Рисунок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7" name="Текст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78" name="Текст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9" name="Рисунок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81" name="Рисунок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логотип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10" name="Рисунок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подписи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64C5A4-0AC2-46CA-B13D-3278A28FC14B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32" name="Текст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45" name="Текст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51" name="Текст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30" name="Текст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35" name="Текст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37" name="Текст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Диаграмма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 hasCustomPrompt="1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47" name="Рисунок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макет дву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DC3A8B-4D44-4111-9C9D-DF04D5F544B9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Текст 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Текст 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5" name="Рисунок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благодарно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ru-RU" noProof="0"/>
              <a:t>Спасибо за внимание!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4AAE5E-9D2D-4887-AFEC-905575A2C1F7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Рисунок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Артем Кузнецов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Телефон: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208-555-0183</a:t>
            </a:r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Эл. почта:</a:t>
            </a:r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artem@fineartschool.net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Веб-сайт: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раздела прило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345BC8-DC7E-4F6B-A2E8-B1B64B44A3B4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отзыв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75EB0-E8AF-4AAC-AE1F-B70E3E508157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32" name="Текст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45" name="Текст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6" name="Рисунок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8" name="Текст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Рисунок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и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7B97B-A1E2-4C62-B2AC-DFC956D4EB07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8" name="Текст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и подписи о мобильной верс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050E0-BC71-4B00-803D-B04E15DE4B97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8" name="Текст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29" name="Текст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Рисунок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3" name="Рисунок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6" name="Рисунок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C5FF01-93DF-4212-958F-059B8BBE22F8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раздела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Текст 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60524-EE52-4113-8C43-6E776C03918C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Рисунок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38" name="Объект 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4E2A82-8F80-4A8C-BC1F-BA81289FF301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AB7C5-AE04-4AB2-B42B-AD77CAB522AC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Текст 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Объект 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FE45C-5E01-46A6-B7FD-E94BA9370596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Заголовок 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Текст 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5" name="Объект 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BF5AF-ADE5-4F47-9370-044797F7428C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Заголовок 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95FEFE-4C04-4497-8143-A4ECEDCE0B7D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12195-9883-4D50-BF5D-D732ACC07A15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 без фо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AC251-7A50-4E8F-A354-7AD4E5B1F6E6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учну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4" name="Рисунок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Рисунок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28" name="Рисунок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32" name="Текст 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3" name="Текст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4" name="Текст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6" name="Текст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7" name="Текст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9" name="Рисунок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логот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FA1F18-EA8A-4323-8274-D2855042BF6C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Рисунок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подписи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B4D28-AE0E-47E1-9AA0-DECC0AACA341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значков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CB28D-953A-4E4A-A9E2-818EFA7819AE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8" name="Текст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Рисунок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Рисунок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6" name="Рисунок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онитора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F3F243-7FBA-4B1B-8440-0848E5BB3482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8" name="Текст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Рисунок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Рисунок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542EEB-33A1-4DE7-8544-64D43A9E3412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Рисунок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F2DE57-4E30-49FD-92F4-E0215260F6D4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6" name="Текст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18" name="Текст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Изменить текст</a:t>
            </a:r>
          </a:p>
        </p:txBody>
      </p:sp>
      <p:sp>
        <p:nvSpPr>
          <p:cNvPr id="24" name="Текст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Рисунок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09824035-518F-41F5-A432-0FFA5F70A4A4}" type="datetime1">
              <a:rPr lang="ru-RU" noProof="0" smtClean="0"/>
              <a:t>13.05.2022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71" y="2520430"/>
            <a:ext cx="5020056" cy="1319396"/>
          </a:xfrm>
        </p:spPr>
        <p:txBody>
          <a:bodyPr rtlCol="0"/>
          <a:lstStyle/>
          <a:p>
            <a:pPr rtl="0"/>
            <a:r>
              <a:rPr lang="en-US" dirty="0" err="1" smtClean="0"/>
              <a:t>SmartSender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415" y="4690901"/>
            <a:ext cx="5027613" cy="827197"/>
          </a:xfrm>
        </p:spPr>
        <p:txBody>
          <a:bodyPr rtlCol="0"/>
          <a:lstStyle/>
          <a:p>
            <a:pPr rtl="0"/>
            <a:r>
              <a:rPr lang="ru-RU" dirty="0" smtClean="0"/>
              <a:t>Умная рассылка для школы</a:t>
            </a:r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 txBox="1">
            <a:spLocks/>
          </p:cNvSpPr>
          <p:nvPr/>
        </p:nvSpPr>
        <p:spPr>
          <a:xfrm>
            <a:off x="3578414" y="1693233"/>
            <a:ext cx="5027613" cy="827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Бот на </a:t>
            </a:r>
            <a:r>
              <a:rPr lang="en-US" dirty="0" err="1" smtClean="0"/>
              <a:t>Aiogram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Одна из основных проблем современных школ – отсутствие удобной и быстрой коммуникации между учителями, учениками и родителями. Мессенджеры учителей обычно завалены чатами с сотнями непрочитанных сообщений, а ученикам часто бывает лень читать переписку.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B37E1-F9A3-4DAE-8651-1F67369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EC8B5F5D-4DED-486E-AD3C-6533999123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Решением проблемы может стать рассыльный </a:t>
            </a:r>
            <a:r>
              <a:rPr lang="en-US" dirty="0" smtClean="0"/>
              <a:t>telegram</a:t>
            </a:r>
            <a:r>
              <a:rPr lang="ru-RU" dirty="0" smtClean="0"/>
              <a:t>-бот.</a:t>
            </a:r>
            <a:r>
              <a:rPr lang="ru-RU" dirty="0"/>
              <a:t> </a:t>
            </a:r>
            <a:r>
              <a:rPr lang="ru-RU" dirty="0" smtClean="0"/>
              <a:t>Преимущества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D39A442-EAC4-4F9B-B80E-420D7D36ED2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Один чат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9B269EA-29F7-4180-983F-353E08D9B3F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Единственный чат с ботом избавляет от </a:t>
            </a:r>
            <a:r>
              <a:rPr lang="ru-RU" dirty="0" err="1" smtClean="0"/>
              <a:t>замусоренности</a:t>
            </a:r>
            <a:r>
              <a:rPr lang="ru-RU" dirty="0" smtClean="0"/>
              <a:t> в мессенджере.</a:t>
            </a:r>
            <a:endParaRPr lang="ru-RU" dirty="0"/>
          </a:p>
        </p:txBody>
      </p:sp>
      <p:pic>
        <p:nvPicPr>
          <p:cNvPr id="47" name="Рисунок 46" descr="Значок карандаша">
            <a:extLst>
              <a:ext uri="{FF2B5EF4-FFF2-40B4-BE49-F238E27FC236}">
                <a16:creationId xmlns:a16="http://schemas.microsoft.com/office/drawing/2014/main" id="{C52B1263-CAC0-4784-BE2F-625ED301849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2814" r="2814"/>
          <a:stretch>
            <a:fillRect/>
          </a:stretch>
        </p:blipFill>
        <p:spPr>
          <a:xfrm>
            <a:off x="6549536" y="2395715"/>
            <a:ext cx="1069848" cy="795528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12ABC038-A233-47DB-BEFD-F6D7371611F6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Гибкость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06C2CB1-F5EE-46DA-A614-0B0153DDBA4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Функционал бота позволяет точно выбирать, каким пользователям отправлять сообщения.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4136C6-3C0D-4842-BA27-4952FAD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5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1" b="135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54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US" sz="2400" dirty="0" err="1" smtClean="0"/>
              <a:t>Aiorgam</a:t>
            </a:r>
            <a:endParaRPr lang="ru-RU" sz="2400" dirty="0"/>
          </a:p>
          <a:p>
            <a:pPr rtl="0"/>
            <a:r>
              <a:rPr lang="en-US" sz="2400" dirty="0" err="1" smtClean="0"/>
              <a:t>SQLAlchemy</a:t>
            </a:r>
            <a:endParaRPr lang="ru-RU" sz="2400" dirty="0"/>
          </a:p>
          <a:p>
            <a:pPr rtl="0"/>
            <a:r>
              <a:rPr lang="ru-RU" sz="2400" dirty="0" smtClean="0"/>
              <a:t>Встроенные модули </a:t>
            </a:r>
            <a:r>
              <a:rPr lang="en-US" sz="2400" dirty="0" smtClean="0"/>
              <a:t>Python:</a:t>
            </a:r>
          </a:p>
          <a:p>
            <a:pPr marL="0" indent="0" rtl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, logging</a:t>
            </a:r>
            <a:endParaRPr lang="ru-RU" sz="2400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B745F-0EE3-4B08-AE11-AF3231C2695F}" type="datetime1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 проекте получилась очень сильная связанность файлов друг с другом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E389CF0-7E88-4714-8B32-F95FC4203E16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Машины состояний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5 диалогов с пользователем на различные случаи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Хранилище информации о пользователях с двумя таблицами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48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Сейчас мы имеем </a:t>
            </a:r>
            <a:r>
              <a:rPr lang="en-US" dirty="0" smtClean="0"/>
              <a:t>MVP – </a:t>
            </a:r>
            <a:r>
              <a:rPr lang="ru-RU" dirty="0" smtClean="0"/>
              <a:t>версию бота. Реализована рассылка, </a:t>
            </a:r>
            <a:r>
              <a:rPr lang="ru-RU" dirty="0" err="1" smtClean="0"/>
              <a:t>админская</a:t>
            </a:r>
            <a:r>
              <a:rPr lang="ru-RU" dirty="0" smtClean="0"/>
              <a:t> часть, уровни </a:t>
            </a:r>
            <a:r>
              <a:rPr lang="ru-RU" dirty="0" err="1" smtClean="0"/>
              <a:t>привиллегий</a:t>
            </a:r>
            <a:r>
              <a:rPr lang="ru-RU" dirty="0" smtClean="0"/>
              <a:t>.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dirty="0"/>
              <a:t>6</a:t>
            </a:r>
            <a:endParaRPr lang="ru-RU" dirty="0"/>
          </a:p>
        </p:txBody>
      </p:sp>
      <p:pic>
        <p:nvPicPr>
          <p:cNvPr id="1026" name="Picture 2" descr="http://qrcoder.ru/code/?https%3A%2F%2Fgithub.com%2FArtSharaev%2FSmartSender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010829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68" y="1010829"/>
            <a:ext cx="1409700" cy="14097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556782" y="2548934"/>
            <a:ext cx="139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Telegram</a:t>
            </a:r>
            <a:endParaRPr lang="ru-RU" sz="2400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42064" y="2548934"/>
            <a:ext cx="139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GitHub</a:t>
            </a:r>
            <a:endParaRPr lang="ru-RU" sz="2400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Улучшить диалоги, исправить возможные ошибки и </a:t>
            </a:r>
            <a:r>
              <a:rPr lang="ru-RU" dirty="0" err="1" smtClean="0"/>
              <a:t>фичи</a:t>
            </a:r>
            <a:endParaRPr lang="ru-RU" dirty="0"/>
          </a:p>
          <a:p>
            <a:pPr rtl="0"/>
            <a:r>
              <a:rPr lang="ru-RU" dirty="0" smtClean="0"/>
              <a:t>Обновить и расширить поиск по пользователям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CD2F93E-F351-489B-9280-E07EC126C58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Модернизировать систему </a:t>
            </a:r>
            <a:r>
              <a:rPr lang="ru-RU" dirty="0" err="1" smtClean="0"/>
              <a:t>модерации</a:t>
            </a:r>
            <a:r>
              <a:rPr lang="ru-RU" dirty="0" smtClean="0"/>
              <a:t> анкет</a:t>
            </a:r>
            <a:endParaRPr lang="ru-RU" dirty="0"/>
          </a:p>
          <a:p>
            <a:pPr rtl="0"/>
            <a:r>
              <a:rPr lang="ru-RU" dirty="0" smtClean="0"/>
              <a:t>Расширить целевую аудиторию выпуском версий для разных школ.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FDC8BC1-74F3-4B45-BB02-4EEAC257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12689-84A4-4618-8A56-056B7B0E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363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004_TF33968143" id="{28F0C933-B25D-4A29-92E3-2C555F9D29EB}" vid="{64619353-4AB5-48E3-A40D-A44E98998B5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31B41D-C4DE-41D5-B883-BFE1CC1FFE9C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dc4bcd6-49db-4c07-9060-8acfc67cef9f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fb0879af-3eba-417a-a55a-ffe6dcd6ca77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Цветная абстрактная презентация</Template>
  <TotalTime>0</TotalTime>
  <Words>195</Words>
  <Application>Microsoft Office PowerPoint</Application>
  <PresentationFormat>Широкоэкранный</PresentationFormat>
  <Paragraphs>51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Franklin Gothic Book</vt:lpstr>
      <vt:lpstr>Tahoma</vt:lpstr>
      <vt:lpstr>Wingdings</vt:lpstr>
      <vt:lpstr>Тема Office</vt:lpstr>
      <vt:lpstr>SmartSender</vt:lpstr>
      <vt:lpstr>Проблема</vt:lpstr>
      <vt:lpstr>Решение</vt:lpstr>
      <vt:lpstr>Технологии</vt:lpstr>
      <vt:lpstr>Архитектура</vt:lpstr>
      <vt:lpstr>Результаты</vt:lpstr>
      <vt:lpstr>Перспективы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2022-05-13T07:56:34Z</dcterms:created>
  <dcterms:modified xsi:type="dcterms:W3CDTF">2022-05-13T09:59:58Z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