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83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2" r:id="rId28"/>
    <p:sldId id="311" r:id="rId29"/>
    <p:sldId id="325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282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370E1-2FAA-4731-B17D-2D8B862EABFB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45972-0372-4BC6-8E52-6C6C0A679E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402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74A8A9-E9AE-4274-994C-87148B09ECB3}" type="slidenum">
              <a:rPr lang="ru-RU" altLang="ru-RU"/>
              <a:pPr/>
              <a:t>2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74A8A9-E9AE-4274-994C-87148B09ECB3}" type="slidenum">
              <a:rPr lang="ru-RU" altLang="ru-RU"/>
              <a:pPr/>
              <a:t>11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74A8A9-E9AE-4274-994C-87148B09ECB3}" type="slidenum">
              <a:rPr lang="ru-RU" altLang="ru-RU"/>
              <a:pPr/>
              <a:t>12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74A8A9-E9AE-4274-994C-87148B09ECB3}" type="slidenum">
              <a:rPr lang="ru-RU" altLang="ru-RU"/>
              <a:pPr/>
              <a:t>13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74A8A9-E9AE-4274-994C-87148B09ECB3}" type="slidenum">
              <a:rPr lang="ru-RU" altLang="ru-RU"/>
              <a:pPr/>
              <a:t>14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74A8A9-E9AE-4274-994C-87148B09ECB3}" type="slidenum">
              <a:rPr lang="ru-RU" altLang="ru-RU"/>
              <a:pPr/>
              <a:t>15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74A8A9-E9AE-4274-994C-87148B09ECB3}" type="slidenum">
              <a:rPr lang="ru-RU" altLang="ru-RU"/>
              <a:pPr/>
              <a:t>16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74A8A9-E9AE-4274-994C-87148B09ECB3}" type="slidenum">
              <a:rPr lang="ru-RU" altLang="ru-RU"/>
              <a:pPr/>
              <a:t>17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74A8A9-E9AE-4274-994C-87148B09ECB3}" type="slidenum">
              <a:rPr lang="ru-RU" altLang="ru-RU"/>
              <a:pPr/>
              <a:t>18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74A8A9-E9AE-4274-994C-87148B09ECB3}" type="slidenum">
              <a:rPr lang="ru-RU" altLang="ru-RU"/>
              <a:pPr/>
              <a:t>19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74A8A9-E9AE-4274-994C-87148B09ECB3}" type="slidenum">
              <a:rPr lang="ru-RU" altLang="ru-RU"/>
              <a:pPr/>
              <a:t>20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74A8A9-E9AE-4274-994C-87148B09ECB3}" type="slidenum">
              <a:rPr lang="ru-RU" altLang="ru-RU"/>
              <a:pPr/>
              <a:t>3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74A8A9-E9AE-4274-994C-87148B09ECB3}" type="slidenum">
              <a:rPr lang="ru-RU" altLang="ru-RU"/>
              <a:pPr/>
              <a:t>21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74A8A9-E9AE-4274-994C-87148B09ECB3}" type="slidenum">
              <a:rPr lang="ru-RU" altLang="ru-RU"/>
              <a:pPr/>
              <a:t>22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74A8A9-E9AE-4274-994C-87148B09ECB3}" type="slidenum">
              <a:rPr lang="ru-RU" altLang="ru-RU"/>
              <a:pPr/>
              <a:t>23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74A8A9-E9AE-4274-994C-87148B09ECB3}" type="slidenum">
              <a:rPr lang="ru-RU" altLang="ru-RU"/>
              <a:pPr/>
              <a:t>24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74A8A9-E9AE-4274-994C-87148B09ECB3}" type="slidenum">
              <a:rPr lang="ru-RU" altLang="ru-RU"/>
              <a:pPr/>
              <a:t>25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74A8A9-E9AE-4274-994C-87148B09ECB3}" type="slidenum">
              <a:rPr lang="ru-RU" altLang="ru-RU"/>
              <a:pPr/>
              <a:t>26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74A8A9-E9AE-4274-994C-87148B09ECB3}" type="slidenum">
              <a:rPr lang="ru-RU" altLang="ru-RU"/>
              <a:pPr/>
              <a:t>27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74A8A9-E9AE-4274-994C-87148B09ECB3}" type="slidenum">
              <a:rPr lang="ru-RU" altLang="ru-RU"/>
              <a:pPr/>
              <a:t>28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74A8A9-E9AE-4274-994C-87148B09ECB3}" type="slidenum">
              <a:rPr lang="ru-RU" altLang="ru-RU"/>
              <a:pPr/>
              <a:t>29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74A8A9-E9AE-4274-994C-87148B09ECB3}" type="slidenum">
              <a:rPr lang="ru-RU" altLang="ru-RU"/>
              <a:pPr/>
              <a:t>30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74A8A9-E9AE-4274-994C-87148B09ECB3}" type="slidenum">
              <a:rPr lang="ru-RU" altLang="ru-RU"/>
              <a:pPr/>
              <a:t>4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74A8A9-E9AE-4274-994C-87148B09ECB3}" type="slidenum">
              <a:rPr lang="ru-RU" altLang="ru-RU"/>
              <a:pPr/>
              <a:t>31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74A8A9-E9AE-4274-994C-87148B09ECB3}" type="slidenum">
              <a:rPr lang="ru-RU" altLang="ru-RU"/>
              <a:pPr/>
              <a:t>32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74A8A9-E9AE-4274-994C-87148B09ECB3}" type="slidenum">
              <a:rPr lang="ru-RU" altLang="ru-RU"/>
              <a:pPr/>
              <a:t>33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74A8A9-E9AE-4274-994C-87148B09ECB3}" type="slidenum">
              <a:rPr lang="ru-RU" altLang="ru-RU"/>
              <a:pPr/>
              <a:t>34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74A8A9-E9AE-4274-994C-87148B09ECB3}" type="slidenum">
              <a:rPr lang="ru-RU" altLang="ru-RU"/>
              <a:pPr/>
              <a:t>35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74A8A9-E9AE-4274-994C-87148B09ECB3}" type="slidenum">
              <a:rPr lang="ru-RU" altLang="ru-RU"/>
              <a:pPr/>
              <a:t>36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74A8A9-E9AE-4274-994C-87148B09ECB3}" type="slidenum">
              <a:rPr lang="ru-RU" altLang="ru-RU"/>
              <a:pPr/>
              <a:t>37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74A8A9-E9AE-4274-994C-87148B09ECB3}" type="slidenum">
              <a:rPr lang="ru-RU" altLang="ru-RU"/>
              <a:pPr/>
              <a:t>38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74A8A9-E9AE-4274-994C-87148B09ECB3}" type="slidenum">
              <a:rPr lang="ru-RU" altLang="ru-RU"/>
              <a:pPr/>
              <a:t>39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74A8A9-E9AE-4274-994C-87148B09ECB3}" type="slidenum">
              <a:rPr lang="ru-RU" altLang="ru-RU"/>
              <a:pPr/>
              <a:t>40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74A8A9-E9AE-4274-994C-87148B09ECB3}" type="slidenum">
              <a:rPr lang="ru-RU" altLang="ru-RU"/>
              <a:pPr/>
              <a:t>5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74A8A9-E9AE-4274-994C-87148B09ECB3}" type="slidenum">
              <a:rPr lang="ru-RU" altLang="ru-RU"/>
              <a:pPr/>
              <a:t>41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349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3390FDC-08FD-4668-ADCB-D24F2F7DE521}" type="slidenum">
              <a:rPr lang="ru-RU" altLang="ru-RU"/>
              <a:pPr/>
              <a:t>42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74A8A9-E9AE-4274-994C-87148B09ECB3}" type="slidenum">
              <a:rPr lang="ru-RU" altLang="ru-RU"/>
              <a:pPr/>
              <a:t>6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74A8A9-E9AE-4274-994C-87148B09ECB3}" type="slidenum">
              <a:rPr lang="ru-RU" altLang="ru-RU"/>
              <a:pPr/>
              <a:t>7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74A8A9-E9AE-4274-994C-87148B09ECB3}" type="slidenum">
              <a:rPr lang="ru-RU" altLang="ru-RU"/>
              <a:pPr/>
              <a:t>8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74A8A9-E9AE-4274-994C-87148B09ECB3}" type="slidenum">
              <a:rPr lang="ru-RU" altLang="ru-RU"/>
              <a:pPr/>
              <a:t>9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74A8A9-E9AE-4274-994C-87148B09ECB3}" type="slidenum">
              <a:rPr lang="ru-RU" altLang="ru-RU"/>
              <a:pPr/>
              <a:t>10</a:t>
            </a:fld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CD6F-BD1B-47F3-91CA-F3BF63FC8FA8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8097-5DC5-4694-AF5A-7DFA9E64030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CD6F-BD1B-47F3-91CA-F3BF63FC8FA8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8097-5DC5-4694-AF5A-7DFA9E64030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CD6F-BD1B-47F3-91CA-F3BF63FC8FA8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8097-5DC5-4694-AF5A-7DFA9E64030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CD6F-BD1B-47F3-91CA-F3BF63FC8FA8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8097-5DC5-4694-AF5A-7DFA9E64030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CD6F-BD1B-47F3-91CA-F3BF63FC8FA8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8097-5DC5-4694-AF5A-7DFA9E64030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CD6F-BD1B-47F3-91CA-F3BF63FC8FA8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8097-5DC5-4694-AF5A-7DFA9E64030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CD6F-BD1B-47F3-91CA-F3BF63FC8FA8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8097-5DC5-4694-AF5A-7DFA9E64030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CD6F-BD1B-47F3-91CA-F3BF63FC8FA8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8097-5DC5-4694-AF5A-7DFA9E64030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CD6F-BD1B-47F3-91CA-F3BF63FC8FA8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8097-5DC5-4694-AF5A-7DFA9E64030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CD6F-BD1B-47F3-91CA-F3BF63FC8FA8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8097-5DC5-4694-AF5A-7DFA9E64030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CD6F-BD1B-47F3-91CA-F3BF63FC8FA8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8097-5DC5-4694-AF5A-7DFA9E64030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FCD6F-BD1B-47F3-91CA-F3BF63FC8FA8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28097-5DC5-4694-AF5A-7DFA9E64030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2285984" y="2996952"/>
            <a:ext cx="52149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СТРУКТУРЫ ДАННЫХ</a:t>
            </a:r>
            <a:endParaRPr lang="ru-RU" altLang="ru-RU" sz="32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357422" y="471488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dirty="0" smtClean="0">
                <a:latin typeface="Verdana" pitchFamily="34" charset="0"/>
              </a:rPr>
              <a:t>Лектор</a:t>
            </a:r>
          </a:p>
          <a:p>
            <a:r>
              <a:rPr lang="ru-RU" altLang="ru-RU" b="1" dirty="0" err="1" smtClean="0">
                <a:latin typeface="Verdana" pitchFamily="34" charset="0"/>
              </a:rPr>
              <a:t>Спиричева</a:t>
            </a:r>
            <a:r>
              <a:rPr lang="ru-RU" altLang="ru-RU" b="1" dirty="0" smtClean="0">
                <a:latin typeface="Verdana" pitchFamily="34" charset="0"/>
              </a:rPr>
              <a:t> Наталия </a:t>
            </a:r>
            <a:r>
              <a:rPr lang="ru-RU" altLang="ru-RU" b="1" dirty="0" err="1" smtClean="0">
                <a:latin typeface="Verdana" pitchFamily="34" charset="0"/>
              </a:rPr>
              <a:t>Рахматулловна</a:t>
            </a:r>
            <a:endParaRPr lang="ru-RU" altLang="ru-RU" b="1" dirty="0" smtClean="0">
              <a:latin typeface="Verdana" pitchFamily="34" charset="0"/>
            </a:endParaRPr>
          </a:p>
          <a:p>
            <a:endParaRPr lang="ru-RU" altLang="ru-RU" b="1" dirty="0" smtClean="0">
              <a:latin typeface="Verdana" pitchFamily="34" charset="0"/>
            </a:endParaRPr>
          </a:p>
          <a:p>
            <a:r>
              <a:rPr lang="ru-RU" altLang="ru-RU" dirty="0" smtClean="0">
                <a:latin typeface="Verdana" pitchFamily="34" charset="0"/>
              </a:rPr>
              <a:t>Ст. преподаватель каф. ИТ</a:t>
            </a:r>
          </a:p>
          <a:p>
            <a:r>
              <a:rPr lang="ru-RU" altLang="ru-RU" dirty="0" smtClean="0">
                <a:latin typeface="Verdana" pitchFamily="34" charset="0"/>
              </a:rPr>
              <a:t>Ауд. Р-246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Структуры данных</a:t>
            </a:r>
            <a:r>
              <a:rPr lang="ru-RU" altLang="ru-RU" sz="1000" dirty="0">
                <a:latin typeface="Verdana" pitchFamily="34" charset="0"/>
              </a:rPr>
              <a:t>		</a:t>
            </a:r>
            <a:endParaRPr lang="ru-RU" altLang="ru-RU" sz="1000" b="1" dirty="0">
              <a:latin typeface="Verdana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08960" y="1196752"/>
            <a:ext cx="8208963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just">
              <a:spcBef>
                <a:spcPct val="20000"/>
              </a:spcBef>
            </a:pPr>
            <a:r>
              <a:rPr lang="ru-RU" sz="2400" dirty="0" smtClean="0">
                <a:solidFill>
                  <a:srgbClr val="CC0000"/>
                </a:solidFill>
              </a:rPr>
              <a:t>     </a:t>
            </a:r>
            <a:r>
              <a:rPr lang="en-US" sz="2400" dirty="0" smtClean="0">
                <a:solidFill>
                  <a:srgbClr val="CC0000"/>
                </a:solidFill>
              </a:rPr>
              <a:t>algorism</a:t>
            </a:r>
            <a:r>
              <a:rPr lang="ru-RU" sz="2400" dirty="0"/>
              <a:t>: от имени автора известного арабского учебника по математике – </a:t>
            </a:r>
            <a:r>
              <a:rPr lang="en-US" sz="2400" dirty="0"/>
              <a:t>Abu</a:t>
            </a:r>
            <a:r>
              <a:rPr lang="ru-RU" sz="2400" dirty="0"/>
              <a:t>  </a:t>
            </a:r>
            <a:r>
              <a:rPr lang="en-US" sz="2400" dirty="0" err="1"/>
              <a:t>Ja</a:t>
            </a:r>
            <a:r>
              <a:rPr lang="ru-RU" sz="2400" dirty="0"/>
              <a:t>’</a:t>
            </a:r>
            <a:r>
              <a:rPr lang="en-US" sz="2400" dirty="0"/>
              <a:t>far Mohammed </a:t>
            </a:r>
            <a:r>
              <a:rPr lang="en-US" sz="2400" dirty="0" err="1"/>
              <a:t>ibn</a:t>
            </a:r>
            <a:r>
              <a:rPr lang="en-US" sz="2400" dirty="0"/>
              <a:t> Musa al</a:t>
            </a:r>
            <a:r>
              <a:rPr lang="ru-RU" sz="2400" dirty="0"/>
              <a:t>-</a:t>
            </a:r>
            <a:r>
              <a:rPr lang="en-US" sz="2400" dirty="0" err="1"/>
              <a:t>Khowarizmi</a:t>
            </a:r>
            <a:r>
              <a:rPr lang="ru-RU" sz="2400" dirty="0"/>
              <a:t> (около 825 г.), означающего буквально “Отец </a:t>
            </a:r>
            <a:r>
              <a:rPr lang="ru-RU" sz="2400" dirty="0" err="1"/>
              <a:t>Джафара</a:t>
            </a:r>
            <a:r>
              <a:rPr lang="ru-RU" sz="2400" dirty="0"/>
              <a:t>, Магомет, сын Моисея, уроженец </a:t>
            </a:r>
            <a:r>
              <a:rPr lang="ru-RU" sz="2400" dirty="0" err="1"/>
              <a:t>Ховаризма</a:t>
            </a:r>
            <a:r>
              <a:rPr lang="ru-RU" sz="2400" dirty="0"/>
              <a:t>”. В настоящее время </a:t>
            </a:r>
            <a:r>
              <a:rPr lang="ru-RU" sz="2400" dirty="0" err="1"/>
              <a:t>Ховаризм</a:t>
            </a:r>
            <a:r>
              <a:rPr lang="ru-RU" sz="2400" dirty="0"/>
              <a:t> – город Хива. Вышеназванный уроженец </a:t>
            </a:r>
            <a:r>
              <a:rPr lang="ru-RU" sz="2400" dirty="0" err="1"/>
              <a:t>Ховаризма</a:t>
            </a:r>
            <a:r>
              <a:rPr lang="ru-RU" sz="2400" dirty="0"/>
              <a:t> написал знаменитую книгу “</a:t>
            </a:r>
            <a:r>
              <a:rPr lang="en-US" sz="2400" dirty="0" err="1"/>
              <a:t>Kitab</a:t>
            </a:r>
            <a:r>
              <a:rPr lang="en-US" sz="2400" dirty="0"/>
              <a:t> al </a:t>
            </a:r>
            <a:r>
              <a:rPr lang="en-US" sz="2400" dirty="0" err="1"/>
              <a:t>jabr</a:t>
            </a:r>
            <a:r>
              <a:rPr lang="en-US" sz="2400" dirty="0"/>
              <a:t> w</a:t>
            </a:r>
            <a:r>
              <a:rPr lang="ru-RU" sz="2400" dirty="0"/>
              <a:t>’</a:t>
            </a:r>
            <a:r>
              <a:rPr lang="en-US" sz="2400" dirty="0"/>
              <a:t>al</a:t>
            </a:r>
            <a:r>
              <a:rPr lang="ru-RU" sz="2400" dirty="0"/>
              <a:t>-</a:t>
            </a:r>
            <a:r>
              <a:rPr lang="en-US" sz="2400" dirty="0" err="1"/>
              <a:t>muqabala</a:t>
            </a:r>
            <a:r>
              <a:rPr lang="ru-RU" sz="2400" dirty="0"/>
              <a:t>” (“Правила восстановления и преобразования”); заглавие этой книги дало начало другому слову – “алгебра”, хотя сама книга в действительности была не совсем алгебраической.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0957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Структуры данных</a:t>
            </a:r>
            <a:r>
              <a:rPr lang="ru-RU" altLang="ru-RU" sz="1000" dirty="0">
                <a:latin typeface="Verdana" pitchFamily="34" charset="0"/>
              </a:rPr>
              <a:t>		</a:t>
            </a:r>
            <a:endParaRPr lang="ru-RU" altLang="ru-RU" sz="1000" b="1" dirty="0">
              <a:latin typeface="Verdana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67518" y="1844824"/>
            <a:ext cx="8208963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/>
            <a:r>
              <a:rPr lang="ru-RU" sz="2400" dirty="0"/>
              <a:t>Постепенно форма и значение слова “</a:t>
            </a:r>
            <a:r>
              <a:rPr lang="en-US" sz="2400" dirty="0">
                <a:solidFill>
                  <a:srgbClr val="CC0000"/>
                </a:solidFill>
              </a:rPr>
              <a:t>algorism</a:t>
            </a:r>
            <a:r>
              <a:rPr lang="ru-RU" sz="2400" dirty="0"/>
              <a:t>” исказились; как объясняет “</a:t>
            </a:r>
            <a:r>
              <a:rPr lang="en-US" sz="2400" dirty="0"/>
              <a:t>Oxford English Dictionary</a:t>
            </a:r>
            <a:r>
              <a:rPr lang="ru-RU" sz="2400" dirty="0"/>
              <a:t>”, слово было “ошибочно видоизменено” в результате “укоренившейся путаницы” со словом </a:t>
            </a:r>
            <a:r>
              <a:rPr lang="en-US" sz="2400" dirty="0"/>
              <a:t>arithmetic</a:t>
            </a:r>
            <a:r>
              <a:rPr lang="ru-RU" sz="2400" dirty="0"/>
              <a:t>. Изменение </a:t>
            </a:r>
            <a:r>
              <a:rPr lang="en-US" sz="2400" dirty="0"/>
              <a:t>algorism</a:t>
            </a:r>
            <a:r>
              <a:rPr lang="ru-RU" sz="2400" dirty="0"/>
              <a:t> на </a:t>
            </a:r>
            <a:r>
              <a:rPr lang="en-US" sz="2400" dirty="0" err="1">
                <a:solidFill>
                  <a:srgbClr val="CC0000"/>
                </a:solidFill>
              </a:rPr>
              <a:t>algoritm</a:t>
            </a:r>
            <a:r>
              <a:rPr lang="ru-RU" sz="2400" dirty="0"/>
              <a:t> нетрудно понять, если учесть, что истинное происхождение слова давно было забыто.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8029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Структуры данных</a:t>
            </a:r>
            <a:r>
              <a:rPr lang="ru-RU" altLang="ru-RU" sz="1000" dirty="0">
                <a:latin typeface="Verdana" pitchFamily="34" charset="0"/>
              </a:rPr>
              <a:t>		</a:t>
            </a:r>
            <a:endParaRPr lang="ru-RU" altLang="ru-RU" sz="1000" b="1" dirty="0">
              <a:latin typeface="Verdana" pitchFamily="34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17032" y="650195"/>
            <a:ext cx="820896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Алгоритм Евклида</a:t>
            </a:r>
          </a:p>
          <a:p>
            <a:pPr eaLnBrk="1" hangingPunct="1"/>
            <a:endParaRPr lang="ru-RU" altLang="ru-RU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395536" y="1340525"/>
            <a:ext cx="8208963" cy="579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ru-RU" sz="2400" dirty="0" smtClean="0"/>
              <a:t>      К </a:t>
            </a:r>
            <a:r>
              <a:rPr lang="ru-RU" sz="2400" dirty="0"/>
              <a:t>1950 г. под словом алгоритм чаще всего подразумевали изложенный Евклидом процесс нахождения наибольшего общего делителя двух чисел (алгоритм Евклида). 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endParaRPr lang="ru-RU" sz="2400" b="1" dirty="0" smtClean="0"/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ru-RU" sz="2400" b="1" dirty="0" smtClean="0"/>
              <a:t>Алгоритм Евклида</a:t>
            </a:r>
            <a:endParaRPr lang="ru-RU" sz="24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ru-RU" sz="2400" dirty="0"/>
              <a:t>		Даны два целых положительных числа </a:t>
            </a:r>
            <a:r>
              <a:rPr lang="en-US" sz="2400" dirty="0"/>
              <a:t>m</a:t>
            </a:r>
            <a:r>
              <a:rPr lang="ru-RU" sz="2400" dirty="0"/>
              <a:t> и </a:t>
            </a:r>
            <a:r>
              <a:rPr lang="en-US" sz="2400" dirty="0"/>
              <a:t>n</a:t>
            </a:r>
            <a:r>
              <a:rPr lang="ru-RU" sz="2400" dirty="0"/>
              <a:t>. Требуется найти их наибольший общий делитель, т.е. наибольшее положительное целое число, которое нацело делит как </a:t>
            </a:r>
            <a:r>
              <a:rPr lang="en-US" sz="2400" dirty="0"/>
              <a:t>m</a:t>
            </a:r>
            <a:r>
              <a:rPr lang="ru-RU" sz="2400" dirty="0"/>
              <a:t>, так и </a:t>
            </a:r>
            <a:r>
              <a:rPr lang="en-US" sz="2400" dirty="0"/>
              <a:t>n</a:t>
            </a:r>
            <a:r>
              <a:rPr lang="ru-RU" sz="2400" dirty="0"/>
              <a:t>.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Шаг 1. [Нахождение остатка.] Разделим </a:t>
            </a:r>
            <a:r>
              <a:rPr lang="en-US" sz="2400" dirty="0"/>
              <a:t>m</a:t>
            </a:r>
            <a:r>
              <a:rPr lang="ru-RU" sz="2400" dirty="0"/>
              <a:t> на </a:t>
            </a:r>
            <a:r>
              <a:rPr lang="en-US" sz="2400" dirty="0"/>
              <a:t>n</a:t>
            </a:r>
            <a:r>
              <a:rPr lang="ru-RU" sz="2400" dirty="0"/>
              <a:t>. Пусть остаток равен </a:t>
            </a:r>
            <a:r>
              <a:rPr lang="en-US" sz="2400" dirty="0"/>
              <a:t>r</a:t>
            </a:r>
            <a:r>
              <a:rPr lang="ru-RU" sz="2400" dirty="0"/>
              <a:t>. (Имеем 0&lt;=</a:t>
            </a:r>
            <a:r>
              <a:rPr lang="en-US" sz="2400" dirty="0"/>
              <a:t>r</a:t>
            </a:r>
            <a:r>
              <a:rPr lang="ru-RU" sz="2400" dirty="0"/>
              <a:t>&lt;</a:t>
            </a:r>
            <a:r>
              <a:rPr lang="en-US" sz="2400" dirty="0"/>
              <a:t>n</a:t>
            </a:r>
            <a:r>
              <a:rPr lang="ru-RU" sz="2400" dirty="0"/>
              <a:t>.)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Шаг 2. [Это нуль?] Если </a:t>
            </a:r>
            <a:r>
              <a:rPr lang="en-US" sz="2400" dirty="0"/>
              <a:t>r</a:t>
            </a:r>
            <a:r>
              <a:rPr lang="ru-RU" sz="2400" dirty="0"/>
              <a:t>=0, алгоритм кончается; </a:t>
            </a:r>
            <a:r>
              <a:rPr lang="en-US" sz="2400" dirty="0"/>
              <a:t>n</a:t>
            </a:r>
            <a:r>
              <a:rPr lang="ru-RU" sz="2400" dirty="0"/>
              <a:t> – искомое число.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Шаг 3. [Замена] Положите </a:t>
            </a:r>
            <a:r>
              <a:rPr lang="en-US" sz="2400" dirty="0"/>
              <a:t>m</a:t>
            </a:r>
            <a:r>
              <a:rPr lang="ru-RU" sz="2400" dirty="0"/>
              <a:t>&lt;-</a:t>
            </a:r>
            <a:r>
              <a:rPr lang="en-US" sz="2400" dirty="0"/>
              <a:t>n</a:t>
            </a:r>
            <a:r>
              <a:rPr lang="ru-RU" sz="2400" dirty="0"/>
              <a:t>, </a:t>
            </a:r>
            <a:r>
              <a:rPr lang="en-US" sz="2400" dirty="0"/>
              <a:t>n</a:t>
            </a:r>
            <a:r>
              <a:rPr lang="ru-RU" sz="2400" dirty="0"/>
              <a:t>&lt;-</a:t>
            </a:r>
            <a:r>
              <a:rPr lang="en-US" sz="2400" dirty="0"/>
              <a:t>r</a:t>
            </a:r>
            <a:r>
              <a:rPr lang="ru-RU" sz="2400" dirty="0"/>
              <a:t> и возвращайтесь к шагу 1.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404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Структуры данных</a:t>
            </a:r>
            <a:r>
              <a:rPr lang="ru-RU" altLang="ru-RU" sz="1000" dirty="0">
                <a:latin typeface="Verdana" pitchFamily="34" charset="0"/>
              </a:rPr>
              <a:t>		</a:t>
            </a:r>
            <a:endParaRPr lang="ru-RU" altLang="ru-RU" sz="1000" b="1" dirty="0">
              <a:latin typeface="Verdana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49262" y="1916832"/>
            <a:ext cx="8208963" cy="299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uk-UA" sz="2800" b="1" dirty="0" smtClean="0"/>
              <a:t>Алгоритм </a:t>
            </a:r>
            <a:r>
              <a:rPr lang="uk-UA" sz="2800" b="1" dirty="0" err="1"/>
              <a:t>имеет</a:t>
            </a:r>
            <a:r>
              <a:rPr lang="uk-UA" sz="2800" b="1" dirty="0"/>
              <a:t> </a:t>
            </a:r>
            <a:r>
              <a:rPr lang="uk-UA" sz="2800" b="1" dirty="0" err="1"/>
              <a:t>пять</a:t>
            </a:r>
            <a:r>
              <a:rPr lang="uk-UA" sz="2800" b="1" dirty="0"/>
              <a:t> </a:t>
            </a:r>
            <a:r>
              <a:rPr lang="uk-UA" sz="2800" b="1" dirty="0" err="1"/>
              <a:t>важнейших</a:t>
            </a:r>
            <a:r>
              <a:rPr lang="uk-UA" sz="2800" b="1" dirty="0"/>
              <a:t> </a:t>
            </a:r>
            <a:r>
              <a:rPr lang="uk-UA" sz="2800" b="1" dirty="0" err="1"/>
              <a:t>особенностей</a:t>
            </a:r>
            <a:r>
              <a:rPr lang="uk-UA" sz="2800" b="1" dirty="0"/>
              <a:t>: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ru-RU" sz="2800" b="1" u="sng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Конечность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Определенность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Ввод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Вывод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Эффективность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057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Структуры данных</a:t>
            </a:r>
            <a:r>
              <a:rPr lang="ru-RU" altLang="ru-RU" sz="1000" dirty="0">
                <a:latin typeface="Verdana" pitchFamily="34" charset="0"/>
              </a:rPr>
              <a:t>		</a:t>
            </a:r>
            <a:endParaRPr lang="ru-RU" altLang="ru-RU" sz="1000" b="1" dirty="0">
              <a:latin typeface="Verdana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67518" y="1150031"/>
            <a:ext cx="8208963" cy="421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571500" indent="-5715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b="1" i="1" dirty="0"/>
              <a:t>Конечность</a:t>
            </a:r>
            <a:r>
              <a:rPr lang="ru-RU" sz="2400" dirty="0"/>
              <a:t>. Алгоритм должен заканчиваться после конечного числа шагов.</a:t>
            </a:r>
          </a:p>
          <a:p>
            <a:pPr marL="571500" indent="-5715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b="1" i="1" dirty="0"/>
              <a:t>Определенность</a:t>
            </a:r>
            <a:r>
              <a:rPr lang="ru-RU" sz="2400" b="1" dirty="0"/>
              <a:t>. </a:t>
            </a:r>
            <a:r>
              <a:rPr lang="ru-RU" sz="2400" dirty="0"/>
              <a:t>Каждый шаг алгоритма должен быть точно определен. Действия, которые необходимо произвести, должны быть строго и недвусмысленно определены в каждом возможном случае.</a:t>
            </a:r>
          </a:p>
          <a:p>
            <a:pPr marL="571500" indent="-5715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b="1" i="1" dirty="0"/>
              <a:t>Ввод</a:t>
            </a:r>
            <a:r>
              <a:rPr lang="ru-RU" sz="2400" b="1" dirty="0"/>
              <a:t>. </a:t>
            </a:r>
            <a:r>
              <a:rPr lang="ru-RU" sz="2400" dirty="0"/>
              <a:t>Алгоритм имеет некоторое (может быть, равное нулю) число входных данных, то есть величин, заданных ему до начала работы. Эти данные берутся из некоего конкретного множества объектов. 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8281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Структуры данных</a:t>
            </a:r>
            <a:r>
              <a:rPr lang="ru-RU" altLang="ru-RU" sz="1000" dirty="0">
                <a:latin typeface="Verdana" pitchFamily="34" charset="0"/>
              </a:rPr>
              <a:t>		</a:t>
            </a:r>
            <a:endParaRPr lang="ru-RU" altLang="ru-RU" sz="1000" b="1" dirty="0">
              <a:latin typeface="Verdana" pitchFamily="34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467518" y="1484784"/>
            <a:ext cx="8208963" cy="421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571500" indent="-5715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b="1" dirty="0" smtClean="0"/>
              <a:t>Вывод</a:t>
            </a:r>
            <a:r>
              <a:rPr lang="ru-RU" sz="2400" b="1" dirty="0"/>
              <a:t>.</a:t>
            </a:r>
            <a:r>
              <a:rPr lang="ru-RU" sz="2400" dirty="0"/>
              <a:t> Алгоритм имеет одну или несколько выходных величин, то есть величин, имеющих вполне определенные отношения ко входным данным.</a:t>
            </a:r>
          </a:p>
          <a:p>
            <a:pPr marL="571500" indent="-5715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b="1" dirty="0"/>
              <a:t>Эффективность</a:t>
            </a:r>
            <a:r>
              <a:rPr lang="ru-RU" sz="2400" i="1" u="sng" dirty="0"/>
              <a:t>.</a:t>
            </a:r>
            <a:r>
              <a:rPr lang="ru-RU" sz="2400" dirty="0"/>
              <a:t> От алгоритма требуется также, чтобы он был эффективным. Это означает, что все операции, которые необходимо произвести в алгоритме, должны быть достаточно простыми, чтобы их в принципе можно было выполнить точно и за конечный отрезок времени с помощью карандаша и бумаги.</a:t>
            </a:r>
          </a:p>
          <a:p>
            <a:pPr algn="just">
              <a:spcBef>
                <a:spcPct val="20000"/>
              </a:spcBef>
              <a:buClr>
                <a:srgbClr val="CC0000"/>
              </a:buClr>
            </a:pPr>
            <a:endParaRPr lang="ru-RU" sz="2400" dirty="0"/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9302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Структуры данных</a:t>
            </a:r>
            <a:r>
              <a:rPr lang="ru-RU" altLang="ru-RU" sz="1000" dirty="0">
                <a:latin typeface="Verdana" pitchFamily="34" charset="0"/>
              </a:rPr>
              <a:t>		</a:t>
            </a:r>
            <a:endParaRPr lang="ru-RU" altLang="ru-RU" sz="1000" b="1" dirty="0">
              <a:latin typeface="Verdana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10718" y="1124744"/>
            <a:ext cx="8208963" cy="4358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71463" indent="-271463" algn="ctr">
              <a:lnSpc>
                <a:spcPct val="90000"/>
              </a:lnSpc>
            </a:pPr>
            <a:r>
              <a:rPr lang="ru-RU" sz="2400" b="1" dirty="0"/>
              <a:t>На практике нам нужны </a:t>
            </a:r>
            <a:r>
              <a:rPr lang="ru-RU" sz="2400" b="1" i="1" dirty="0">
                <a:solidFill>
                  <a:srgbClr val="CC0000"/>
                </a:solidFill>
              </a:rPr>
              <a:t>хорошие </a:t>
            </a:r>
            <a:r>
              <a:rPr lang="ru-RU" sz="2400" b="1" dirty="0" smtClean="0"/>
              <a:t>алгоритмы</a:t>
            </a:r>
            <a:r>
              <a:rPr lang="ru-RU" sz="2400" b="1" i="1" dirty="0" smtClean="0"/>
              <a:t>.</a:t>
            </a:r>
          </a:p>
          <a:p>
            <a:pPr marL="271463" indent="-271463" algn="ctr">
              <a:lnSpc>
                <a:spcPct val="90000"/>
              </a:lnSpc>
            </a:pPr>
            <a:endParaRPr lang="ru-RU" sz="2400" b="1" i="1" dirty="0"/>
          </a:p>
          <a:p>
            <a:pPr marL="271463" indent="-271463" algn="ctr">
              <a:lnSpc>
                <a:spcPct val="90000"/>
              </a:lnSpc>
            </a:pPr>
            <a:r>
              <a:rPr lang="ru-RU" sz="2400" i="1" dirty="0"/>
              <a:t>Они определяются характеристиками:</a:t>
            </a:r>
          </a:p>
          <a:p>
            <a:pPr marL="271463" indent="-271463" algn="ctr">
              <a:lnSpc>
                <a:spcPct val="90000"/>
              </a:lnSpc>
            </a:pPr>
            <a:endParaRPr lang="ru-RU" sz="2400" i="1" dirty="0"/>
          </a:p>
          <a:p>
            <a:pPr marL="271463" indent="-271463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ru-RU" sz="2400" dirty="0"/>
              <a:t>число, указывающее, сколько раз выполняется каждый шаг алгоритма. </a:t>
            </a:r>
          </a:p>
          <a:p>
            <a:pPr marL="271463" indent="-271463">
              <a:lnSpc>
                <a:spcPct val="90000"/>
              </a:lnSpc>
              <a:buFont typeface="Wingdings" pitchFamily="2" charset="2"/>
              <a:buAutoNum type="arabicPeriod"/>
            </a:pPr>
            <a:endParaRPr lang="ru-RU" sz="2400" dirty="0"/>
          </a:p>
          <a:p>
            <a:pPr marL="271463" indent="-271463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ru-RU" sz="2400" dirty="0"/>
              <a:t>приспособляемость алгоритма к вычислительным машинам,</a:t>
            </a:r>
          </a:p>
          <a:p>
            <a:pPr marL="271463" indent="-271463">
              <a:lnSpc>
                <a:spcPct val="90000"/>
              </a:lnSpc>
              <a:buFont typeface="Wingdings" pitchFamily="2" charset="2"/>
              <a:buAutoNum type="arabicPeriod"/>
            </a:pPr>
            <a:endParaRPr lang="ru-RU" sz="2400" dirty="0"/>
          </a:p>
          <a:p>
            <a:pPr marL="271463" indent="-271463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ru-RU" sz="2400" dirty="0"/>
              <a:t> простота</a:t>
            </a:r>
          </a:p>
          <a:p>
            <a:pPr marL="271463" indent="-271463">
              <a:lnSpc>
                <a:spcPct val="90000"/>
              </a:lnSpc>
              <a:buFont typeface="Wingdings" pitchFamily="2" charset="2"/>
              <a:buAutoNum type="arabicPeriod"/>
            </a:pPr>
            <a:endParaRPr lang="ru-RU" sz="2400" dirty="0"/>
          </a:p>
          <a:p>
            <a:pPr marL="271463" indent="-271463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ru-RU" sz="2400" dirty="0"/>
              <a:t> изящество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8596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Структуры данных</a:t>
            </a:r>
            <a:r>
              <a:rPr lang="ru-RU" altLang="ru-RU" sz="1000" dirty="0">
                <a:latin typeface="Verdana" pitchFamily="34" charset="0"/>
              </a:rPr>
              <a:t>		</a:t>
            </a:r>
            <a:endParaRPr lang="ru-RU" altLang="ru-RU" sz="1000" b="1" dirty="0">
              <a:latin typeface="Verdana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33031" y="2182281"/>
            <a:ext cx="8208963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/>
            <a:r>
              <a:rPr lang="ru-RU" sz="2400" dirty="0"/>
              <a:t>Структура данных относится, по существу, к "пространственным" понятиям: ее можно свести к схеме организации информации в памяти компьютера. Алгоритм же является соответствующим процедурным элементом в структуре программы - он служит рецептом расчета. 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1787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Структуры данных</a:t>
            </a:r>
            <a:r>
              <a:rPr lang="ru-RU" altLang="ru-RU" sz="1000" dirty="0">
                <a:latin typeface="Verdana" pitchFamily="34" charset="0"/>
              </a:rPr>
              <a:t>		</a:t>
            </a:r>
            <a:endParaRPr lang="ru-RU" altLang="ru-RU" sz="1000" b="1" dirty="0">
              <a:latin typeface="Verdana" pitchFamily="34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39750" y="1772816"/>
            <a:ext cx="8208963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Тема 2: Классификация структур данных</a:t>
            </a:r>
          </a:p>
          <a:p>
            <a:pPr eaLnBrk="1" hangingPunct="1"/>
            <a:endParaRPr lang="ru-RU" altLang="ru-RU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67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Структуры данных</a:t>
            </a:r>
            <a:r>
              <a:rPr lang="ru-RU" altLang="ru-RU" sz="1000" dirty="0">
                <a:latin typeface="Verdana" pitchFamily="34" charset="0"/>
              </a:rPr>
              <a:t>		</a:t>
            </a:r>
            <a:endParaRPr lang="ru-RU" altLang="ru-RU" sz="1000" b="1" dirty="0">
              <a:latin typeface="Verdana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08958" y="1628800"/>
            <a:ext cx="8208963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just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Понятие "</a:t>
            </a:r>
            <a:r>
              <a:rPr lang="ru-RU" sz="2400" dirty="0">
                <a:solidFill>
                  <a:srgbClr val="CC0000"/>
                </a:solidFill>
              </a:rPr>
              <a:t>ФИЗИЧЕСКАЯ</a:t>
            </a:r>
            <a:r>
              <a:rPr lang="ru-RU" sz="2400" dirty="0"/>
              <a:t> структура данных" отражает способ физического представления данных в памяти машины и называется еще структурой хранения, внутренней структурой или структурой памяти.</a:t>
            </a:r>
          </a:p>
          <a:p>
            <a:pPr algn="just">
              <a:buClr>
                <a:srgbClr val="CC0000"/>
              </a:buClr>
              <a:buFont typeface="Wingdings" pitchFamily="2" charset="2"/>
              <a:buChar char="Ø"/>
            </a:pPr>
            <a:endParaRPr lang="ru-RU" sz="2400" dirty="0"/>
          </a:p>
          <a:p>
            <a:pPr marL="342900" indent="-342900" algn="just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Рассмотрение структуры данных без учета ее представления в машинной памяти называется абстрактной или </a:t>
            </a:r>
            <a:r>
              <a:rPr lang="ru-RU" sz="2400" dirty="0">
                <a:solidFill>
                  <a:srgbClr val="CC0000"/>
                </a:solidFill>
              </a:rPr>
              <a:t>ЛОГИЧЕСКОЙ</a:t>
            </a:r>
            <a:r>
              <a:rPr lang="ru-RU" sz="2400" dirty="0"/>
              <a:t> структурой.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0057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Структуры данных</a:t>
            </a:r>
            <a:r>
              <a:rPr lang="ru-RU" altLang="ru-RU" sz="1000" dirty="0">
                <a:latin typeface="Verdana" pitchFamily="34" charset="0"/>
              </a:rPr>
              <a:t>		</a:t>
            </a:r>
            <a:endParaRPr lang="ru-RU" altLang="ru-RU" sz="1000" b="1" dirty="0">
              <a:latin typeface="Verdana" pitchFamily="34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ru-RU" altLang="ru-RU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Структуры данных</a:t>
            </a:r>
            <a:endParaRPr lang="ru-RU" altLang="ru-RU" sz="28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/>
            <a:endParaRPr lang="ru-RU" altLang="ru-RU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08960" y="2204864"/>
            <a:ext cx="820896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ru-RU" sz="2400" b="1" dirty="0"/>
              <a:t>Составитель курса лекций:</a:t>
            </a:r>
          </a:p>
          <a:p>
            <a:r>
              <a:rPr lang="ru-RU" sz="2400" dirty="0" err="1"/>
              <a:t>Спиричева</a:t>
            </a:r>
            <a:r>
              <a:rPr lang="ru-RU" sz="2400" dirty="0"/>
              <a:t> Наталия </a:t>
            </a:r>
            <a:r>
              <a:rPr lang="ru-RU" sz="2400" dirty="0" err="1"/>
              <a:t>Рахматулловна</a:t>
            </a:r>
            <a:r>
              <a:rPr lang="ru-RU" sz="2400" dirty="0"/>
              <a:t>, </a:t>
            </a:r>
          </a:p>
          <a:p>
            <a:r>
              <a:rPr lang="ru-RU" sz="2400" dirty="0"/>
              <a:t>ст. преподаватель каф. Информационных технологий</a:t>
            </a:r>
          </a:p>
          <a:p>
            <a:pPr algn="just"/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Структуры данных</a:t>
            </a:r>
            <a:r>
              <a:rPr lang="ru-RU" altLang="ru-RU" sz="1000" dirty="0">
                <a:latin typeface="Verdana" pitchFamily="34" charset="0"/>
              </a:rPr>
              <a:t>		</a:t>
            </a:r>
            <a:endParaRPr lang="ru-RU" altLang="ru-RU" sz="1000" b="1" dirty="0">
              <a:latin typeface="Verdana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67518" y="980728"/>
            <a:ext cx="8208963" cy="539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609600" indent="-609600" algn="just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Различаются ПРОСТЫЕ (базовые, примитивные) структуры (типы) данных и ИНТЕГРИРОВАННЫЕ (структурированные, композитные, сложные). </a:t>
            </a:r>
            <a:endParaRPr lang="ru-RU" sz="2400" dirty="0" smtClean="0"/>
          </a:p>
          <a:p>
            <a:pPr marL="609600" indent="-609600" algn="just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Char char="§"/>
            </a:pPr>
            <a:endParaRPr lang="ru-RU" sz="2400" dirty="0" smtClean="0"/>
          </a:p>
          <a:p>
            <a:pPr marL="609600" indent="-609600" algn="just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dirty="0" smtClean="0"/>
              <a:t>Простыми </a:t>
            </a:r>
            <a:r>
              <a:rPr lang="ru-RU" sz="2400" dirty="0"/>
              <a:t>называются такие структуры данных, которые не могут быть расчленены на составные части, большие, чем биты. С точки зрения физической структуры важным является то обстоятельство, что в данной машинной архитектуре, в данной системе программирования мы всегда можем заранее сказать, каков будет размер данного простого типа и какова структура его размещения в памяти. С логической точки зрения простые данные являются неделимыми единицами</a:t>
            </a:r>
            <a:r>
              <a:rPr lang="ru-RU" sz="2400" dirty="0" smtClean="0"/>
              <a:t>.</a:t>
            </a:r>
          </a:p>
          <a:p>
            <a:pPr marL="609600" indent="-609600" algn="just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Char char="§"/>
            </a:pPr>
            <a:endParaRPr lang="ru-RU" sz="2400" dirty="0"/>
          </a:p>
          <a:p>
            <a:pPr marL="609600" indent="-609600" algn="just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Интегрированными называются такие структуры данных, составными частями которых являются другие структуры данных - простые или в свою очередь интегрированные. 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603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Структуры данных</a:t>
            </a:r>
            <a:r>
              <a:rPr lang="ru-RU" altLang="ru-RU" sz="1000" dirty="0">
                <a:latin typeface="Verdana" pitchFamily="34" charset="0"/>
              </a:rPr>
              <a:t>		</a:t>
            </a:r>
            <a:endParaRPr lang="ru-RU" altLang="ru-RU" sz="1000" b="1" dirty="0">
              <a:latin typeface="Verdana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67517" y="1196752"/>
            <a:ext cx="8208963" cy="469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just">
              <a:lnSpc>
                <a:spcPct val="90000"/>
              </a:lnSpc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В зависимости от отсутствия или наличия явно заданных связей между элементами данных следует различать НЕСВЯЗНЫЕ структуры (векторы, массивы, строки, стеки, очереди) и СВЯЗНЫЕ структуры (связные списки</a:t>
            </a:r>
            <a:r>
              <a:rPr lang="ru-RU" sz="2400" dirty="0" smtClean="0"/>
              <a:t>).</a:t>
            </a:r>
          </a:p>
          <a:p>
            <a:pPr algn="just">
              <a:lnSpc>
                <a:spcPct val="90000"/>
              </a:lnSpc>
              <a:buClr>
                <a:srgbClr val="CC0000"/>
              </a:buClr>
              <a:buFont typeface="Wingdings" pitchFamily="2" charset="2"/>
              <a:buChar char="v"/>
            </a:pPr>
            <a:endParaRPr lang="ru-RU" sz="2400" dirty="0"/>
          </a:p>
          <a:p>
            <a:pPr marL="342900" indent="-342900" algn="just">
              <a:lnSpc>
                <a:spcPct val="90000"/>
              </a:lnSpc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Весьма важный признак структуры данных - ее изменчивость - изменение числа элементов и (или) связей между элементами структуры. В определении изменчивости структуры не отражен факт изменения значений элементов данных, поскольку в этом случае все структуры данных имели бы свойство изменчивости. По признаку изменчивости различают структуры СТАТИЧЕСКИЕ, ПОЛУСТАТИЧЕСКИЕ, ДИНАМИЧЕСКИЕ. 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7219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Структуры данных</a:t>
            </a:r>
            <a:r>
              <a:rPr lang="ru-RU" altLang="ru-RU" sz="1000" dirty="0">
                <a:latin typeface="Verdana" pitchFamily="34" charset="0"/>
              </a:rPr>
              <a:t>		</a:t>
            </a:r>
            <a:endParaRPr lang="ru-RU" altLang="ru-RU" sz="1000" b="1" dirty="0">
              <a:latin typeface="Verdana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67518" y="1268760"/>
            <a:ext cx="8208963" cy="469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just">
              <a:lnSpc>
                <a:spcPct val="90000"/>
              </a:lnSpc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Важный признак структуры данных - характер упорядоченности ее элементов. По этому признаку структуры можно делить на ЛИНЕЙНЫЕ И НЕЛИНЕЙНЫЕ структуры.</a:t>
            </a:r>
          </a:p>
          <a:p>
            <a:pPr algn="just">
              <a:lnSpc>
                <a:spcPct val="90000"/>
              </a:lnSpc>
              <a:buClr>
                <a:srgbClr val="CC0000"/>
              </a:buClr>
              <a:buFont typeface="Wingdings" pitchFamily="2" charset="2"/>
              <a:buChar char="v"/>
            </a:pPr>
            <a:endParaRPr lang="ru-RU" sz="2400" dirty="0"/>
          </a:p>
          <a:p>
            <a:pPr marL="342900" indent="-342900" algn="just">
              <a:lnSpc>
                <a:spcPct val="90000"/>
              </a:lnSpc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В зависимости от характера взаимного расположения элементов в памяти линейные структуры можно разделить на структуры с ПОСЛЕДОВАТЕЛЬНЫМ распределением элементов в памяти (векторы, строки, массивы, стеки, очереди) и структуры с ПРОИЗВОЛЬНЫМ СВЯЗНЫМ распределением элементов в памяти (односвязные, двусвязные списки). Пример нелинейных структур - многосвязные списки, деревья, графы.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453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Структуры данных</a:t>
            </a:r>
            <a:r>
              <a:rPr lang="ru-RU" altLang="ru-RU" sz="1000" dirty="0">
                <a:latin typeface="Verdana" pitchFamily="34" charset="0"/>
              </a:rPr>
              <a:t>		</a:t>
            </a:r>
            <a:endParaRPr lang="ru-RU" altLang="ru-RU" sz="1000" b="1" dirty="0">
              <a:latin typeface="Verdana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75626" y="1124744"/>
            <a:ext cx="8208963" cy="487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>
              <a:spcBef>
                <a:spcPct val="40000"/>
              </a:spcBef>
              <a:buClr>
                <a:srgbClr val="CC0000"/>
              </a:buClr>
            </a:pPr>
            <a:r>
              <a:rPr lang="ru-RU" sz="2400" dirty="0" smtClean="0"/>
              <a:t>  В </a:t>
            </a:r>
            <a:r>
              <a:rPr lang="ru-RU" sz="2400" dirty="0"/>
              <a:t>языках программирования понятие "</a:t>
            </a:r>
            <a:r>
              <a:rPr lang="ru-RU" sz="2400" i="1" dirty="0"/>
              <a:t>структуры данных</a:t>
            </a:r>
            <a:r>
              <a:rPr lang="ru-RU" sz="2400" dirty="0"/>
              <a:t>" тесно связано с понятием "</a:t>
            </a:r>
            <a:r>
              <a:rPr lang="ru-RU" sz="2400" i="1" dirty="0"/>
              <a:t>типы данных</a:t>
            </a:r>
            <a:r>
              <a:rPr lang="ru-RU" sz="2400" dirty="0"/>
              <a:t>". Информация по каждому типу однозначно определяет : </a:t>
            </a:r>
          </a:p>
          <a:p>
            <a:pPr marL="342900" indent="-342900" algn="just">
              <a:spcBef>
                <a:spcPct val="40000"/>
              </a:spcBef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структуру хранения данных указанного типа,  т.е. выделение памяти и представление данных в ней, с одной стороны, и интерпретацию двоичного представления, с другой;</a:t>
            </a:r>
          </a:p>
          <a:p>
            <a:pPr marL="342900" indent="-342900" algn="just">
              <a:spcBef>
                <a:spcPct val="40000"/>
              </a:spcBef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множество допустимых значений, которые может иметь тот или иной объект описываемого типа;</a:t>
            </a:r>
          </a:p>
          <a:p>
            <a:pPr marL="342900" indent="-342900" algn="just">
              <a:spcBef>
                <a:spcPct val="40000"/>
              </a:spcBef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множество допустимых операций, которые применимы к объекту описываемого типа.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7772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Структуры данных</a:t>
            </a:r>
            <a:r>
              <a:rPr lang="ru-RU" altLang="ru-RU" sz="1000" dirty="0">
                <a:latin typeface="Verdana" pitchFamily="34" charset="0"/>
              </a:rPr>
              <a:t>		</a:t>
            </a:r>
            <a:endParaRPr lang="ru-RU" altLang="ru-RU" sz="1000" b="1" dirty="0">
              <a:latin typeface="Verdana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44259" y="1340768"/>
            <a:ext cx="8208963" cy="469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just">
              <a:lnSpc>
                <a:spcPct val="90000"/>
              </a:lnSpc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В большинстве случаев новые типы данных определяются с помощью ранее определенных типов данных. Значения, принадлежащие к такому типу, обычно представляют собой совокупности значений компонент, принадлежащих к определенным ранее типам компонент, такие составные значения называются структурированными. Если имеется только один тип компонент, т.е. все компоненты принадлежат одному типу, то он называется </a:t>
            </a:r>
            <a:r>
              <a:rPr lang="ru-RU" sz="2400" b="1" dirty="0">
                <a:solidFill>
                  <a:srgbClr val="CC0000"/>
                </a:solidFill>
              </a:rPr>
              <a:t>базовым</a:t>
            </a:r>
            <a:r>
              <a:rPr lang="ru-RU" sz="2400" b="1" dirty="0" smtClean="0">
                <a:solidFill>
                  <a:srgbClr val="CC0000"/>
                </a:solidFill>
              </a:rPr>
              <a:t>.</a:t>
            </a:r>
          </a:p>
          <a:p>
            <a:pPr algn="just">
              <a:lnSpc>
                <a:spcPct val="90000"/>
              </a:lnSpc>
              <a:buClr>
                <a:srgbClr val="CC0000"/>
              </a:buClr>
              <a:buFont typeface="Wingdings" pitchFamily="2" charset="2"/>
              <a:buChar char="v"/>
            </a:pPr>
            <a:endParaRPr lang="ru-RU" sz="2400" dirty="0"/>
          </a:p>
          <a:p>
            <a:pPr marL="342900" indent="-342900" algn="just">
              <a:lnSpc>
                <a:spcPct val="90000"/>
              </a:lnSpc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Число различных значений, принадлежащих типу Т, называется </a:t>
            </a:r>
            <a:r>
              <a:rPr lang="ru-RU" sz="2400" b="1" dirty="0">
                <a:solidFill>
                  <a:srgbClr val="CC0000"/>
                </a:solidFill>
              </a:rPr>
              <a:t>кардинальным числом</a:t>
            </a:r>
            <a:r>
              <a:rPr lang="ru-RU" sz="2400" dirty="0"/>
              <a:t> Т. Кардинальное число определяет размер памяти, нужной для размещения переменной </a:t>
            </a:r>
            <a:r>
              <a:rPr lang="en-US" sz="2400" dirty="0"/>
              <a:t>x</a:t>
            </a:r>
            <a:r>
              <a:rPr lang="ru-RU" sz="2400" dirty="0"/>
              <a:t> типа </a:t>
            </a:r>
            <a:r>
              <a:rPr lang="en-US" sz="2400" dirty="0"/>
              <a:t>T</a:t>
            </a:r>
            <a:r>
              <a:rPr lang="ru-RU" sz="2400" dirty="0"/>
              <a:t>. Этот факт обозначается так: </a:t>
            </a:r>
            <a:r>
              <a:rPr lang="en-US" sz="2400" b="1" dirty="0">
                <a:solidFill>
                  <a:srgbClr val="CC0000"/>
                </a:solidFill>
              </a:rPr>
              <a:t>x</a:t>
            </a:r>
            <a:r>
              <a:rPr lang="ru-RU" sz="2400" b="1" dirty="0">
                <a:solidFill>
                  <a:srgbClr val="CC0000"/>
                </a:solidFill>
              </a:rPr>
              <a:t>:</a:t>
            </a:r>
            <a:r>
              <a:rPr lang="en-US" sz="2400" b="1" dirty="0">
                <a:solidFill>
                  <a:srgbClr val="CC0000"/>
                </a:solidFill>
              </a:rPr>
              <a:t>T</a:t>
            </a:r>
            <a:r>
              <a:rPr lang="ru-RU" sz="2400" b="1" dirty="0">
                <a:solidFill>
                  <a:srgbClr val="CC0000"/>
                </a:solidFill>
              </a:rPr>
              <a:t>.</a:t>
            </a:r>
            <a:r>
              <a:rPr lang="ru-RU" sz="2400" dirty="0"/>
              <a:t> 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4031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Структуры данных</a:t>
            </a:r>
            <a:r>
              <a:rPr lang="ru-RU" altLang="ru-RU" sz="1000" dirty="0">
                <a:latin typeface="Verdana" pitchFamily="34" charset="0"/>
              </a:rPr>
              <a:t>		</a:t>
            </a:r>
            <a:endParaRPr lang="ru-RU" altLang="ru-RU" sz="1000" b="1" dirty="0">
              <a:latin typeface="Verdana" pitchFamily="34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39750" y="764704"/>
            <a:ext cx="820896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ru-RU" altLang="ru-RU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Структуры данных</a:t>
            </a:r>
            <a:endParaRPr lang="ru-RU" altLang="ru-RU" sz="28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/>
            <a:endParaRPr lang="ru-RU" altLang="ru-RU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755650" y="1844675"/>
            <a:ext cx="1389063" cy="677863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ru-RU" sz="1200" b="1" dirty="0" err="1">
                <a:solidFill>
                  <a:schemeClr val="tx2"/>
                </a:solidFill>
                <a:latin typeface="Arial" charset="0"/>
              </a:rPr>
              <a:t>Фундамен-тальные</a:t>
            </a:r>
            <a:r>
              <a:rPr lang="ru-RU" sz="1200" b="1" dirty="0">
                <a:solidFill>
                  <a:schemeClr val="tx2"/>
                </a:solidFill>
                <a:latin typeface="Arial" charset="0"/>
              </a:rPr>
              <a:t> типы данных</a:t>
            </a:r>
            <a:endParaRPr lang="ru-RU" sz="12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2339975" y="1844675"/>
            <a:ext cx="1033463" cy="677863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ru-RU" sz="1200" b="1" dirty="0" err="1">
                <a:solidFill>
                  <a:schemeClr val="tx2"/>
                </a:solidFill>
                <a:latin typeface="Arial" charset="0"/>
              </a:rPr>
              <a:t>Статичес</a:t>
            </a:r>
            <a:r>
              <a:rPr lang="ru-RU" sz="1200" b="1" dirty="0">
                <a:solidFill>
                  <a:schemeClr val="tx2"/>
                </a:solidFill>
                <a:latin typeface="Arial" charset="0"/>
              </a:rPr>
              <a:t>-</a:t>
            </a:r>
          </a:p>
          <a:p>
            <a:pPr algn="ctr">
              <a:defRPr/>
            </a:pPr>
            <a:r>
              <a:rPr lang="ru-RU" sz="1200" b="1" dirty="0">
                <a:solidFill>
                  <a:schemeClr val="tx2"/>
                </a:solidFill>
                <a:latin typeface="Arial" charset="0"/>
              </a:rPr>
              <a:t>кие структуры</a:t>
            </a:r>
            <a:endParaRPr lang="ru-RU" sz="12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3563938" y="1844675"/>
            <a:ext cx="1035050" cy="677863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ru-RU" sz="1200" b="1" dirty="0" err="1">
                <a:solidFill>
                  <a:schemeClr val="tx2"/>
                </a:solidFill>
                <a:latin typeface="Arial" charset="0"/>
              </a:rPr>
              <a:t>Полуста-тические</a:t>
            </a:r>
            <a:r>
              <a:rPr lang="ru-RU" sz="1200" b="1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ru-RU" sz="1200" b="1" dirty="0" err="1">
                <a:solidFill>
                  <a:schemeClr val="tx2"/>
                </a:solidFill>
                <a:latin typeface="Arial" charset="0"/>
              </a:rPr>
              <a:t>стуктуры</a:t>
            </a:r>
            <a:endParaRPr lang="ru-RU" sz="12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4859338" y="1844675"/>
            <a:ext cx="1393825" cy="64770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ru-RU" sz="1200" b="1" dirty="0">
                <a:solidFill>
                  <a:schemeClr val="tx2"/>
                </a:solidFill>
                <a:latin typeface="Arial" charset="0"/>
              </a:rPr>
              <a:t>Динами-</a:t>
            </a:r>
          </a:p>
          <a:p>
            <a:pPr algn="ctr">
              <a:defRPr/>
            </a:pPr>
            <a:r>
              <a:rPr lang="ru-RU" sz="1200" b="1" dirty="0" err="1">
                <a:solidFill>
                  <a:schemeClr val="tx2"/>
                </a:solidFill>
                <a:latin typeface="Arial" charset="0"/>
              </a:rPr>
              <a:t>ческие</a:t>
            </a:r>
            <a:r>
              <a:rPr lang="ru-RU" sz="1200" b="1" dirty="0">
                <a:solidFill>
                  <a:schemeClr val="tx2"/>
                </a:solidFill>
                <a:latin typeface="Arial" charset="0"/>
              </a:rPr>
              <a:t> структуры</a:t>
            </a:r>
            <a:endParaRPr lang="ru-RU" sz="12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6516688" y="1844675"/>
            <a:ext cx="1031875" cy="677863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ru-RU" sz="1200" b="1" dirty="0">
                <a:solidFill>
                  <a:schemeClr val="tx2"/>
                </a:solidFill>
                <a:latin typeface="Arial" charset="0"/>
              </a:rPr>
              <a:t>Файловые структуры</a:t>
            </a:r>
            <a:endParaRPr lang="ru-RU" sz="18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7812088" y="1844675"/>
            <a:ext cx="1033462" cy="677863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ru-RU" sz="1200" b="1" dirty="0">
                <a:solidFill>
                  <a:schemeClr val="tx2"/>
                </a:solidFill>
                <a:latin typeface="Arial" charset="0"/>
              </a:rPr>
              <a:t>Объекты (Классы</a:t>
            </a:r>
            <a:r>
              <a:rPr lang="ru-RU" sz="1200" dirty="0">
                <a:solidFill>
                  <a:schemeClr val="tx2"/>
                </a:solidFill>
                <a:latin typeface="Arial" charset="0"/>
              </a:rPr>
              <a:t>)</a:t>
            </a:r>
            <a:endParaRPr lang="ru-RU" sz="18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1619673" y="1412875"/>
            <a:ext cx="662421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1619900" y="1423278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856706" y="1412875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063320" y="1412875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5556250" y="1438275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7032625" y="1438275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8243888" y="1438275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" name="AutoShape 27"/>
          <p:cNvSpPr>
            <a:spLocks noChangeArrowheads="1"/>
          </p:cNvSpPr>
          <p:nvPr/>
        </p:nvSpPr>
        <p:spPr bwMode="auto">
          <a:xfrm>
            <a:off x="827088" y="2924175"/>
            <a:ext cx="1223962" cy="2665413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ru-RU" sz="1200" b="1" dirty="0">
                <a:solidFill>
                  <a:schemeClr val="tx2"/>
                </a:solidFill>
                <a:latin typeface="Arial" charset="0"/>
              </a:rPr>
              <a:t>Числовые</a:t>
            </a:r>
          </a:p>
          <a:p>
            <a:pPr>
              <a:defRPr/>
            </a:pPr>
            <a:endParaRPr lang="ru-RU" sz="1200" b="1" dirty="0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ru-RU" sz="1200" b="1" dirty="0">
                <a:solidFill>
                  <a:schemeClr val="tx2"/>
                </a:solidFill>
                <a:latin typeface="Arial" charset="0"/>
              </a:rPr>
              <a:t>Символьные</a:t>
            </a:r>
          </a:p>
          <a:p>
            <a:pPr>
              <a:defRPr/>
            </a:pPr>
            <a:endParaRPr lang="ru-RU" sz="1200" b="1" dirty="0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ru-RU" sz="1200" b="1" dirty="0">
                <a:solidFill>
                  <a:schemeClr val="tx2"/>
                </a:solidFill>
                <a:latin typeface="Arial" charset="0"/>
              </a:rPr>
              <a:t>Логические</a:t>
            </a:r>
          </a:p>
          <a:p>
            <a:pPr>
              <a:defRPr/>
            </a:pPr>
            <a:endParaRPr lang="ru-RU" sz="1200" b="1" dirty="0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ru-RU" sz="1200" b="1" dirty="0" err="1">
                <a:solidFill>
                  <a:schemeClr val="tx2"/>
                </a:solidFill>
                <a:latin typeface="Arial" charset="0"/>
              </a:rPr>
              <a:t>Перечисле-ние</a:t>
            </a:r>
            <a:endParaRPr lang="ru-RU" sz="1200" b="1" dirty="0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endParaRPr lang="ru-RU" sz="1200" b="1" dirty="0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ru-RU" sz="1200" b="1" dirty="0">
                <a:solidFill>
                  <a:schemeClr val="tx2"/>
                </a:solidFill>
                <a:latin typeface="Arial" charset="0"/>
              </a:rPr>
              <a:t>Интервал</a:t>
            </a:r>
          </a:p>
          <a:p>
            <a:pPr>
              <a:defRPr/>
            </a:pPr>
            <a:endParaRPr lang="ru-RU" sz="1200" b="1" dirty="0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ru-RU" sz="1200" b="1" dirty="0">
                <a:solidFill>
                  <a:schemeClr val="tx2"/>
                </a:solidFill>
                <a:latin typeface="Arial" charset="0"/>
              </a:rPr>
              <a:t>Указатели</a:t>
            </a:r>
          </a:p>
          <a:p>
            <a:pPr>
              <a:defRPr/>
            </a:pPr>
            <a:endParaRPr lang="ru-RU" sz="1200" b="1" dirty="0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ru-RU" sz="1200" b="1" dirty="0">
                <a:solidFill>
                  <a:schemeClr val="tx2"/>
                </a:solidFill>
                <a:latin typeface="Arial" charset="0"/>
              </a:rPr>
              <a:t>Ссылка</a:t>
            </a:r>
            <a:endParaRPr lang="ru-RU" sz="12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4" name="AutoShape 28"/>
          <p:cNvSpPr>
            <a:spLocks noChangeArrowheads="1"/>
          </p:cNvSpPr>
          <p:nvPr/>
        </p:nvSpPr>
        <p:spPr bwMode="auto">
          <a:xfrm>
            <a:off x="2268538" y="2924175"/>
            <a:ext cx="1149350" cy="2668588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ru-RU" sz="1200" b="1" dirty="0">
                <a:solidFill>
                  <a:schemeClr val="tx2"/>
                </a:solidFill>
                <a:latin typeface="Arial" charset="0"/>
              </a:rPr>
              <a:t>Векторы</a:t>
            </a:r>
          </a:p>
          <a:p>
            <a:pPr>
              <a:defRPr/>
            </a:pPr>
            <a:endParaRPr lang="ru-RU" sz="1200" b="1" dirty="0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ru-RU" sz="1200" b="1" dirty="0">
                <a:solidFill>
                  <a:schemeClr val="tx2"/>
                </a:solidFill>
                <a:latin typeface="Arial" charset="0"/>
              </a:rPr>
              <a:t>Массивы</a:t>
            </a:r>
          </a:p>
          <a:p>
            <a:pPr>
              <a:defRPr/>
            </a:pPr>
            <a:endParaRPr lang="ru-RU" sz="1200" b="1" dirty="0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ru-RU" sz="1200" b="1" dirty="0">
                <a:solidFill>
                  <a:schemeClr val="tx2"/>
                </a:solidFill>
                <a:latin typeface="Arial" charset="0"/>
              </a:rPr>
              <a:t>Множества</a:t>
            </a:r>
          </a:p>
          <a:p>
            <a:pPr>
              <a:defRPr/>
            </a:pPr>
            <a:endParaRPr lang="ru-RU" sz="1200" b="1" dirty="0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ru-RU" sz="1200" b="1" dirty="0">
                <a:solidFill>
                  <a:schemeClr val="tx2"/>
                </a:solidFill>
                <a:latin typeface="Arial" charset="0"/>
              </a:rPr>
              <a:t>Записи</a:t>
            </a:r>
          </a:p>
          <a:p>
            <a:pPr>
              <a:defRPr/>
            </a:pPr>
            <a:endParaRPr lang="ru-RU" sz="1200" b="1" dirty="0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ru-RU" sz="1200" b="1" dirty="0">
                <a:solidFill>
                  <a:schemeClr val="tx2"/>
                </a:solidFill>
                <a:latin typeface="Arial" charset="0"/>
              </a:rPr>
              <a:t>Таблицы</a:t>
            </a:r>
          </a:p>
          <a:p>
            <a:pPr>
              <a:defRPr/>
            </a:pPr>
            <a:endParaRPr lang="ru-RU" sz="1800" dirty="0">
              <a:solidFill>
                <a:schemeClr val="accent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25" name="AutoShape 29"/>
          <p:cNvSpPr>
            <a:spLocks noChangeArrowheads="1"/>
          </p:cNvSpPr>
          <p:nvPr/>
        </p:nvSpPr>
        <p:spPr bwMode="auto">
          <a:xfrm>
            <a:off x="3609975" y="2924175"/>
            <a:ext cx="1033463" cy="2665413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ru-RU" sz="1200" b="1" dirty="0">
                <a:solidFill>
                  <a:schemeClr val="tx2"/>
                </a:solidFill>
                <a:latin typeface="Arial" charset="0"/>
              </a:rPr>
              <a:t>Стеки</a:t>
            </a:r>
          </a:p>
          <a:p>
            <a:pPr>
              <a:defRPr/>
            </a:pPr>
            <a:endParaRPr lang="ru-RU" sz="1200" b="1" dirty="0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ru-RU" sz="1200" b="1" dirty="0">
                <a:solidFill>
                  <a:schemeClr val="tx2"/>
                </a:solidFill>
                <a:latin typeface="Arial" charset="0"/>
              </a:rPr>
              <a:t>Очереди</a:t>
            </a:r>
          </a:p>
          <a:p>
            <a:pPr>
              <a:defRPr/>
            </a:pPr>
            <a:endParaRPr lang="ru-RU" sz="1200" b="1" dirty="0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ru-RU" sz="1200" b="1" dirty="0">
                <a:solidFill>
                  <a:schemeClr val="tx2"/>
                </a:solidFill>
                <a:latin typeface="Arial" charset="0"/>
              </a:rPr>
              <a:t>Деки</a:t>
            </a:r>
          </a:p>
          <a:p>
            <a:pPr>
              <a:defRPr/>
            </a:pPr>
            <a:endParaRPr lang="ru-RU" sz="1200" b="1" dirty="0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ru-RU" sz="1200" b="1" dirty="0">
                <a:solidFill>
                  <a:schemeClr val="tx2"/>
                </a:solidFill>
                <a:latin typeface="Arial" charset="0"/>
              </a:rPr>
              <a:t>Строки</a:t>
            </a:r>
          </a:p>
          <a:p>
            <a:pPr>
              <a:defRPr/>
            </a:pPr>
            <a:endParaRPr lang="ru-RU" sz="1800" dirty="0">
              <a:solidFill>
                <a:schemeClr val="accent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26" name="AutoShape 30"/>
          <p:cNvSpPr>
            <a:spLocks noChangeArrowheads="1"/>
          </p:cNvSpPr>
          <p:nvPr/>
        </p:nvSpPr>
        <p:spPr bwMode="auto">
          <a:xfrm>
            <a:off x="4859338" y="2924175"/>
            <a:ext cx="1368425" cy="2665413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ru-RU" sz="1200" b="1" dirty="0">
                <a:solidFill>
                  <a:schemeClr val="tx2"/>
                </a:solidFill>
                <a:latin typeface="Arial" charset="0"/>
              </a:rPr>
              <a:t>Линейные</a:t>
            </a:r>
          </a:p>
          <a:p>
            <a:pPr>
              <a:defRPr/>
            </a:pPr>
            <a:r>
              <a:rPr lang="ru-RU" sz="1200" b="1" dirty="0">
                <a:solidFill>
                  <a:schemeClr val="tx2"/>
                </a:solidFill>
                <a:latin typeface="Arial" charset="0"/>
              </a:rPr>
              <a:t>связные</a:t>
            </a:r>
          </a:p>
          <a:p>
            <a:pPr>
              <a:defRPr/>
            </a:pPr>
            <a:r>
              <a:rPr lang="ru-RU" sz="1200" b="1" dirty="0">
                <a:solidFill>
                  <a:schemeClr val="tx2"/>
                </a:solidFill>
                <a:latin typeface="Arial" charset="0"/>
              </a:rPr>
              <a:t>Списки</a:t>
            </a:r>
          </a:p>
          <a:p>
            <a:pPr>
              <a:defRPr/>
            </a:pPr>
            <a:endParaRPr lang="ru-RU" sz="1200" b="1" dirty="0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ru-RU" sz="1200" b="1" dirty="0">
                <a:solidFill>
                  <a:schemeClr val="tx2"/>
                </a:solidFill>
                <a:latin typeface="Arial" charset="0"/>
              </a:rPr>
              <a:t>Разветвлен-</a:t>
            </a:r>
            <a:r>
              <a:rPr lang="ru-RU" sz="1200" b="1" dirty="0" err="1">
                <a:solidFill>
                  <a:schemeClr val="tx2"/>
                </a:solidFill>
                <a:latin typeface="Arial" charset="0"/>
              </a:rPr>
              <a:t>ные</a:t>
            </a:r>
            <a:r>
              <a:rPr lang="ru-RU" sz="1200" b="1" dirty="0">
                <a:solidFill>
                  <a:schemeClr val="tx2"/>
                </a:solidFill>
                <a:latin typeface="Arial" charset="0"/>
              </a:rPr>
              <a:t> связные</a:t>
            </a:r>
          </a:p>
          <a:p>
            <a:pPr>
              <a:defRPr/>
            </a:pPr>
            <a:r>
              <a:rPr lang="ru-RU" sz="1200" b="1" dirty="0">
                <a:solidFill>
                  <a:schemeClr val="tx2"/>
                </a:solidFill>
                <a:latin typeface="Arial" charset="0"/>
              </a:rPr>
              <a:t>списки</a:t>
            </a:r>
          </a:p>
          <a:p>
            <a:pPr>
              <a:defRPr/>
            </a:pPr>
            <a:endParaRPr lang="ru-RU" sz="1200" b="1" dirty="0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ru-RU" sz="1200" b="1" dirty="0">
                <a:solidFill>
                  <a:schemeClr val="tx2"/>
                </a:solidFill>
                <a:latin typeface="Arial" charset="0"/>
              </a:rPr>
              <a:t>Графы</a:t>
            </a:r>
          </a:p>
          <a:p>
            <a:pPr>
              <a:defRPr/>
            </a:pPr>
            <a:endParaRPr lang="ru-RU" sz="1200" b="1" dirty="0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ru-RU" sz="1200" b="1" dirty="0">
                <a:solidFill>
                  <a:schemeClr val="tx2"/>
                </a:solidFill>
                <a:latin typeface="Arial" charset="0"/>
              </a:rPr>
              <a:t>Деревья</a:t>
            </a:r>
            <a:endParaRPr lang="ru-RU" sz="12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7" name="AutoShape 31"/>
          <p:cNvSpPr>
            <a:spLocks noChangeArrowheads="1"/>
          </p:cNvSpPr>
          <p:nvPr/>
        </p:nvSpPr>
        <p:spPr bwMode="auto">
          <a:xfrm>
            <a:off x="6516688" y="2924175"/>
            <a:ext cx="1727200" cy="2665413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ru-RU" sz="1200" b="1" dirty="0" smtClean="0">
                <a:solidFill>
                  <a:schemeClr val="tx2"/>
                </a:solidFill>
                <a:latin typeface="Arial" charset="0"/>
              </a:rPr>
              <a:t>Последовательные</a:t>
            </a:r>
            <a:endParaRPr lang="ru-RU" sz="1200" b="1" dirty="0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endParaRPr lang="ru-RU" sz="1200" b="1" dirty="0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ru-RU" sz="1200" b="1" dirty="0">
                <a:solidFill>
                  <a:schemeClr val="tx2"/>
                </a:solidFill>
                <a:latin typeface="Arial" charset="0"/>
              </a:rPr>
              <a:t>Прямого  доступа</a:t>
            </a:r>
          </a:p>
          <a:p>
            <a:pPr>
              <a:defRPr/>
            </a:pPr>
            <a:endParaRPr lang="ru-RU" sz="1000" b="1" dirty="0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ru-RU" sz="1200" b="1" dirty="0">
                <a:solidFill>
                  <a:schemeClr val="tx2"/>
                </a:solidFill>
                <a:latin typeface="Arial" charset="0"/>
              </a:rPr>
              <a:t>Комбинированного доступа</a:t>
            </a:r>
          </a:p>
          <a:p>
            <a:pPr>
              <a:defRPr/>
            </a:pPr>
            <a:endParaRPr lang="ru-RU" sz="1000" b="1" dirty="0">
              <a:solidFill>
                <a:schemeClr val="tx2"/>
              </a:solidFill>
              <a:latin typeface="Arial" charset="0"/>
            </a:endParaRPr>
          </a:p>
          <a:p>
            <a:pPr>
              <a:defRPr/>
            </a:pPr>
            <a:r>
              <a:rPr lang="ru-RU" sz="1200" b="1" dirty="0">
                <a:solidFill>
                  <a:schemeClr val="tx2"/>
                </a:solidFill>
                <a:latin typeface="Arial" charset="0"/>
              </a:rPr>
              <a:t>Организованные разделами</a:t>
            </a:r>
            <a:endParaRPr lang="ru-RU" sz="18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1476375" y="2517775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2843213" y="2517775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>
            <a:off x="4167188" y="2511425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>
            <a:off x="5372100" y="2511425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>
            <a:off x="7019925" y="2517775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54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2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Структуры данных</a:t>
            </a:r>
            <a:r>
              <a:rPr lang="ru-RU" altLang="ru-RU" sz="1000" dirty="0">
                <a:latin typeface="Verdana" pitchFamily="34" charset="0"/>
              </a:rPr>
              <a:t>		</a:t>
            </a:r>
            <a:endParaRPr lang="ru-RU" altLang="ru-RU" sz="1000" b="1" dirty="0">
              <a:latin typeface="Verdana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rot="10800000" flipV="1">
            <a:off x="3165188" y="1172021"/>
            <a:ext cx="1800225" cy="6492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3200" dirty="0">
                <a:solidFill>
                  <a:schemeClr val="tx2"/>
                </a:solidFill>
                <a:latin typeface="Arial" charset="0"/>
              </a:rPr>
              <a:t>Данные</a:t>
            </a:r>
          </a:p>
        </p:txBody>
      </p:sp>
      <p:sp>
        <p:nvSpPr>
          <p:cNvPr id="7" name="Line 69"/>
          <p:cNvSpPr>
            <a:spLocks noChangeShapeType="1"/>
          </p:cNvSpPr>
          <p:nvPr/>
        </p:nvSpPr>
        <p:spPr bwMode="auto">
          <a:xfrm flipH="1">
            <a:off x="1801017" y="1865525"/>
            <a:ext cx="180022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Line 68"/>
          <p:cNvSpPr>
            <a:spLocks noChangeShapeType="1"/>
          </p:cNvSpPr>
          <p:nvPr/>
        </p:nvSpPr>
        <p:spPr bwMode="auto">
          <a:xfrm>
            <a:off x="4535486" y="1821309"/>
            <a:ext cx="180022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 rot="10800000" flipV="1">
            <a:off x="468312" y="2534672"/>
            <a:ext cx="18002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800" dirty="0">
                <a:solidFill>
                  <a:schemeClr val="tx2"/>
                </a:solidFill>
                <a:latin typeface="Arial" charset="0"/>
              </a:rPr>
              <a:t>Элементарные</a:t>
            </a:r>
          </a:p>
          <a:p>
            <a:pPr algn="ctr"/>
            <a:r>
              <a:rPr lang="ru-RU" sz="1800" dirty="0">
                <a:solidFill>
                  <a:schemeClr val="tx2"/>
                </a:solidFill>
                <a:latin typeface="Arial" charset="0"/>
              </a:rPr>
              <a:t>(простые)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 rot="10800000" flipV="1">
            <a:off x="5508625" y="2469010"/>
            <a:ext cx="18002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800">
                <a:solidFill>
                  <a:schemeClr val="tx2"/>
                </a:solidFill>
                <a:latin typeface="Arial" charset="0"/>
              </a:rPr>
              <a:t>Составные</a:t>
            </a:r>
          </a:p>
          <a:p>
            <a:pPr algn="ctr"/>
            <a:r>
              <a:rPr lang="ru-RU" sz="1800">
                <a:solidFill>
                  <a:schemeClr val="tx2"/>
                </a:solidFill>
                <a:latin typeface="Arial" charset="0"/>
              </a:rPr>
              <a:t>(структуры)</a:t>
            </a:r>
          </a:p>
        </p:txBody>
      </p:sp>
      <p:sp>
        <p:nvSpPr>
          <p:cNvPr id="12" name="Line 70"/>
          <p:cNvSpPr>
            <a:spLocks noChangeShapeType="1"/>
          </p:cNvSpPr>
          <p:nvPr/>
        </p:nvSpPr>
        <p:spPr bwMode="auto">
          <a:xfrm flipH="1">
            <a:off x="565718" y="3183959"/>
            <a:ext cx="503237" cy="2233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" name="Line 72"/>
          <p:cNvSpPr>
            <a:spLocks noChangeShapeType="1"/>
          </p:cNvSpPr>
          <p:nvPr/>
        </p:nvSpPr>
        <p:spPr bwMode="auto">
          <a:xfrm>
            <a:off x="1619249" y="3183959"/>
            <a:ext cx="504825" cy="2233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 rot="10800000" flipV="1">
            <a:off x="179388" y="5445126"/>
            <a:ext cx="933450" cy="3603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>
                <a:solidFill>
                  <a:schemeClr val="tx2"/>
                </a:solidFill>
                <a:latin typeface="Arial" charset="0"/>
              </a:rPr>
              <a:t>Символ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 rot="10800000" flipV="1">
            <a:off x="1547664" y="5445125"/>
            <a:ext cx="933450" cy="3603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>
                <a:solidFill>
                  <a:schemeClr val="tx2"/>
                </a:solidFill>
                <a:latin typeface="Arial" charset="0"/>
              </a:rPr>
              <a:t>Целое</a:t>
            </a:r>
          </a:p>
        </p:txBody>
      </p:sp>
      <p:sp>
        <p:nvSpPr>
          <p:cNvPr id="17" name="Line 64"/>
          <p:cNvSpPr>
            <a:spLocks noChangeShapeType="1"/>
          </p:cNvSpPr>
          <p:nvPr/>
        </p:nvSpPr>
        <p:spPr bwMode="auto">
          <a:xfrm flipH="1">
            <a:off x="4931568" y="3127029"/>
            <a:ext cx="792163" cy="576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" name="Line 65"/>
          <p:cNvSpPr>
            <a:spLocks noChangeShapeType="1"/>
          </p:cNvSpPr>
          <p:nvPr/>
        </p:nvSpPr>
        <p:spPr bwMode="auto">
          <a:xfrm>
            <a:off x="7092950" y="3127030"/>
            <a:ext cx="863600" cy="576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 rot="10800000" flipV="1">
            <a:off x="7380288" y="3733116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800" dirty="0">
                <a:solidFill>
                  <a:schemeClr val="tx2"/>
                </a:solidFill>
                <a:latin typeface="Arial" charset="0"/>
              </a:rPr>
              <a:t>Динамические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 rot="10800000" flipV="1">
            <a:off x="3852068" y="3752056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>
                <a:solidFill>
                  <a:schemeClr val="tx2"/>
                </a:solidFill>
                <a:latin typeface="Arial" charset="0"/>
              </a:rPr>
              <a:t>Статические</a:t>
            </a:r>
          </a:p>
        </p:txBody>
      </p:sp>
      <p:sp>
        <p:nvSpPr>
          <p:cNvPr id="21" name="Line 66"/>
          <p:cNvSpPr>
            <a:spLocks noChangeShapeType="1"/>
          </p:cNvSpPr>
          <p:nvPr/>
        </p:nvSpPr>
        <p:spPr bwMode="auto">
          <a:xfrm>
            <a:off x="8423275" y="4382403"/>
            <a:ext cx="0" cy="1008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" name="Line 67"/>
          <p:cNvSpPr>
            <a:spLocks noChangeShapeType="1"/>
          </p:cNvSpPr>
          <p:nvPr/>
        </p:nvSpPr>
        <p:spPr bwMode="auto">
          <a:xfrm flipH="1">
            <a:off x="7164388" y="4401343"/>
            <a:ext cx="792163" cy="936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5162418" y="4418125"/>
            <a:ext cx="792163" cy="936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 flipH="1">
            <a:off x="4630038" y="4401343"/>
            <a:ext cx="0" cy="936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" name="Line 71"/>
          <p:cNvSpPr>
            <a:spLocks noChangeShapeType="1"/>
          </p:cNvSpPr>
          <p:nvPr/>
        </p:nvSpPr>
        <p:spPr bwMode="auto">
          <a:xfrm flipH="1">
            <a:off x="3241843" y="4418124"/>
            <a:ext cx="863600" cy="936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 rot="10800000" flipV="1">
            <a:off x="2701131" y="5425622"/>
            <a:ext cx="1150937" cy="3603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>
                <a:solidFill>
                  <a:schemeClr val="tx2"/>
                </a:solidFill>
                <a:latin typeface="Arial" charset="0"/>
              </a:rPr>
              <a:t>Массив</a:t>
            </a: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 rot="10800000" flipV="1">
            <a:off x="4081103" y="5445129"/>
            <a:ext cx="1150938" cy="3603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>
                <a:solidFill>
                  <a:schemeClr val="tx2"/>
                </a:solidFill>
                <a:latin typeface="Arial" charset="0"/>
              </a:rPr>
              <a:t>Запись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 rot="10800000" flipV="1">
            <a:off x="5435600" y="5445127"/>
            <a:ext cx="1223963" cy="3603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800" dirty="0">
                <a:solidFill>
                  <a:schemeClr val="tx2"/>
                </a:solidFill>
                <a:latin typeface="Arial" charset="0"/>
              </a:rPr>
              <a:t>Множество</a:t>
            </a: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 rot="10800000" flipV="1">
            <a:off x="6812870" y="5445128"/>
            <a:ext cx="1008063" cy="3603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>
                <a:solidFill>
                  <a:schemeClr val="tx2"/>
                </a:solidFill>
                <a:latin typeface="Arial" charset="0"/>
              </a:rPr>
              <a:t>Дерево</a:t>
            </a: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 rot="10800000" flipV="1">
            <a:off x="7956550" y="5425622"/>
            <a:ext cx="933450" cy="3603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>
                <a:solidFill>
                  <a:schemeClr val="tx2"/>
                </a:solidFill>
                <a:latin typeface="Arial" charset="0"/>
              </a:rPr>
              <a:t>Список</a:t>
            </a:r>
          </a:p>
        </p:txBody>
      </p:sp>
    </p:spTree>
    <p:extLst>
      <p:ext uri="{BB962C8B-B14F-4D97-AF65-F5344CB8AC3E}">
        <p14:creationId xmlns:p14="http://schemas.microsoft.com/office/powerpoint/2010/main" val="18954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Структуры данных</a:t>
            </a:r>
            <a:r>
              <a:rPr lang="ru-RU" altLang="ru-RU" sz="1000" dirty="0">
                <a:latin typeface="Verdana" pitchFamily="34" charset="0"/>
              </a:rPr>
              <a:t>		</a:t>
            </a:r>
            <a:endParaRPr lang="ru-RU" altLang="ru-RU" sz="1000" b="1" dirty="0">
              <a:latin typeface="Verdana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44259" y="1052736"/>
            <a:ext cx="8208963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CC0000"/>
                </a:solidFill>
              </a:rPr>
              <a:t>Структура данных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/>
              <a:t>— это исполнитель, который организует работу с данными, включая их хранение, добавление и удаление, модификацию, поиск и т.д. Структура данных поддерживает определенный порядок доступа к ним. Структуру данных можно рассматривать как своего рода склад или библиотеку</a:t>
            </a:r>
            <a:r>
              <a:rPr lang="ru-RU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ru-RU" sz="2400" dirty="0"/>
          </a:p>
          <a:p>
            <a:pPr marL="342900" indent="-342900" algn="just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При описании структуры данных нужно перечислить набор действий, которые возможны для нее, и четко описать результат каждого действия. Будем называть такие действия </a:t>
            </a:r>
            <a:r>
              <a:rPr lang="ru-RU" sz="2400" b="1" dirty="0"/>
              <a:t>предписаниями</a:t>
            </a:r>
            <a:r>
              <a:rPr lang="ru-RU" sz="2400" dirty="0"/>
              <a:t>. С программной точки зрения, системе предписаний структуры данных соответствует набор функций, которые работают над общими переменными.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1053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Структуры данных</a:t>
            </a:r>
            <a:r>
              <a:rPr lang="ru-RU" altLang="ru-RU" sz="1000" dirty="0">
                <a:latin typeface="Verdana" pitchFamily="34" charset="0"/>
              </a:rPr>
              <a:t>		</a:t>
            </a:r>
            <a:endParaRPr lang="ru-RU" altLang="ru-RU" sz="1000" b="1" dirty="0">
              <a:latin typeface="Verdana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44259" y="1340768"/>
            <a:ext cx="8208963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just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Структуры данных можно реализовывать и в традиционных языках программирования, и в объектно-ориентированных. </a:t>
            </a:r>
          </a:p>
          <a:p>
            <a:pPr marL="342900" indent="-342900" algn="just">
              <a:buClr>
                <a:srgbClr val="CC0000"/>
              </a:buClr>
              <a:buFont typeface="Wingdings" panose="05000000000000000000" pitchFamily="2" charset="2"/>
              <a:buChar char="§"/>
            </a:pPr>
            <a:endParaRPr lang="ru-RU" sz="2400" dirty="0" smtClean="0"/>
          </a:p>
          <a:p>
            <a:pPr marL="342900" indent="-342900" algn="just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dirty="0" smtClean="0"/>
              <a:t>При </a:t>
            </a:r>
            <a:r>
              <a:rPr lang="ru-RU" sz="2400" dirty="0"/>
              <a:t>этом следует придерживаться объектно-ориентированного стиля программирования: четко выделить </a:t>
            </a:r>
            <a:r>
              <a:rPr lang="ru-RU" sz="2400" dirty="0">
                <a:solidFill>
                  <a:srgbClr val="CC0000"/>
                </a:solidFill>
              </a:rPr>
              <a:t>набор функций</a:t>
            </a:r>
            <a:r>
              <a:rPr lang="ru-RU" sz="2400" dirty="0"/>
              <a:t>, которые осуществляют работу со структурой данных, и </a:t>
            </a:r>
            <a:r>
              <a:rPr lang="ru-RU" sz="2400" dirty="0">
                <a:solidFill>
                  <a:srgbClr val="CC0000"/>
                </a:solidFill>
              </a:rPr>
              <a:t>ограничить доступ к данным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/>
              <a:t>только этим набором функций. Сами данные реализуются как статические (не глобальные) переменные. 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2999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Структуры данных</a:t>
            </a:r>
            <a:r>
              <a:rPr lang="ru-RU" altLang="ru-RU" sz="1000" dirty="0">
                <a:latin typeface="Verdana" pitchFamily="34" charset="0"/>
              </a:rPr>
              <a:t>		</a:t>
            </a:r>
            <a:endParaRPr lang="ru-RU" altLang="ru-RU" sz="1000" b="1" dirty="0">
              <a:latin typeface="Verdana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44259" y="1340768"/>
            <a:ext cx="8208963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just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Структура данных обычно реализуется на основе более простой </a:t>
            </a:r>
            <a:r>
              <a:rPr lang="ru-RU" sz="2400" b="1" dirty="0"/>
              <a:t>базовой структуры</a:t>
            </a:r>
            <a:r>
              <a:rPr lang="ru-RU" sz="2400" dirty="0"/>
              <a:t>, ранее уже реализованной, или на основе массива и набора простых переменных. Следует четко различать описание структуры данных с логической точки зрения и описание ее реализации. Различных реализаций может быть много, с логической же точки зрения (т.е. с точки зрения внешнего пользователя) все они эквивалентны и различаются, возможно, лишь скоростью выполнения предписаний. 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0700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Структуры данных</a:t>
            </a:r>
            <a:r>
              <a:rPr lang="ru-RU" altLang="ru-RU" sz="1000" dirty="0">
                <a:latin typeface="Verdana" pitchFamily="34" charset="0"/>
              </a:rPr>
              <a:t>		</a:t>
            </a:r>
            <a:endParaRPr lang="ru-RU" altLang="ru-RU" sz="1000" b="1" dirty="0">
              <a:latin typeface="Verdana" pitchFamily="34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22982" y="1916832"/>
            <a:ext cx="8208963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Общие характеристики, классификация и особенности применения типов и структур данных</a:t>
            </a:r>
            <a:endParaRPr lang="ru-RU" altLang="ru-RU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69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Структуры данных</a:t>
            </a:r>
            <a:r>
              <a:rPr lang="ru-RU" altLang="ru-RU" sz="1000" dirty="0">
                <a:latin typeface="Verdana" pitchFamily="34" charset="0"/>
              </a:rPr>
              <a:t>		</a:t>
            </a:r>
            <a:endParaRPr lang="ru-RU" altLang="ru-RU" sz="1000" b="1" dirty="0">
              <a:latin typeface="Verdana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44259" y="1628800"/>
            <a:ext cx="8208963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/>
            <a:r>
              <a:rPr lang="ru-RU" sz="2400" b="1" dirty="0">
                <a:solidFill>
                  <a:srgbClr val="CC0000"/>
                </a:solidFill>
              </a:rPr>
              <a:t>Тип данных</a:t>
            </a:r>
            <a:r>
              <a:rPr lang="ru-RU" sz="2400" dirty="0"/>
              <a:t> — фундаментальное понятие теории</a:t>
            </a:r>
            <a:r>
              <a:rPr lang="ru-RU" sz="2400" dirty="0">
                <a:solidFill>
                  <a:srgbClr val="CC0000"/>
                </a:solidFill>
              </a:rPr>
              <a:t> программирования</a:t>
            </a:r>
            <a:r>
              <a:rPr lang="ru-RU" sz="2400" dirty="0"/>
              <a:t>. Тип данных определяет множество значений, набор операций, которые можно применять к таким значениям и, возможно, способ реализации хранения значений и выполнения операций. Любые данные, которыми оперируют программы, относятся к определённым типам.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4147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Структуры данных</a:t>
            </a:r>
            <a:r>
              <a:rPr lang="ru-RU" altLang="ru-RU" sz="1000" dirty="0">
                <a:latin typeface="Verdana" pitchFamily="34" charset="0"/>
              </a:rPr>
              <a:t>		</a:t>
            </a:r>
            <a:endParaRPr lang="ru-RU" altLang="ru-RU" sz="1000" b="1" dirty="0">
              <a:latin typeface="Verdana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44259" y="1340768"/>
            <a:ext cx="8208963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/>
            <a:r>
              <a:rPr lang="ru-RU" sz="2400" b="1" dirty="0"/>
              <a:t>Тип</a:t>
            </a:r>
            <a:r>
              <a:rPr lang="ru-RU" sz="2400" dirty="0"/>
              <a:t> (</a:t>
            </a:r>
            <a:r>
              <a:rPr lang="ru-RU" sz="2400" b="1" dirty="0"/>
              <a:t>сорт</a:t>
            </a:r>
            <a:r>
              <a:rPr lang="ru-RU" sz="2400" dirty="0"/>
              <a:t>) — относительно устойчивая и независимая совокупность элементов, которую можно выделить во всём рассматриваемом </a:t>
            </a:r>
            <a:r>
              <a:rPr lang="ru-RU" sz="2400" u="sng" dirty="0">
                <a:solidFill>
                  <a:srgbClr val="CC0000"/>
                </a:solidFill>
              </a:rPr>
              <a:t>множестве</a:t>
            </a:r>
            <a:r>
              <a:rPr lang="ru-RU" sz="2400" dirty="0"/>
              <a:t> (</a:t>
            </a:r>
            <a:r>
              <a:rPr lang="ru-RU" sz="2400" u="sng" dirty="0">
                <a:solidFill>
                  <a:srgbClr val="CC0000"/>
                </a:solidFill>
              </a:rPr>
              <a:t>предметной области</a:t>
            </a:r>
            <a:r>
              <a:rPr lang="ru-RU" sz="2400" dirty="0" smtClean="0"/>
              <a:t>).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Математически тип может быть определён двумя способами</a:t>
            </a:r>
            <a:r>
              <a:rPr lang="ru-RU" sz="2400" dirty="0" smtClean="0"/>
              <a:t>:</a:t>
            </a:r>
          </a:p>
          <a:p>
            <a:pPr algn="just"/>
            <a:endParaRPr lang="ru-RU" sz="2400" dirty="0"/>
          </a:p>
          <a:p>
            <a:pPr marL="342900" indent="-342900" algn="just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Множеством всех значений, принадлежащим типу.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400" u="sng" dirty="0">
                <a:solidFill>
                  <a:srgbClr val="CC0000"/>
                </a:solidFill>
              </a:rPr>
              <a:t>Предикатной</a:t>
            </a:r>
            <a:r>
              <a:rPr lang="ru-RU" sz="2400" dirty="0"/>
              <a:t> функцией, определяющей принадлежность объекта к данному типу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2358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Структуры данных</a:t>
            </a:r>
            <a:r>
              <a:rPr lang="ru-RU" altLang="ru-RU" sz="1000" dirty="0">
                <a:latin typeface="Verdana" pitchFamily="34" charset="0"/>
              </a:rPr>
              <a:t>		</a:t>
            </a:r>
            <a:endParaRPr lang="ru-RU" altLang="ru-RU" sz="1000" b="1" dirty="0">
              <a:latin typeface="Verdana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44259" y="764704"/>
            <a:ext cx="8208963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just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Типы данных различаются начиная с нижних уровней системы. В Ассемблере х86 различаются типы «целое число» и «вещественное число». Это объясняется тем, что для чисел рассматриваемых типов отводятся различные объёмы памяти, используются различные регистры микропроцессора, а для операций с ними применяются различные команды Ассемблера и различные ядра микропроцессора</a:t>
            </a:r>
            <a:r>
              <a:rPr lang="ru-RU" sz="2400" dirty="0" smtClean="0"/>
              <a:t>.</a:t>
            </a:r>
          </a:p>
          <a:p>
            <a:pPr algn="just">
              <a:buClr>
                <a:srgbClr val="CC0000"/>
              </a:buClr>
              <a:buFont typeface="Wingdings" pitchFamily="2" charset="2"/>
              <a:buChar char="Ø"/>
            </a:pPr>
            <a:endParaRPr lang="ru-RU" sz="2400" dirty="0"/>
          </a:p>
          <a:p>
            <a:pPr marL="342900" indent="-342900" algn="just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Концепция типа данных появилась в языках программирования высокого уровня как естественное отражение того факта, что обрабатываемые программой данные могут иметь различные множества допустимых значений, храниться в памяти компьютера различным образом, занимать различные объёмы памяти и обрабатываться с помощью различных команд процессора.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1322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Структуры данных</a:t>
            </a:r>
            <a:r>
              <a:rPr lang="ru-RU" altLang="ru-RU" sz="1000" dirty="0">
                <a:latin typeface="Verdana" pitchFamily="34" charset="0"/>
              </a:rPr>
              <a:t>		</a:t>
            </a:r>
            <a:endParaRPr lang="ru-RU" altLang="ru-RU" sz="1000" b="1" dirty="0">
              <a:latin typeface="Verdana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44259" y="1340768"/>
            <a:ext cx="8208963" cy="232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just">
              <a:lnSpc>
                <a:spcPct val="90000"/>
              </a:lnSpc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Как правило, типы в языках программирования не всегда строго соответствуют подобным типам в математике. Например, тип «целое число» большинства языков программирования не соответствует принятому в математике типу «целое число», так как в математике указанный тип не имеет ограничений ни сверху, ни снизу, а в языках программирования эти ограничения есть.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2699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Структуры данных</a:t>
            </a:r>
            <a:r>
              <a:rPr lang="ru-RU" altLang="ru-RU" sz="1000" dirty="0">
                <a:latin typeface="Verdana" pitchFamily="34" charset="0"/>
              </a:rPr>
              <a:t>		</a:t>
            </a:r>
            <a:endParaRPr lang="ru-RU" altLang="ru-RU" sz="1000" b="1" dirty="0">
              <a:latin typeface="Verdana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44259" y="1340768"/>
            <a:ext cx="8208963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just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Теоретически не может существовать языков, в которых отсутствуют типы (включая полиморфные). Это следует из того, что все языки основаны на </a:t>
            </a:r>
            <a:r>
              <a:rPr lang="ru-RU" sz="2400" u="sng" dirty="0">
                <a:solidFill>
                  <a:srgbClr val="CC0000"/>
                </a:solidFill>
              </a:rPr>
              <a:t>машине Тьюринга</a:t>
            </a:r>
            <a:r>
              <a:rPr lang="ru-RU" sz="2400" dirty="0"/>
              <a:t> или на </a:t>
            </a:r>
            <a:r>
              <a:rPr lang="ru-RU" sz="2400" u="sng" dirty="0">
                <a:solidFill>
                  <a:srgbClr val="CC0000"/>
                </a:solidFill>
              </a:rPr>
              <a:t>лямбда-исчислении</a:t>
            </a:r>
            <a:r>
              <a:rPr lang="ru-RU" sz="2400" dirty="0"/>
              <a:t>. И в том, и в другом случае необходимо оперировать как минимум одним типом данных — хранящимся на ленте (машина Тьюринга) или передаваемым и возвращаемым из функции (лямбда-исчисление).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139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Структуры данных</a:t>
            </a:r>
            <a:r>
              <a:rPr lang="ru-RU" altLang="ru-RU" sz="1000" dirty="0">
                <a:latin typeface="Verdana" pitchFamily="34" charset="0"/>
              </a:rPr>
              <a:t>		</a:t>
            </a:r>
            <a:endParaRPr lang="ru-RU" altLang="ru-RU" sz="1000" b="1" dirty="0">
              <a:latin typeface="Verdana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44258" y="1844824"/>
            <a:ext cx="8208963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/>
            <a:r>
              <a:rPr lang="ru-RU" sz="2400" dirty="0"/>
              <a:t>Теоретически не может существовать языков, в которых отсутствуют типы. Это следует из того, что все языки основаны на </a:t>
            </a:r>
            <a:r>
              <a:rPr lang="ru-RU" sz="2400" dirty="0">
                <a:solidFill>
                  <a:srgbClr val="CC0000"/>
                </a:solidFill>
              </a:rPr>
              <a:t>машине Тьюринга</a:t>
            </a:r>
            <a:r>
              <a:rPr lang="ru-RU" sz="2400" dirty="0"/>
              <a:t> или на </a:t>
            </a:r>
            <a:r>
              <a:rPr lang="ru-RU" sz="2400" dirty="0">
                <a:solidFill>
                  <a:srgbClr val="CC0000"/>
                </a:solidFill>
              </a:rPr>
              <a:t>лямбда-исчислении</a:t>
            </a:r>
            <a:r>
              <a:rPr lang="ru-RU" sz="2400" dirty="0"/>
              <a:t>. И в том, и в другом случае необходимо оперировать как минимум одним типом данных — хранящимся на ленте (машина Тьюринга) или передаваемым и возвращаемым из функции (лямбда-исчисление).</a:t>
            </a:r>
            <a:endParaRPr lang="ru-RU" sz="3600" dirty="0"/>
          </a:p>
          <a:p>
            <a:pPr algn="just"/>
            <a:endParaRPr lang="ru-RU" sz="2400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ru-RU" altLang="ru-RU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Языки без типов</a:t>
            </a:r>
            <a:endParaRPr lang="ru-RU" altLang="ru-RU" sz="28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/>
            <a:endParaRPr lang="ru-RU" altLang="ru-RU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Структуры данных</a:t>
            </a:r>
            <a:r>
              <a:rPr lang="ru-RU" altLang="ru-RU" sz="1000" dirty="0">
                <a:latin typeface="Verdana" pitchFamily="34" charset="0"/>
              </a:rPr>
              <a:t>		</a:t>
            </a:r>
            <a:endParaRPr lang="ru-RU" altLang="ru-RU" sz="1000" b="1" dirty="0">
              <a:latin typeface="Verdana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10046" y="2276872"/>
            <a:ext cx="8208963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/>
            <a:r>
              <a:rPr lang="ru-RU" sz="2400" dirty="0"/>
              <a:t>Каждый язык программирования поддерживает один или несколько </a:t>
            </a:r>
            <a:r>
              <a:rPr lang="ru-RU" sz="2400" dirty="0">
                <a:solidFill>
                  <a:srgbClr val="CC0000"/>
                </a:solidFill>
              </a:rPr>
              <a:t>встроенных типов данных</a:t>
            </a:r>
            <a:r>
              <a:rPr lang="ru-RU" sz="2400" dirty="0"/>
              <a:t> (базовых типов), кроме того, развитые языки программирования предоставляют программисту возможность описывать собственные типы данных, комбинируя или расширяя существующие.</a:t>
            </a:r>
          </a:p>
          <a:p>
            <a:pPr algn="just"/>
            <a:endParaRPr lang="ru-RU" sz="2400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ru-RU" altLang="ru-RU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Базовые типы</a:t>
            </a:r>
            <a:endParaRPr lang="ru-RU" altLang="ru-RU" sz="28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/>
            <a:endParaRPr lang="ru-RU" altLang="ru-RU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72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Структуры данных</a:t>
            </a:r>
            <a:r>
              <a:rPr lang="ru-RU" altLang="ru-RU" sz="1000" dirty="0">
                <a:latin typeface="Verdana" pitchFamily="34" charset="0"/>
              </a:rPr>
              <a:t>		</a:t>
            </a:r>
            <a:endParaRPr lang="ru-RU" altLang="ru-RU" sz="1000" b="1" dirty="0">
              <a:latin typeface="Verdana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44259" y="2204864"/>
            <a:ext cx="8208963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just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b="1" dirty="0">
                <a:latin typeface="Times New Roman" pitchFamily="18" charset="0"/>
              </a:rPr>
              <a:t>Надёжность</a:t>
            </a:r>
            <a:r>
              <a:rPr lang="ru-RU" sz="2400" dirty="0">
                <a:latin typeface="Times New Roman" pitchFamily="18" charset="0"/>
              </a:rPr>
              <a:t>. Типы данных защищают от трёх видов ошибок</a:t>
            </a:r>
          </a:p>
          <a:p>
            <a:pPr marL="342900" indent="-342900" algn="just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b="1" dirty="0">
                <a:latin typeface="Times New Roman" pitchFamily="18" charset="0"/>
              </a:rPr>
              <a:t>Стандартизация</a:t>
            </a:r>
            <a:r>
              <a:rPr lang="ru-RU" sz="2400" dirty="0">
                <a:latin typeface="Times New Roman" pitchFamily="18" charset="0"/>
              </a:rPr>
              <a:t>. Благодаря соглашениям о типах, поддерживаемых большинством систем программирования, сложилась ситуация, когда программисты могут быстро менять свои рабочие инструменты, а программы не требуют больших переделок при переносе исходных текстов в другую среду. </a:t>
            </a:r>
          </a:p>
          <a:p>
            <a:pPr marL="342900" indent="-342900" algn="just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b="1" dirty="0">
                <a:latin typeface="Times New Roman" pitchFamily="18" charset="0"/>
              </a:rPr>
              <a:t>Документация</a:t>
            </a:r>
            <a:r>
              <a:rPr lang="ru-RU" sz="2400" dirty="0">
                <a:latin typeface="Times New Roman" pitchFamily="18" charset="0"/>
              </a:rPr>
              <a:t>. Использование того или другого типа данных объясняет намерения программиста</a:t>
            </a:r>
          </a:p>
          <a:p>
            <a:pPr algn="just"/>
            <a:endParaRPr lang="ru-RU" sz="2400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 от использования типов данных</a:t>
            </a:r>
            <a:endParaRPr lang="ru-RU" altLang="ru-RU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18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Структуры данных</a:t>
            </a:r>
            <a:r>
              <a:rPr lang="ru-RU" altLang="ru-RU" sz="1000" dirty="0">
                <a:latin typeface="Verdana" pitchFamily="34" charset="0"/>
              </a:rPr>
              <a:t>		</a:t>
            </a:r>
            <a:endParaRPr lang="ru-RU" altLang="ru-RU" sz="1000" b="1" dirty="0">
              <a:latin typeface="Verdana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44258" y="1772816"/>
            <a:ext cx="8208963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/>
            <a:r>
              <a:rPr lang="ru-RU" sz="2400" dirty="0"/>
              <a:t>Можно приводить различные классификации типов данных, например, простые и составные типы, предопределенные и определяемые типы и т.д. Существенно то, что несмотря на многолетнее использование типов данных в отечественном программировании, так и не сложилась устойчивая и общепринятая русскоязычная терминология.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078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Структуры данных</a:t>
            </a:r>
            <a:r>
              <a:rPr lang="ru-RU" altLang="ru-RU" sz="1000" dirty="0">
                <a:latin typeface="Verdana" pitchFamily="34" charset="0"/>
              </a:rPr>
              <a:t>		</a:t>
            </a:r>
            <a:endParaRPr lang="ru-RU" altLang="ru-RU" sz="1000" b="1" dirty="0">
              <a:latin typeface="Verdana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44258" y="1772816"/>
            <a:ext cx="8208963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just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itchFamily="18" charset="0"/>
              </a:rPr>
              <a:t>Встроенные типы данных, т.е. типы, предопределенные в языке программирования или языке баз данных. </a:t>
            </a:r>
            <a:endParaRPr lang="ru-RU" sz="2400" dirty="0" smtClean="0">
              <a:latin typeface="Times New Roman" pitchFamily="18" charset="0"/>
            </a:endParaRPr>
          </a:p>
          <a:p>
            <a:pPr algn="just">
              <a:buClr>
                <a:srgbClr val="CC0000"/>
              </a:buClr>
              <a:buFont typeface="Wingdings" pitchFamily="2" charset="2"/>
              <a:buChar char="Ø"/>
            </a:pPr>
            <a:endParaRPr lang="ru-RU" sz="2400" dirty="0">
              <a:latin typeface="Times New Roman" pitchFamily="18" charset="0"/>
            </a:endParaRPr>
          </a:p>
          <a:p>
            <a:pPr marL="342900" indent="-342900" algn="just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itchFamily="18" charset="0"/>
              </a:rPr>
              <a:t>«Уточняемый тип данных" - возможность определения типа на основе встроенного типа данных, значения которого упорядочены. </a:t>
            </a:r>
            <a:endParaRPr lang="ru-RU" sz="2400" dirty="0" smtClean="0">
              <a:latin typeface="Times New Roman" pitchFamily="18" charset="0"/>
            </a:endParaRPr>
          </a:p>
          <a:p>
            <a:pPr algn="just">
              <a:buClr>
                <a:srgbClr val="CC0000"/>
              </a:buClr>
              <a:buFont typeface="Wingdings" pitchFamily="2" charset="2"/>
              <a:buChar char="Ø"/>
            </a:pPr>
            <a:endParaRPr lang="ru-RU" sz="2400" dirty="0">
              <a:latin typeface="Times New Roman" pitchFamily="18" charset="0"/>
            </a:endParaRPr>
          </a:p>
          <a:p>
            <a:pPr marL="342900" indent="-342900" algn="just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itchFamily="18" charset="0"/>
              </a:rPr>
              <a:t>Перечисляемые типы данных - явно определяемые целые типы с конечным числом именованных значений. 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1853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Структуры данных</a:t>
            </a:r>
            <a:r>
              <a:rPr lang="ru-RU" altLang="ru-RU" sz="1000" dirty="0">
                <a:latin typeface="Verdana" pitchFamily="34" charset="0"/>
              </a:rPr>
              <a:t>		</a:t>
            </a:r>
            <a:endParaRPr lang="ru-RU" altLang="ru-RU" sz="1000" b="1" dirty="0">
              <a:latin typeface="Verdana" pitchFamily="34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ru-RU" altLang="ru-RU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Цели изучения</a:t>
            </a:r>
            <a:endParaRPr lang="ru-RU" altLang="ru-RU" sz="28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/>
            <a:endParaRPr lang="ru-RU" altLang="ru-RU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04566" y="2204864"/>
            <a:ext cx="8208963" cy="1994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Изучение основных характеристик алгоритма;</a:t>
            </a:r>
          </a:p>
          <a:p>
            <a:pPr algn="just">
              <a:spcBef>
                <a:spcPct val="20000"/>
              </a:spcBef>
              <a:buClr>
                <a:srgbClr val="CC0000"/>
              </a:buClr>
            </a:pPr>
            <a:endParaRPr lang="ru-RU" sz="2400" dirty="0"/>
          </a:p>
          <a:p>
            <a:pPr marL="342900" indent="-3429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Знакомство классификацией структур данных.</a:t>
            </a:r>
            <a:endParaRPr lang="en-US" sz="2400" dirty="0"/>
          </a:p>
          <a:p>
            <a:pPr algn="just"/>
            <a:endParaRPr lang="ru-RU" sz="2400" dirty="0" smtClean="0"/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1216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Структуры данных</a:t>
            </a:r>
            <a:r>
              <a:rPr lang="ru-RU" altLang="ru-RU" sz="1000" dirty="0">
                <a:latin typeface="Verdana" pitchFamily="34" charset="0"/>
              </a:rPr>
              <a:t>		</a:t>
            </a:r>
            <a:endParaRPr lang="ru-RU" altLang="ru-RU" sz="1000" b="1" dirty="0">
              <a:latin typeface="Verdana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44258" y="1628800"/>
            <a:ext cx="8208963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just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itchFamily="18" charset="0"/>
              </a:rPr>
              <a:t>Конструируемые типы (иногда их называют составными) обладают той особенностью, что в языке предопределены средства спецификации таких типов и некоторый набор операций, дающих возможность доступа к компонентам составных </a:t>
            </a:r>
            <a:r>
              <a:rPr lang="ru-RU" sz="2400" dirty="0" smtClean="0">
                <a:latin typeface="Times New Roman" pitchFamily="18" charset="0"/>
              </a:rPr>
              <a:t>значений</a:t>
            </a:r>
          </a:p>
          <a:p>
            <a:pPr algn="just">
              <a:buClr>
                <a:srgbClr val="CC0000"/>
              </a:buClr>
              <a:buFont typeface="Wingdings" pitchFamily="2" charset="2"/>
              <a:buChar char="Ø"/>
            </a:pPr>
            <a:endParaRPr lang="ru-RU" sz="2400" dirty="0">
              <a:latin typeface="Times New Roman" pitchFamily="18" charset="0"/>
            </a:endParaRPr>
          </a:p>
          <a:p>
            <a:pPr marL="342900" indent="-342900" algn="just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itchFamily="18" charset="0"/>
              </a:rPr>
              <a:t>Указательные типы дают возможность работы с типизированными множествами абстрактных адресов переменных, содержащих значения некоторого типа. </a:t>
            </a:r>
            <a:endParaRPr lang="ru-RU" sz="2400" dirty="0" smtClean="0">
              <a:latin typeface="Times New Roman" pitchFamily="18" charset="0"/>
            </a:endParaRPr>
          </a:p>
          <a:p>
            <a:pPr algn="just">
              <a:buClr>
                <a:srgbClr val="CC0000"/>
              </a:buClr>
              <a:buFont typeface="Wingdings" pitchFamily="2" charset="2"/>
              <a:buChar char="Ø"/>
            </a:pPr>
            <a:endParaRPr lang="ru-RU" sz="2400" dirty="0">
              <a:latin typeface="Times New Roman" pitchFamily="18" charset="0"/>
            </a:endParaRPr>
          </a:p>
          <a:p>
            <a:pPr marL="342900" indent="-342900" algn="just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itchFamily="18" charset="0"/>
              </a:rPr>
              <a:t>Типы, определяемыми пользователями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2924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Структуры данных</a:t>
            </a:r>
            <a:r>
              <a:rPr lang="ru-RU" altLang="ru-RU" sz="1000" dirty="0">
                <a:latin typeface="Verdana" pitchFamily="34" charset="0"/>
              </a:rPr>
              <a:t>		</a:t>
            </a:r>
            <a:endParaRPr lang="ru-RU" altLang="ru-RU" sz="1000" b="1" dirty="0">
              <a:latin typeface="Verdana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44257" y="2204864"/>
            <a:ext cx="8208963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  <a:defRPr/>
            </a:pPr>
            <a:r>
              <a:rPr lang="ru-RU" sz="2400" dirty="0">
                <a:latin typeface="Times New Roman" pitchFamily="18" charset="0"/>
              </a:rPr>
              <a:t>Перечислите особенности алгоритма</a:t>
            </a:r>
            <a:r>
              <a:rPr lang="ru-RU" sz="2400" dirty="0" smtClean="0">
                <a:latin typeface="Times New Roman" pitchFamily="18" charset="0"/>
              </a:rPr>
              <a:t>?</a:t>
            </a:r>
          </a:p>
          <a:p>
            <a:pPr marL="342900" indent="-342900" algn="just">
              <a:buFont typeface="Wingdings" panose="05000000000000000000" pitchFamily="2" charset="2"/>
              <a:buChar char="§"/>
              <a:defRPr/>
            </a:pPr>
            <a:endParaRPr lang="ru-RU" sz="2400" dirty="0">
              <a:latin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  <a:defRPr/>
            </a:pPr>
            <a:r>
              <a:rPr lang="ru-RU" sz="2400" dirty="0">
                <a:latin typeface="Times New Roman" pitchFamily="18" charset="0"/>
              </a:rPr>
              <a:t>Дайте определение структуры данных</a:t>
            </a:r>
            <a:r>
              <a:rPr lang="ru-RU" sz="2400" dirty="0" smtClean="0">
                <a:latin typeface="Times New Roman" pitchFamily="18" charset="0"/>
              </a:rPr>
              <a:t>?</a:t>
            </a:r>
          </a:p>
          <a:p>
            <a:pPr marL="342900" indent="-342900" algn="just">
              <a:buFont typeface="Wingdings" panose="05000000000000000000" pitchFamily="2" charset="2"/>
              <a:buChar char="§"/>
              <a:defRPr/>
            </a:pPr>
            <a:endParaRPr lang="ru-RU" sz="2400" dirty="0">
              <a:latin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  <a:defRPr/>
            </a:pPr>
            <a:r>
              <a:rPr lang="ru-RU" sz="2400" dirty="0">
                <a:latin typeface="Times New Roman" pitchFamily="18" charset="0"/>
              </a:rPr>
              <a:t>Какие существуют классификации структур данных?</a:t>
            </a:r>
          </a:p>
          <a:p>
            <a:pPr algn="just"/>
            <a:endParaRPr lang="ru-RU" sz="2400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ru-RU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Контрольные вопросы</a:t>
            </a:r>
            <a:endParaRPr lang="ru-RU" altLang="ru-RU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02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7" name="TextBox 4"/>
          <p:cNvSpPr txBox="1">
            <a:spLocks noChangeArrowheads="1"/>
          </p:cNvSpPr>
          <p:nvPr/>
        </p:nvSpPr>
        <p:spPr bwMode="auto">
          <a:xfrm>
            <a:off x="2339975" y="3171825"/>
            <a:ext cx="82089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ru-RU" altLang="ru-RU" sz="2800" b="1">
                <a:latin typeface="Verdana" pitchFamily="34" charset="0"/>
              </a:rPr>
              <a:t>Спасибо за внимание!</a:t>
            </a: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Структуры данных</a:t>
            </a:r>
            <a:r>
              <a:rPr lang="ru-RU" altLang="ru-RU" sz="1000" dirty="0">
                <a:latin typeface="Verdana" pitchFamily="34" charset="0"/>
              </a:rPr>
              <a:t>		</a:t>
            </a:r>
            <a:endParaRPr lang="ru-RU" altLang="ru-RU" sz="10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Структуры данных</a:t>
            </a:r>
            <a:r>
              <a:rPr lang="ru-RU" altLang="ru-RU" sz="1000" dirty="0">
                <a:latin typeface="Verdana" pitchFamily="34" charset="0"/>
              </a:rPr>
              <a:t>		</a:t>
            </a:r>
            <a:endParaRPr lang="ru-RU" altLang="ru-RU" sz="1000" b="1" dirty="0">
              <a:latin typeface="Verdana" pitchFamily="34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ru-RU" altLang="ru-RU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Содержание</a:t>
            </a:r>
            <a:endParaRPr lang="ru-RU" altLang="ru-RU" sz="28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/>
            <a:endParaRPr lang="ru-RU" altLang="ru-RU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08960" y="2204864"/>
            <a:ext cx="8208963" cy="2880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ru-RU" sz="2400" b="1" dirty="0"/>
              <a:t>Основные темы лекции</a:t>
            </a:r>
            <a:r>
              <a:rPr lang="en-US" sz="2400" b="1" dirty="0"/>
              <a:t>:</a:t>
            </a:r>
          </a:p>
          <a:p>
            <a:pPr marL="342900" indent="-342900" algn="just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Концепция структур данных и алгоритмов их обработки</a:t>
            </a:r>
          </a:p>
          <a:p>
            <a:pPr marL="342900" indent="-342900" algn="just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Классификация структур данных</a:t>
            </a:r>
          </a:p>
          <a:p>
            <a:pPr marL="342900" indent="-342900" algn="just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Операции над структурами данных</a:t>
            </a:r>
          </a:p>
          <a:p>
            <a:pPr marL="342900" indent="-342900" algn="just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Структурность данных и технология программирования	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209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Структуры данных</a:t>
            </a:r>
            <a:r>
              <a:rPr lang="ru-RU" altLang="ru-RU" sz="1000" dirty="0">
                <a:latin typeface="Verdana" pitchFamily="34" charset="0"/>
              </a:rPr>
              <a:t>		</a:t>
            </a:r>
            <a:endParaRPr lang="ru-RU" altLang="ru-RU" sz="1000" b="1" dirty="0">
              <a:latin typeface="Verdana" pitchFamily="34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Тема 1: Концепция структур данных и алгоритмов их обработки</a:t>
            </a:r>
          </a:p>
          <a:p>
            <a:pPr eaLnBrk="1" hangingPunct="1"/>
            <a:endParaRPr lang="ru-RU" altLang="ru-RU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755575" y="6021288"/>
            <a:ext cx="82089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/>
            <a:endParaRPr lang="ru-RU" sz="2400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228184" y="5665334"/>
            <a:ext cx="1943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3200" dirty="0">
                <a:latin typeface="Comic Sans MS" pitchFamily="66" charset="0"/>
              </a:rPr>
              <a:t>(Н. Вирт)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179388" y="3357563"/>
            <a:ext cx="2520950" cy="10795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Алгоритм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700338" y="3500438"/>
            <a:ext cx="7191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4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+</a:t>
            </a: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3203575" y="3357563"/>
            <a:ext cx="2520950" cy="10795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Структуры данных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867400" y="3500438"/>
            <a:ext cx="7191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4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=</a:t>
            </a:r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6443663" y="3357563"/>
            <a:ext cx="2520950" cy="10795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Программа</a:t>
            </a:r>
          </a:p>
        </p:txBody>
      </p:sp>
    </p:spTree>
    <p:extLst>
      <p:ext uri="{BB962C8B-B14F-4D97-AF65-F5344CB8AC3E}">
        <p14:creationId xmlns:p14="http://schemas.microsoft.com/office/powerpoint/2010/main" val="402095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Структуры данных</a:t>
            </a:r>
            <a:r>
              <a:rPr lang="ru-RU" altLang="ru-RU" sz="1000" dirty="0">
                <a:latin typeface="Verdana" pitchFamily="34" charset="0"/>
              </a:rPr>
              <a:t>		</a:t>
            </a:r>
            <a:endParaRPr lang="ru-RU" altLang="ru-RU" sz="1000" b="1" dirty="0">
              <a:latin typeface="Verdana" pitchFamily="34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08959" y="909638"/>
            <a:ext cx="8208963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Концепция структур данных и алгоритмов их обработки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ru-RU" altLang="ru-RU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08960" y="2204864"/>
            <a:ext cx="8208963" cy="3767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441325" indent="-441325" algn="just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Структуры данных и алгоритмы служат теми материалами, из которых строятся программы. Более того, сам компьютер состоит из структур данных и алгоритмов. </a:t>
            </a:r>
          </a:p>
          <a:p>
            <a:pPr marL="441325" indent="-441325" algn="just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ru-RU" sz="2400" dirty="0"/>
          </a:p>
          <a:p>
            <a:pPr marL="441325" indent="-441325" algn="just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Встроенные структуры данных представлены теми регистрами и словами памяти, где хранятся двоичные величины. Заложенные в конструкцию аппаратуры алгоритмы - это воплощенные в электронных логических цепях жесткие правила, по которым занесенные в память данные интерпретируются как команды, подлежащие исполнению.</a:t>
            </a:r>
            <a:endParaRPr lang="ru-RU" sz="2800" dirty="0"/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2601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Структуры данных</a:t>
            </a:r>
            <a:r>
              <a:rPr lang="ru-RU" altLang="ru-RU" sz="1000" dirty="0">
                <a:latin typeface="Verdana" pitchFamily="34" charset="0"/>
              </a:rPr>
              <a:t>		</a:t>
            </a:r>
            <a:endParaRPr lang="ru-RU" altLang="ru-RU" sz="1000" b="1" dirty="0">
              <a:latin typeface="Verdana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08960" y="2348880"/>
            <a:ext cx="820896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just">
              <a:spcBef>
                <a:spcPct val="20000"/>
              </a:spcBef>
            </a:pPr>
            <a:r>
              <a:rPr lang="uk-UA" sz="2400" b="1" u="sng" dirty="0"/>
              <a:t>Алгоритм</a:t>
            </a:r>
            <a:r>
              <a:rPr lang="uk-UA" sz="2400" dirty="0"/>
              <a:t> – </a:t>
            </a:r>
            <a:r>
              <a:rPr lang="uk-UA" sz="2400" dirty="0" err="1"/>
              <a:t>свод</a:t>
            </a:r>
            <a:r>
              <a:rPr lang="uk-UA" sz="2400" dirty="0"/>
              <a:t> конечного числа правил, </a:t>
            </a:r>
            <a:r>
              <a:rPr lang="uk-UA" sz="2400" dirty="0" err="1"/>
              <a:t>задающих</a:t>
            </a:r>
            <a:r>
              <a:rPr lang="uk-UA" sz="2400" dirty="0"/>
              <a:t> </a:t>
            </a:r>
            <a:r>
              <a:rPr lang="uk-UA" sz="2400" dirty="0" err="1"/>
              <a:t>последовательность</a:t>
            </a:r>
            <a:r>
              <a:rPr lang="uk-UA" sz="2400" dirty="0"/>
              <a:t> </a:t>
            </a:r>
            <a:r>
              <a:rPr lang="uk-UA" sz="2400" dirty="0" err="1"/>
              <a:t>выполнения</a:t>
            </a:r>
            <a:r>
              <a:rPr lang="uk-UA" sz="2400" dirty="0"/>
              <a:t> </a:t>
            </a:r>
            <a:r>
              <a:rPr lang="uk-UA" sz="2400" dirty="0" err="1"/>
              <a:t>операций</a:t>
            </a:r>
            <a:r>
              <a:rPr lang="uk-UA" sz="2400" dirty="0"/>
              <a:t> при </a:t>
            </a:r>
            <a:r>
              <a:rPr lang="uk-UA" sz="2400" dirty="0" err="1"/>
              <a:t>решении</a:t>
            </a:r>
            <a:r>
              <a:rPr lang="uk-UA" sz="2400" dirty="0"/>
              <a:t> той </a:t>
            </a:r>
            <a:r>
              <a:rPr lang="uk-UA" sz="2400" dirty="0" err="1"/>
              <a:t>или</a:t>
            </a:r>
            <a:r>
              <a:rPr lang="uk-UA" sz="2400" dirty="0"/>
              <a:t> </a:t>
            </a:r>
            <a:r>
              <a:rPr lang="uk-UA" sz="2400" dirty="0" err="1"/>
              <a:t>иной</a:t>
            </a:r>
            <a:r>
              <a:rPr lang="uk-UA" sz="2400" dirty="0"/>
              <a:t> </a:t>
            </a:r>
            <a:r>
              <a:rPr lang="uk-UA" sz="2400" dirty="0" err="1"/>
              <a:t>специфической</a:t>
            </a:r>
            <a:r>
              <a:rPr lang="uk-UA" sz="2400" dirty="0"/>
              <a:t> </a:t>
            </a:r>
            <a:r>
              <a:rPr lang="uk-UA" sz="2400" dirty="0" err="1"/>
              <a:t>задачи</a:t>
            </a:r>
            <a:r>
              <a:rPr lang="uk-UA" sz="2400" dirty="0"/>
              <a:t>.</a:t>
            </a:r>
            <a:endParaRPr lang="ru-RU" sz="2400" dirty="0"/>
          </a:p>
          <a:p>
            <a:pPr algn="just"/>
            <a:endParaRPr lang="ru-RU" sz="2400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467518" y="980728"/>
            <a:ext cx="8208963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Концепция структур данных и алгоритмов их обработки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ru-RU" altLang="ru-RU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68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Структуры данных</a:t>
            </a:r>
            <a:r>
              <a:rPr lang="ru-RU" altLang="ru-RU" sz="1000" dirty="0">
                <a:latin typeface="Verdana" pitchFamily="34" charset="0"/>
              </a:rPr>
              <a:t>		</a:t>
            </a:r>
            <a:endParaRPr lang="ru-RU" altLang="ru-RU" sz="1000" b="1" dirty="0">
              <a:latin typeface="Verdana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67518" y="1340768"/>
            <a:ext cx="8208963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just">
              <a:spcBef>
                <a:spcPct val="20000"/>
              </a:spcBef>
            </a:pPr>
            <a:r>
              <a:rPr lang="ru-RU" sz="2400" dirty="0" smtClean="0"/>
              <a:t>     Само </a:t>
            </a:r>
            <a:r>
              <a:rPr lang="ru-RU" sz="2400" dirty="0"/>
              <a:t>по себе слово “</a:t>
            </a:r>
            <a:r>
              <a:rPr lang="ru-RU" sz="2400" dirty="0">
                <a:solidFill>
                  <a:srgbClr val="CC0000"/>
                </a:solidFill>
              </a:rPr>
              <a:t>алгоритм</a:t>
            </a:r>
            <a:r>
              <a:rPr lang="ru-RU" sz="2400" dirty="0"/>
              <a:t>” (</a:t>
            </a:r>
            <a:r>
              <a:rPr lang="en-US" sz="2400" dirty="0"/>
              <a:t>algorithm</a:t>
            </a:r>
            <a:r>
              <a:rPr lang="ru-RU" sz="2400" dirty="0"/>
              <a:t>) очень интересно. Это слово еще не вошло в </a:t>
            </a:r>
            <a:r>
              <a:rPr lang="en-US" sz="2400" dirty="0"/>
              <a:t>Webster</a:t>
            </a:r>
            <a:r>
              <a:rPr lang="ru-RU" sz="2400" dirty="0"/>
              <a:t>’</a:t>
            </a:r>
            <a:r>
              <a:rPr lang="en-US" sz="2400" dirty="0"/>
              <a:t>s New World Dictionary</a:t>
            </a:r>
            <a:r>
              <a:rPr lang="ru-RU" sz="2400" dirty="0"/>
              <a:t> даже 1957 года издания. Там можно найти только старую форму “</a:t>
            </a:r>
            <a:r>
              <a:rPr lang="en-US" sz="2400" dirty="0"/>
              <a:t>Algorism</a:t>
            </a:r>
            <a:r>
              <a:rPr lang="ru-RU" sz="2400" dirty="0"/>
              <a:t>”, что означает правило выполнения арифметических действий с использованием арабских цифр. К средним векам сложились две враждующие партии среди приверженцев различных традиций счета. </a:t>
            </a:r>
            <a:r>
              <a:rPr lang="ru-RU" sz="2400" dirty="0" err="1"/>
              <a:t>Абакисты</a:t>
            </a:r>
            <a:r>
              <a:rPr lang="ru-RU" sz="2400" dirty="0"/>
              <a:t> считали на абаках – счетах,  </a:t>
            </a:r>
            <a:r>
              <a:rPr lang="ru-RU" sz="2400" dirty="0" err="1"/>
              <a:t>алгоритмики</a:t>
            </a:r>
            <a:r>
              <a:rPr lang="ru-RU" sz="2400" dirty="0"/>
              <a:t> же использовали начатки математической символики. Происхождение слова </a:t>
            </a:r>
            <a:r>
              <a:rPr lang="en-US" sz="2400" dirty="0"/>
              <a:t>algorism</a:t>
            </a:r>
            <a:r>
              <a:rPr lang="ru-RU" sz="2400" dirty="0"/>
              <a:t> долгое время оставалось неясным. 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7460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2043</Words>
  <Application>Microsoft Office PowerPoint</Application>
  <PresentationFormat>Экран (4:3)</PresentationFormat>
  <Paragraphs>287</Paragraphs>
  <Slides>42</Slides>
  <Notes>41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3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Elena</dc:creator>
  <cp:lastModifiedBy>Windows User</cp:lastModifiedBy>
  <cp:revision>65</cp:revision>
  <dcterms:created xsi:type="dcterms:W3CDTF">2015-02-10T06:23:12Z</dcterms:created>
  <dcterms:modified xsi:type="dcterms:W3CDTF">2015-04-16T16:30:39Z</dcterms:modified>
</cp:coreProperties>
</file>