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83" r:id="rId3"/>
    <p:sldId id="326" r:id="rId4"/>
    <p:sldId id="287" r:id="rId5"/>
    <p:sldId id="288" r:id="rId6"/>
    <p:sldId id="354" r:id="rId7"/>
    <p:sldId id="355" r:id="rId8"/>
    <p:sldId id="289" r:id="rId9"/>
    <p:sldId id="291" r:id="rId10"/>
    <p:sldId id="292" r:id="rId11"/>
    <p:sldId id="293" r:id="rId12"/>
    <p:sldId id="294" r:id="rId13"/>
    <p:sldId id="295" r:id="rId14"/>
    <p:sldId id="296" r:id="rId15"/>
    <p:sldId id="297" r:id="rId16"/>
    <p:sldId id="299" r:id="rId17"/>
    <p:sldId id="298" r:id="rId18"/>
    <p:sldId id="300" r:id="rId19"/>
    <p:sldId id="301" r:id="rId20"/>
    <p:sldId id="302" r:id="rId21"/>
    <p:sldId id="303" r:id="rId22"/>
    <p:sldId id="304" r:id="rId23"/>
    <p:sldId id="305" r:id="rId24"/>
    <p:sldId id="306" r:id="rId25"/>
    <p:sldId id="307" r:id="rId26"/>
    <p:sldId id="353" r:id="rId27"/>
    <p:sldId id="308" r:id="rId28"/>
    <p:sldId id="312" r:id="rId29"/>
    <p:sldId id="311" r:id="rId30"/>
    <p:sldId id="325"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7" r:id="rId44"/>
    <p:sldId id="328" r:id="rId45"/>
    <p:sldId id="329" r:id="rId46"/>
    <p:sldId id="330" r:id="rId47"/>
    <p:sldId id="342" r:id="rId48"/>
    <p:sldId id="331" r:id="rId49"/>
    <p:sldId id="332" r:id="rId50"/>
    <p:sldId id="333" r:id="rId51"/>
    <p:sldId id="343" r:id="rId52"/>
    <p:sldId id="334" r:id="rId53"/>
    <p:sldId id="335" r:id="rId54"/>
    <p:sldId id="336" r:id="rId55"/>
    <p:sldId id="344" r:id="rId56"/>
    <p:sldId id="337" r:id="rId57"/>
    <p:sldId id="338" r:id="rId58"/>
    <p:sldId id="339" r:id="rId59"/>
    <p:sldId id="345" r:id="rId60"/>
    <p:sldId id="340" r:id="rId61"/>
    <p:sldId id="341" r:id="rId62"/>
    <p:sldId id="346" r:id="rId63"/>
    <p:sldId id="347" r:id="rId64"/>
    <p:sldId id="348" r:id="rId65"/>
    <p:sldId id="349" r:id="rId66"/>
    <p:sldId id="350" r:id="rId67"/>
    <p:sldId id="351" r:id="rId68"/>
    <p:sldId id="352" r:id="rId69"/>
    <p:sldId id="282" r:id="rId7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1" d="100"/>
          <a:sy n="71" d="100"/>
        </p:scale>
        <p:origin x="-10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B370E1-2FAA-4731-B17D-2D8B862EABFB}" type="datetimeFigureOut">
              <a:rPr lang="ru-RU" smtClean="0"/>
              <a:pPr/>
              <a:t>15.09.2015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245972-0372-4BC6-8E52-6C6C0A679E1B}" type="slidenum">
              <a:rPr lang="ru-RU" smtClean="0"/>
              <a:pPr/>
              <a:t>‹#›</a:t>
            </a:fld>
            <a:endParaRPr lang="ru-RU"/>
          </a:p>
        </p:txBody>
      </p:sp>
    </p:spTree>
    <p:extLst>
      <p:ext uri="{BB962C8B-B14F-4D97-AF65-F5344CB8AC3E}">
        <p14:creationId xmlns:p14="http://schemas.microsoft.com/office/powerpoint/2010/main" xmlns="" val="396540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2</a:t>
            </a:fld>
            <a:endParaRPr lang="ru-RU" alt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11</a:t>
            </a:fld>
            <a:endParaRPr lang="ru-RU" alt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12</a:t>
            </a:fld>
            <a:endParaRPr lang="ru-RU" alt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13</a:t>
            </a:fld>
            <a:endParaRPr lang="ru-RU" alt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14</a:t>
            </a:fld>
            <a:endParaRPr lang="ru-RU" alt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15</a:t>
            </a:fld>
            <a:endParaRPr lang="ru-RU" alt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16</a:t>
            </a:fld>
            <a:endParaRPr lang="ru-RU" alt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17</a:t>
            </a:fld>
            <a:endParaRPr lang="ru-RU" alt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18</a:t>
            </a:fld>
            <a:endParaRPr lang="ru-RU" alt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19</a:t>
            </a:fld>
            <a:endParaRPr lang="ru-RU" alt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20</a:t>
            </a:fld>
            <a:endParaRPr lang="ru-RU" alt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3</a:t>
            </a:fld>
            <a:endParaRPr lang="ru-RU" alt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21</a:t>
            </a:fld>
            <a:endParaRPr lang="ru-RU" alt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22</a:t>
            </a:fld>
            <a:endParaRPr lang="ru-RU" alt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23</a:t>
            </a:fld>
            <a:endParaRPr lang="ru-RU" alt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24</a:t>
            </a:fld>
            <a:endParaRPr lang="ru-RU" alt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25</a:t>
            </a:fld>
            <a:endParaRPr lang="ru-RU" alt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26</a:t>
            </a:fld>
            <a:endParaRPr lang="ru-RU" alt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27</a:t>
            </a:fld>
            <a:endParaRPr lang="ru-RU" alt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28</a:t>
            </a:fld>
            <a:endParaRPr lang="ru-RU" alt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29</a:t>
            </a:fld>
            <a:endParaRPr lang="ru-RU" alt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30</a:t>
            </a:fld>
            <a:endParaRPr lang="ru-RU" alt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4</a:t>
            </a:fld>
            <a:endParaRPr lang="ru-RU" alt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31</a:t>
            </a:fld>
            <a:endParaRPr lang="ru-RU" alt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32</a:t>
            </a:fld>
            <a:endParaRPr lang="ru-RU" alt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33</a:t>
            </a:fld>
            <a:endParaRPr lang="ru-RU" alt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34</a:t>
            </a:fld>
            <a:endParaRPr lang="ru-RU" alt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35</a:t>
            </a:fld>
            <a:endParaRPr lang="ru-RU" alt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36</a:t>
            </a:fld>
            <a:endParaRPr lang="ru-RU" alt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37</a:t>
            </a:fld>
            <a:endParaRPr lang="ru-RU" altLang="ru-R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38</a:t>
            </a:fld>
            <a:endParaRPr lang="ru-RU" altLang="ru-R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39</a:t>
            </a:fld>
            <a:endParaRPr lang="ru-RU" altLang="ru-R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40</a:t>
            </a:fld>
            <a:endParaRPr lang="ru-RU" alt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5</a:t>
            </a:fld>
            <a:endParaRPr lang="ru-RU" altLang="ru-R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41</a:t>
            </a:fld>
            <a:endParaRPr lang="ru-RU" altLang="ru-R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42</a:t>
            </a:fld>
            <a:endParaRPr lang="ru-RU" altLang="ru-R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43</a:t>
            </a:fld>
            <a:endParaRPr lang="ru-RU" altLang="ru-R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44</a:t>
            </a:fld>
            <a:endParaRPr lang="ru-RU" altLang="ru-R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45</a:t>
            </a:fld>
            <a:endParaRPr lang="ru-RU" altLang="ru-R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46</a:t>
            </a:fld>
            <a:endParaRPr lang="ru-RU" altLang="ru-R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47</a:t>
            </a:fld>
            <a:endParaRPr lang="ru-RU" altLang="ru-R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48</a:t>
            </a:fld>
            <a:endParaRPr lang="ru-RU" altLang="ru-R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49</a:t>
            </a:fld>
            <a:endParaRPr lang="ru-RU" altLang="ru-RU"/>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50</a:t>
            </a:fld>
            <a:endParaRPr lang="ru-RU" alt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6</a:t>
            </a:fld>
            <a:endParaRPr lang="ru-RU" altLang="ru-RU"/>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51</a:t>
            </a:fld>
            <a:endParaRPr lang="ru-RU" altLang="ru-RU"/>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52</a:t>
            </a:fld>
            <a:endParaRPr lang="ru-RU" altLang="ru-RU"/>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53</a:t>
            </a:fld>
            <a:endParaRPr lang="ru-RU" altLang="ru-RU"/>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54</a:t>
            </a:fld>
            <a:endParaRPr lang="ru-RU" altLang="ru-RU"/>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55</a:t>
            </a:fld>
            <a:endParaRPr lang="ru-RU" altLang="ru-RU"/>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56</a:t>
            </a:fld>
            <a:endParaRPr lang="ru-RU" altLang="ru-RU"/>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57</a:t>
            </a:fld>
            <a:endParaRPr lang="ru-RU" altLang="ru-RU"/>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58</a:t>
            </a:fld>
            <a:endParaRPr lang="ru-RU" altLang="ru-RU"/>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59</a:t>
            </a:fld>
            <a:endParaRPr lang="ru-RU" altLang="ru-RU"/>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60</a:t>
            </a:fld>
            <a:endParaRPr lang="ru-RU" alt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dirty="0"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7</a:t>
            </a:fld>
            <a:endParaRPr lang="ru-RU" altLang="ru-RU"/>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61</a:t>
            </a:fld>
            <a:endParaRPr lang="ru-RU" altLang="ru-RU"/>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62</a:t>
            </a:fld>
            <a:endParaRPr lang="ru-RU" altLang="ru-RU"/>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63</a:t>
            </a:fld>
            <a:endParaRPr lang="ru-RU" altLang="ru-RU"/>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64</a:t>
            </a:fld>
            <a:endParaRPr lang="ru-RU" altLang="ru-RU"/>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65</a:t>
            </a:fld>
            <a:endParaRPr lang="ru-RU" altLang="ru-RU"/>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66</a:t>
            </a:fld>
            <a:endParaRPr lang="ru-RU" altLang="ru-RU"/>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67</a:t>
            </a:fld>
            <a:endParaRPr lang="ru-RU" altLang="ru-RU"/>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68</a:t>
            </a:fld>
            <a:endParaRPr lang="ru-RU" altLang="ru-RU"/>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Образ слайда 1"/>
          <p:cNvSpPr>
            <a:spLocks noGrp="1" noRot="1" noChangeAspect="1" noTextEdit="1"/>
          </p:cNvSpPr>
          <p:nvPr>
            <p:ph type="sldImg"/>
          </p:nvPr>
        </p:nvSpPr>
        <p:spPr bwMode="auto">
          <a:noFill/>
          <a:ln>
            <a:solidFill>
              <a:srgbClr val="000000"/>
            </a:solidFill>
            <a:miter lim="800000"/>
            <a:headEnd/>
            <a:tailEnd/>
          </a:ln>
        </p:spPr>
      </p:sp>
      <p:sp>
        <p:nvSpPr>
          <p:cNvPr id="63491"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3492" name="Номер слайда 3"/>
          <p:cNvSpPr>
            <a:spLocks noGrp="1"/>
          </p:cNvSpPr>
          <p:nvPr>
            <p:ph type="sldNum" sz="quarter" idx="5"/>
          </p:nvPr>
        </p:nvSpPr>
        <p:spPr bwMode="auto">
          <a:noFill/>
          <a:ln>
            <a:miter lim="800000"/>
            <a:headEnd/>
            <a:tailEnd/>
          </a:ln>
        </p:spPr>
        <p:txBody>
          <a:bodyPr/>
          <a:lstStyle/>
          <a:p>
            <a:fld id="{43390FDC-08FD-4668-ADCB-D24F2F7DE521}" type="slidenum">
              <a:rPr lang="ru-RU" altLang="ru-RU"/>
              <a:pPr/>
              <a:t>69</a:t>
            </a:fld>
            <a:endParaRPr lang="ru-RU" alt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8</a:t>
            </a:fld>
            <a:endParaRPr lang="ru-RU" alt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9</a:t>
            </a:fld>
            <a:endParaRPr lang="ru-RU" alt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p:cNvSpPr>
            <a:spLocks noGrp="1" noRot="1" noChangeAspect="1" noTextEdit="1"/>
          </p:cNvSpPr>
          <p:nvPr>
            <p:ph type="sldImg"/>
          </p:nvPr>
        </p:nvSpPr>
        <p:spPr bwMode="auto">
          <a:noFill/>
          <a:ln>
            <a:solidFill>
              <a:srgbClr val="000000"/>
            </a:solidFill>
            <a:miter lim="800000"/>
            <a:headEnd/>
            <a:tailEnd/>
          </a:ln>
        </p:spPr>
      </p:sp>
      <p:sp>
        <p:nvSpPr>
          <p:cNvPr id="614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altLang="ru-RU" smtClean="0"/>
          </a:p>
        </p:txBody>
      </p:sp>
      <p:sp>
        <p:nvSpPr>
          <p:cNvPr id="6148" name="Номер слайда 3"/>
          <p:cNvSpPr>
            <a:spLocks noGrp="1"/>
          </p:cNvSpPr>
          <p:nvPr>
            <p:ph type="sldNum" sz="quarter" idx="5"/>
          </p:nvPr>
        </p:nvSpPr>
        <p:spPr bwMode="auto">
          <a:noFill/>
          <a:ln>
            <a:miter lim="800000"/>
            <a:headEnd/>
            <a:tailEnd/>
          </a:ln>
        </p:spPr>
        <p:txBody>
          <a:bodyPr/>
          <a:lstStyle/>
          <a:p>
            <a:fld id="{0174A8A9-E9AE-4274-994C-87148B09ECB3}" type="slidenum">
              <a:rPr lang="ru-RU" altLang="ru-RU"/>
              <a:pPr/>
              <a:t>10</a:t>
            </a:fld>
            <a:endParaRPr lang="ru-RU" alt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FCFCD6F-BD1B-47F3-91CA-F3BF63FC8FA8}" type="datetimeFigureOut">
              <a:rPr lang="ru-RU" smtClean="0"/>
              <a:pPr/>
              <a:t>15.09.2015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B028097-5DC5-4694-AF5A-7DFA9E640304}"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FCFCD6F-BD1B-47F3-91CA-F3BF63FC8FA8}" type="datetimeFigureOut">
              <a:rPr lang="ru-RU" smtClean="0"/>
              <a:pPr/>
              <a:t>15.09.2015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B028097-5DC5-4694-AF5A-7DFA9E640304}"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FCFCD6F-BD1B-47F3-91CA-F3BF63FC8FA8}" type="datetimeFigureOut">
              <a:rPr lang="ru-RU" smtClean="0"/>
              <a:pPr/>
              <a:t>15.09.2015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B028097-5DC5-4694-AF5A-7DFA9E640304}"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FCFCD6F-BD1B-47F3-91CA-F3BF63FC8FA8}" type="datetimeFigureOut">
              <a:rPr lang="ru-RU" smtClean="0"/>
              <a:pPr/>
              <a:t>15.09.2015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B028097-5DC5-4694-AF5A-7DFA9E640304}"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FCFCD6F-BD1B-47F3-91CA-F3BF63FC8FA8}" type="datetimeFigureOut">
              <a:rPr lang="ru-RU" smtClean="0"/>
              <a:pPr/>
              <a:t>15.09.2015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B028097-5DC5-4694-AF5A-7DFA9E640304}"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FCFCD6F-BD1B-47F3-91CA-F3BF63FC8FA8}" type="datetimeFigureOut">
              <a:rPr lang="ru-RU" smtClean="0"/>
              <a:pPr/>
              <a:t>15.09.2015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B028097-5DC5-4694-AF5A-7DFA9E640304}"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FCFCD6F-BD1B-47F3-91CA-F3BF63FC8FA8}" type="datetimeFigureOut">
              <a:rPr lang="ru-RU" smtClean="0"/>
              <a:pPr/>
              <a:t>15.09.2015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B028097-5DC5-4694-AF5A-7DFA9E640304}"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FCFCD6F-BD1B-47F3-91CA-F3BF63FC8FA8}" type="datetimeFigureOut">
              <a:rPr lang="ru-RU" smtClean="0"/>
              <a:pPr/>
              <a:t>15.09.2015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B028097-5DC5-4694-AF5A-7DFA9E640304}"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FCFCD6F-BD1B-47F3-91CA-F3BF63FC8FA8}" type="datetimeFigureOut">
              <a:rPr lang="ru-RU" smtClean="0"/>
              <a:pPr/>
              <a:t>15.09.2015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B028097-5DC5-4694-AF5A-7DFA9E640304}"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FCFCD6F-BD1B-47F3-91CA-F3BF63FC8FA8}" type="datetimeFigureOut">
              <a:rPr lang="ru-RU" smtClean="0"/>
              <a:pPr/>
              <a:t>15.09.2015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B028097-5DC5-4694-AF5A-7DFA9E640304}"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FCFCD6F-BD1B-47F3-91CA-F3BF63FC8FA8}" type="datetimeFigureOut">
              <a:rPr lang="ru-RU" smtClean="0"/>
              <a:pPr/>
              <a:t>15.09.2015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B028097-5DC5-4694-AF5A-7DFA9E640304}"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FCD6F-BD1B-47F3-91CA-F3BF63FC8FA8}" type="datetimeFigureOut">
              <a:rPr lang="ru-RU" smtClean="0"/>
              <a:pPr/>
              <a:t>15.09.2015</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28097-5DC5-4694-AF5A-7DFA9E640304}"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pic>
        <p:nvPicPr>
          <p:cNvPr id="4" name="Picture 3"/>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Прямоугольник 4"/>
          <p:cNvSpPr/>
          <p:nvPr/>
        </p:nvSpPr>
        <p:spPr>
          <a:xfrm>
            <a:off x="2285984" y="2996952"/>
            <a:ext cx="5214958" cy="584775"/>
          </a:xfrm>
          <a:prstGeom prst="rect">
            <a:avLst/>
          </a:prstGeom>
        </p:spPr>
        <p:txBody>
          <a:bodyPr wrap="square">
            <a:spAutoFit/>
          </a:bodyPr>
          <a:lstStyle/>
          <a:p>
            <a:r>
              <a:rPr lang="ru-RU" altLang="ru-RU" sz="3200" b="1" dirty="0" smtClean="0">
                <a:latin typeface="Verdana" pitchFamily="34" charset="0"/>
                <a:ea typeface="Verdana" pitchFamily="34" charset="0"/>
                <a:cs typeface="Verdana" pitchFamily="34" charset="0"/>
              </a:rPr>
              <a:t>СТРУКТУРЫ ДАННЫХ</a:t>
            </a:r>
            <a:endParaRPr lang="ru-RU" altLang="ru-RU" sz="3200" b="1" dirty="0">
              <a:latin typeface="Verdana" pitchFamily="34" charset="0"/>
              <a:ea typeface="Verdana" pitchFamily="34" charset="0"/>
              <a:cs typeface="Verdana" pitchFamily="34" charset="0"/>
            </a:endParaRPr>
          </a:p>
        </p:txBody>
      </p:sp>
      <p:sp>
        <p:nvSpPr>
          <p:cNvPr id="6" name="Прямоугольник 5"/>
          <p:cNvSpPr/>
          <p:nvPr/>
        </p:nvSpPr>
        <p:spPr>
          <a:xfrm>
            <a:off x="2357422" y="4714884"/>
            <a:ext cx="4572000" cy="1754326"/>
          </a:xfrm>
          <a:prstGeom prst="rect">
            <a:avLst/>
          </a:prstGeom>
        </p:spPr>
        <p:txBody>
          <a:bodyPr>
            <a:spAutoFit/>
          </a:bodyPr>
          <a:lstStyle/>
          <a:p>
            <a:r>
              <a:rPr lang="ru-RU" altLang="ru-RU" dirty="0" smtClean="0">
                <a:latin typeface="Verdana" pitchFamily="34" charset="0"/>
              </a:rPr>
              <a:t>Лектор</a:t>
            </a:r>
          </a:p>
          <a:p>
            <a:r>
              <a:rPr lang="ru-RU" altLang="ru-RU" b="1" dirty="0" err="1" smtClean="0">
                <a:latin typeface="Verdana" pitchFamily="34" charset="0"/>
              </a:rPr>
              <a:t>Спиричева</a:t>
            </a:r>
            <a:r>
              <a:rPr lang="ru-RU" altLang="ru-RU" b="1" dirty="0" smtClean="0">
                <a:latin typeface="Verdana" pitchFamily="34" charset="0"/>
              </a:rPr>
              <a:t> Наталия </a:t>
            </a:r>
            <a:r>
              <a:rPr lang="ru-RU" altLang="ru-RU" b="1" dirty="0" err="1" smtClean="0">
                <a:latin typeface="Verdana" pitchFamily="34" charset="0"/>
              </a:rPr>
              <a:t>Рахматулловна</a:t>
            </a:r>
            <a:endParaRPr lang="ru-RU" altLang="ru-RU" b="1" dirty="0" smtClean="0">
              <a:latin typeface="Verdana" pitchFamily="34" charset="0"/>
            </a:endParaRPr>
          </a:p>
          <a:p>
            <a:endParaRPr lang="ru-RU" altLang="ru-RU" b="1" dirty="0" smtClean="0">
              <a:latin typeface="Verdana" pitchFamily="34" charset="0"/>
            </a:endParaRPr>
          </a:p>
          <a:p>
            <a:r>
              <a:rPr lang="ru-RU" altLang="ru-RU" dirty="0" smtClean="0">
                <a:latin typeface="Verdana" pitchFamily="34" charset="0"/>
              </a:rPr>
              <a:t>Ст. преподаватель каф. ИТ</a:t>
            </a:r>
          </a:p>
          <a:p>
            <a:r>
              <a:rPr lang="ru-RU" altLang="ru-RU" dirty="0" smtClean="0">
                <a:latin typeface="Verdana" pitchFamily="34" charset="0"/>
              </a:rPr>
              <a:t>Ауд. Р-246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512408" y="1988840"/>
            <a:ext cx="8208963" cy="3028521"/>
          </a:xfrm>
          <a:prstGeom prst="rect">
            <a:avLst/>
          </a:prstGeom>
          <a:noFill/>
          <a:ln w="9525">
            <a:noFill/>
            <a:miter lim="800000"/>
            <a:headEnd/>
            <a:tailEnd/>
          </a:ln>
        </p:spPr>
        <p:txBody>
          <a:bodyPr lIns="0" tIns="0" rIns="0" bIns="0">
            <a:spAutoFit/>
          </a:bodyPr>
          <a:lstStyle/>
          <a:p>
            <a:pPr algn="ctr">
              <a:lnSpc>
                <a:spcPct val="90000"/>
              </a:lnSpc>
            </a:pPr>
            <a:r>
              <a:rPr lang="ru-RU" sz="2400" b="1" dirty="0"/>
              <a:t>Вещественные типы</a:t>
            </a:r>
          </a:p>
          <a:p>
            <a:pPr>
              <a:lnSpc>
                <a:spcPct val="90000"/>
              </a:lnSpc>
            </a:pPr>
            <a:endParaRPr lang="ru-RU" sz="2400" b="1" dirty="0"/>
          </a:p>
          <a:p>
            <a:pPr algn="just">
              <a:lnSpc>
                <a:spcPct val="90000"/>
              </a:lnSpc>
            </a:pPr>
            <a:r>
              <a:rPr lang="ru-RU" sz="2400" dirty="0"/>
              <a:t>	Вещественные типы, строго говоря, тоже имеют конечное число значений, которое определяется форматом внутреннего представления вещественного числа. Однако количество возможных значений вещественных типов настолько велико, что сопоставить с каждым из них целое число (его номер) не представляется возможным.</a:t>
            </a:r>
          </a:p>
          <a:p>
            <a:pPr algn="just"/>
            <a:endParaRPr lang="ru-RU" sz="2400" dirty="0"/>
          </a:p>
        </p:txBody>
      </p:sp>
      <p:sp>
        <p:nvSpPr>
          <p:cNvPr id="10" name="TextBox 3"/>
          <p:cNvSpPr txBox="1">
            <a:spLocks noChangeArrowheads="1"/>
          </p:cNvSpPr>
          <p:nvPr/>
        </p:nvSpPr>
        <p:spPr bwMode="auto">
          <a:xfrm>
            <a:off x="467517" y="956358"/>
            <a:ext cx="8208963" cy="430887"/>
          </a:xfrm>
          <a:prstGeom prst="rect">
            <a:avLst/>
          </a:prstGeom>
          <a:noFill/>
          <a:ln w="9525">
            <a:noFill/>
            <a:miter lim="800000"/>
            <a:headEnd/>
            <a:tailEnd/>
          </a:ln>
        </p:spPr>
        <p:txBody>
          <a:bodyPr lIns="0" tIns="0" rIns="0" bIns="0">
            <a:spAutoFit/>
          </a:bodyPr>
          <a:lstStyle/>
          <a:p>
            <a:pPr algn="ctr"/>
            <a:r>
              <a:rPr lang="ru-RU" sz="2800" b="1" dirty="0" smtClean="0">
                <a:latin typeface="Verdana" panose="020B0604030504040204" pitchFamily="34" charset="0"/>
                <a:ea typeface="Verdana" panose="020B0604030504040204" pitchFamily="34" charset="0"/>
                <a:cs typeface="Verdana" panose="020B0604030504040204" pitchFamily="34" charset="0"/>
              </a:rPr>
              <a:t>ФУНДАМЕНТАЛЬНЫЕ ТИПЫ ДАННЫХ</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489681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67518" y="1916832"/>
            <a:ext cx="8208963" cy="738664"/>
          </a:xfrm>
          <a:prstGeom prst="rect">
            <a:avLst/>
          </a:prstGeom>
          <a:noFill/>
          <a:ln w="9525">
            <a:noFill/>
            <a:miter lim="800000"/>
            <a:headEnd/>
            <a:tailEnd/>
          </a:ln>
        </p:spPr>
        <p:txBody>
          <a:bodyPr lIns="0" tIns="0" rIns="0" bIns="0">
            <a:spAutoFit/>
          </a:bodyPr>
          <a:lstStyle/>
          <a:p>
            <a:pPr algn="ctr"/>
            <a:r>
              <a:rPr lang="ru-RU" sz="2400" b="1" dirty="0"/>
              <a:t>Числовые типы</a:t>
            </a:r>
          </a:p>
          <a:p>
            <a:pPr algn="just"/>
            <a:endParaRPr lang="ru-RU" sz="2400" dirty="0"/>
          </a:p>
        </p:txBody>
      </p:sp>
      <p:sp>
        <p:nvSpPr>
          <p:cNvPr id="9" name="TextBox 3"/>
          <p:cNvSpPr txBox="1">
            <a:spLocks noChangeArrowheads="1"/>
          </p:cNvSpPr>
          <p:nvPr/>
        </p:nvSpPr>
        <p:spPr bwMode="auto">
          <a:xfrm>
            <a:off x="467517" y="956358"/>
            <a:ext cx="8208963" cy="430887"/>
          </a:xfrm>
          <a:prstGeom prst="rect">
            <a:avLst/>
          </a:prstGeom>
          <a:noFill/>
          <a:ln w="9525">
            <a:noFill/>
            <a:miter lim="800000"/>
            <a:headEnd/>
            <a:tailEnd/>
          </a:ln>
        </p:spPr>
        <p:txBody>
          <a:bodyPr lIns="0" tIns="0" rIns="0" bIns="0">
            <a:spAutoFit/>
          </a:bodyPr>
          <a:lstStyle/>
          <a:p>
            <a:pPr algn="ctr"/>
            <a:r>
              <a:rPr lang="ru-RU" sz="2800" b="1" dirty="0" smtClean="0">
                <a:latin typeface="Verdana" panose="020B0604030504040204" pitchFamily="34" charset="0"/>
                <a:ea typeface="Verdana" panose="020B0604030504040204" pitchFamily="34" charset="0"/>
                <a:cs typeface="Verdana" panose="020B0604030504040204" pitchFamily="34" charset="0"/>
              </a:rPr>
              <a:t>ФУНДАМЕНТАЛЬНЫЕ ТИПЫ ДАННЫХ</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574601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512543" y="1772816"/>
            <a:ext cx="8208963" cy="2462213"/>
          </a:xfrm>
          <a:prstGeom prst="rect">
            <a:avLst/>
          </a:prstGeom>
          <a:noFill/>
          <a:ln w="9525">
            <a:noFill/>
            <a:miter lim="800000"/>
            <a:headEnd/>
            <a:tailEnd/>
          </a:ln>
        </p:spPr>
        <p:txBody>
          <a:bodyPr lIns="0" tIns="0" rIns="0" bIns="0">
            <a:spAutoFit/>
          </a:bodyPr>
          <a:lstStyle/>
          <a:p>
            <a:pPr algn="ctr"/>
            <a:r>
              <a:rPr lang="ru-RU" sz="3200" b="1" dirty="0"/>
              <a:t>Целые </a:t>
            </a:r>
            <a:r>
              <a:rPr lang="ru-RU" sz="3200" b="1" dirty="0" smtClean="0"/>
              <a:t>типы</a:t>
            </a:r>
          </a:p>
          <a:p>
            <a:pPr algn="ctr"/>
            <a:endParaRPr lang="ru-RU" sz="3200" b="1" dirty="0"/>
          </a:p>
          <a:p>
            <a:r>
              <a:rPr lang="ru-RU" sz="2400" dirty="0"/>
              <a:t>	С помощью целых чисел может быть представлено количество объектов, являющихся дискретными по своей природе (т.е. счетное число объектов).</a:t>
            </a:r>
          </a:p>
          <a:p>
            <a:pPr algn="just"/>
            <a:endParaRPr lang="ru-RU" sz="2400" dirty="0"/>
          </a:p>
        </p:txBody>
      </p:sp>
      <p:sp>
        <p:nvSpPr>
          <p:cNvPr id="9" name="TextBox 3"/>
          <p:cNvSpPr txBox="1">
            <a:spLocks noChangeArrowheads="1"/>
          </p:cNvSpPr>
          <p:nvPr/>
        </p:nvSpPr>
        <p:spPr bwMode="auto">
          <a:xfrm>
            <a:off x="467517" y="956358"/>
            <a:ext cx="8208963" cy="430887"/>
          </a:xfrm>
          <a:prstGeom prst="rect">
            <a:avLst/>
          </a:prstGeom>
          <a:noFill/>
          <a:ln w="9525">
            <a:noFill/>
            <a:miter lim="800000"/>
            <a:headEnd/>
            <a:tailEnd/>
          </a:ln>
        </p:spPr>
        <p:txBody>
          <a:bodyPr lIns="0" tIns="0" rIns="0" bIns="0">
            <a:spAutoFit/>
          </a:bodyPr>
          <a:lstStyle/>
          <a:p>
            <a:pPr algn="ctr"/>
            <a:r>
              <a:rPr lang="ru-RU" altLang="ru-RU" sz="2800" b="1" dirty="0" smtClean="0">
                <a:latin typeface="Verdana" pitchFamily="34" charset="0"/>
                <a:ea typeface="Verdana" pitchFamily="34" charset="0"/>
                <a:cs typeface="Verdana" pitchFamily="34" charset="0"/>
              </a:rPr>
              <a:t>Числовые типы</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909570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9" name="TextBox 3"/>
          <p:cNvSpPr txBox="1">
            <a:spLocks noChangeArrowheads="1"/>
          </p:cNvSpPr>
          <p:nvPr/>
        </p:nvSpPr>
        <p:spPr bwMode="auto">
          <a:xfrm>
            <a:off x="467517" y="956358"/>
            <a:ext cx="8208963" cy="430887"/>
          </a:xfrm>
          <a:prstGeom prst="rect">
            <a:avLst/>
          </a:prstGeom>
          <a:noFill/>
          <a:ln w="9525">
            <a:noFill/>
            <a:miter lim="800000"/>
            <a:headEnd/>
            <a:tailEnd/>
          </a:ln>
        </p:spPr>
        <p:txBody>
          <a:bodyPr lIns="0" tIns="0" rIns="0" bIns="0">
            <a:spAutoFit/>
          </a:bodyPr>
          <a:lstStyle/>
          <a:p>
            <a:pPr algn="ctr"/>
            <a:r>
              <a:rPr lang="ru-RU" altLang="ru-RU" sz="2800" b="1" dirty="0" smtClean="0">
                <a:latin typeface="Verdana" pitchFamily="34" charset="0"/>
                <a:ea typeface="Verdana" pitchFamily="34" charset="0"/>
                <a:cs typeface="Verdana" pitchFamily="34" charset="0"/>
              </a:rPr>
              <a:t>Числовые типы</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1380298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67516" y="1556792"/>
            <a:ext cx="8208963" cy="5022914"/>
          </a:xfrm>
          <a:prstGeom prst="rect">
            <a:avLst/>
          </a:prstGeom>
          <a:noFill/>
          <a:ln w="9525">
            <a:noFill/>
            <a:miter lim="800000"/>
            <a:headEnd/>
            <a:tailEnd/>
          </a:ln>
        </p:spPr>
        <p:txBody>
          <a:bodyPr lIns="0" tIns="0" rIns="0" bIns="0">
            <a:spAutoFit/>
          </a:bodyPr>
          <a:lstStyle/>
          <a:p>
            <a:pPr algn="ctr">
              <a:lnSpc>
                <a:spcPct val="90000"/>
              </a:lnSpc>
            </a:pPr>
            <a:r>
              <a:rPr lang="ru-RU" sz="2400" dirty="0" smtClean="0"/>
              <a:t>      </a:t>
            </a:r>
            <a:r>
              <a:rPr lang="ru-RU" sz="2400" b="1" dirty="0"/>
              <a:t>ПРЕДСТАВЛЕНИЕ В ПАМЯТИ</a:t>
            </a:r>
            <a:r>
              <a:rPr lang="ru-RU" sz="2400" dirty="0"/>
              <a:t> </a:t>
            </a:r>
          </a:p>
          <a:p>
            <a:pPr algn="just">
              <a:lnSpc>
                <a:spcPct val="90000"/>
              </a:lnSpc>
            </a:pPr>
            <a:r>
              <a:rPr lang="ru-RU" sz="2400" dirty="0"/>
              <a:t>	Для представления чисел со знаком в ряде компьютеров был использован метод,  называемый методом знака и значения. Обычно для знака отводится первый (или самый левый) бит двоичного числа, затем следует запись самого числа.</a:t>
            </a:r>
          </a:p>
          <a:p>
            <a:pPr>
              <a:lnSpc>
                <a:spcPct val="90000"/>
              </a:lnSpc>
            </a:pPr>
            <a:endParaRPr lang="ru-RU" sz="2400" dirty="0"/>
          </a:p>
          <a:p>
            <a:pPr>
              <a:lnSpc>
                <a:spcPct val="90000"/>
              </a:lnSpc>
            </a:pPr>
            <a:r>
              <a:rPr lang="ru-RU" sz="2400" dirty="0"/>
              <a:t>	Например</a:t>
            </a:r>
            <a:r>
              <a:rPr lang="en-US" sz="2400" dirty="0"/>
              <a:t>:</a:t>
            </a:r>
            <a:r>
              <a:rPr lang="ru-RU" sz="2400" dirty="0"/>
              <a:t> +10 и -15 в двоичном виде можно представить так:</a:t>
            </a:r>
          </a:p>
          <a:p>
            <a:pPr marL="342900" indent="-342900">
              <a:lnSpc>
                <a:spcPct val="90000"/>
              </a:lnSpc>
              <a:buClr>
                <a:srgbClr val="CC0000"/>
              </a:buClr>
              <a:buFont typeface="Wingdings" panose="05000000000000000000" pitchFamily="2" charset="2"/>
              <a:buChar char="§"/>
            </a:pPr>
            <a:r>
              <a:rPr lang="ru-RU" sz="2400" dirty="0"/>
              <a:t>+10     0     0001010 </a:t>
            </a:r>
          </a:p>
          <a:p>
            <a:pPr marL="342900" indent="-342900">
              <a:lnSpc>
                <a:spcPct val="90000"/>
              </a:lnSpc>
              <a:buClr>
                <a:srgbClr val="CC0000"/>
              </a:buClr>
              <a:buFont typeface="Wingdings" panose="05000000000000000000" pitchFamily="2" charset="2"/>
              <a:buChar char="§"/>
            </a:pPr>
            <a:r>
              <a:rPr lang="ru-RU" sz="2400" dirty="0"/>
              <a:t>- 15      1     0001111</a:t>
            </a:r>
          </a:p>
          <a:p>
            <a:pPr>
              <a:lnSpc>
                <a:spcPct val="90000"/>
              </a:lnSpc>
            </a:pPr>
            <a:endParaRPr lang="ru-RU" sz="2400" dirty="0"/>
          </a:p>
          <a:p>
            <a:pPr>
              <a:lnSpc>
                <a:spcPct val="90000"/>
              </a:lnSpc>
              <a:buClr>
                <a:srgbClr val="CC0000"/>
              </a:buClr>
              <a:buFont typeface="Wingdings" pitchFamily="2" charset="2"/>
              <a:buChar char="§"/>
            </a:pPr>
            <a:r>
              <a:rPr lang="ru-RU" sz="2400" dirty="0"/>
              <a:t> 0 -  используется для представления знака плюс </a:t>
            </a:r>
          </a:p>
          <a:p>
            <a:pPr>
              <a:lnSpc>
                <a:spcPct val="90000"/>
              </a:lnSpc>
              <a:buClr>
                <a:srgbClr val="CC0000"/>
              </a:buClr>
              <a:buFont typeface="Wingdings" pitchFamily="2" charset="2"/>
              <a:buChar char="§"/>
            </a:pPr>
            <a:r>
              <a:rPr lang="ru-RU" sz="2400" dirty="0"/>
              <a:t> 1 -  для минуса.  </a:t>
            </a:r>
          </a:p>
          <a:p>
            <a:pPr algn="just"/>
            <a:endParaRPr lang="ru-RU" sz="2400" dirty="0"/>
          </a:p>
        </p:txBody>
      </p:sp>
      <p:sp>
        <p:nvSpPr>
          <p:cNvPr id="9" name="TextBox 3"/>
          <p:cNvSpPr txBox="1">
            <a:spLocks noChangeArrowheads="1"/>
          </p:cNvSpPr>
          <p:nvPr/>
        </p:nvSpPr>
        <p:spPr bwMode="auto">
          <a:xfrm>
            <a:off x="467517" y="836712"/>
            <a:ext cx="8208963" cy="430887"/>
          </a:xfrm>
          <a:prstGeom prst="rect">
            <a:avLst/>
          </a:prstGeom>
          <a:noFill/>
          <a:ln w="9525">
            <a:noFill/>
            <a:miter lim="800000"/>
            <a:headEnd/>
            <a:tailEnd/>
          </a:ln>
        </p:spPr>
        <p:txBody>
          <a:bodyPr lIns="0" tIns="0" rIns="0" bIns="0">
            <a:spAutoFit/>
          </a:bodyPr>
          <a:lstStyle/>
          <a:p>
            <a:pPr algn="ctr"/>
            <a:r>
              <a:rPr lang="ru-RU" altLang="ru-RU" sz="2800" b="1" dirty="0" smtClean="0">
                <a:latin typeface="Verdana" pitchFamily="34" charset="0"/>
                <a:ea typeface="Verdana" pitchFamily="34" charset="0"/>
                <a:cs typeface="Verdana" pitchFamily="34" charset="0"/>
              </a:rPr>
              <a:t>Целые типы</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264046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251520" y="1084944"/>
            <a:ext cx="8712967" cy="6020110"/>
          </a:xfrm>
          <a:prstGeom prst="rect">
            <a:avLst/>
          </a:prstGeom>
          <a:noFill/>
          <a:ln w="9525">
            <a:noFill/>
            <a:miter lim="800000"/>
            <a:headEnd/>
            <a:tailEnd/>
          </a:ln>
        </p:spPr>
        <p:txBody>
          <a:bodyPr wrap="square" lIns="0" tIns="0" rIns="0" bIns="0">
            <a:spAutoFit/>
          </a:bodyPr>
          <a:lstStyle/>
          <a:p>
            <a:pPr algn="just">
              <a:lnSpc>
                <a:spcPct val="90000"/>
              </a:lnSpc>
            </a:pPr>
            <a:r>
              <a:rPr lang="ru-RU" sz="2400" dirty="0" smtClean="0"/>
              <a:t>      Например</a:t>
            </a:r>
            <a:r>
              <a:rPr lang="ru-RU" sz="2400" dirty="0"/>
              <a:t>, сложение чисел +6 и -7 на самом деле подразумевает операцию вычитания, а вычитание -6 из +7 операцию сложения. Для анализа знакового бита требуется особая схема, и, кроме того, при представлении числа в виде знака и величины необходимы отдельные устройства для сложения и вычитания, т.е. если положительное и отрицательные числа представлены в прямом коде, операции над кодами знаков выполняются раздельно. Поэтому представление чисел в виде знака и значения не нашло широкого применения.</a:t>
            </a:r>
          </a:p>
          <a:p>
            <a:pPr algn="just">
              <a:lnSpc>
                <a:spcPct val="90000"/>
              </a:lnSpc>
            </a:pPr>
            <a:r>
              <a:rPr lang="ru-RU" sz="2400" dirty="0" smtClean="0"/>
              <a:t>      В </a:t>
            </a:r>
            <a:r>
              <a:rPr lang="ru-RU" sz="2400" dirty="0"/>
              <a:t>то же время при помощи обратного и дополнительного кодов, используемых для представления отрицательных чисел, операция вычитания (алгебраического сложения) сводится к операции простого арифметического сложения. При этом операция сложения распространяется и на разряды знаков, рассматриваемых как разряды целой части числа. Именно поэтому для представления целых чисел со знаком применяется дополнительный код.</a:t>
            </a:r>
          </a:p>
          <a:p>
            <a:pPr algn="just"/>
            <a:endParaRPr lang="ru-RU" sz="2400" dirty="0"/>
          </a:p>
        </p:txBody>
      </p:sp>
      <p:sp>
        <p:nvSpPr>
          <p:cNvPr id="9" name="TextBox 3"/>
          <p:cNvSpPr txBox="1">
            <a:spLocks noChangeArrowheads="1"/>
          </p:cNvSpPr>
          <p:nvPr/>
        </p:nvSpPr>
        <p:spPr bwMode="auto">
          <a:xfrm>
            <a:off x="476104" y="654057"/>
            <a:ext cx="8208963" cy="430887"/>
          </a:xfrm>
          <a:prstGeom prst="rect">
            <a:avLst/>
          </a:prstGeom>
          <a:noFill/>
          <a:ln w="9525">
            <a:noFill/>
            <a:miter lim="800000"/>
            <a:headEnd/>
            <a:tailEnd/>
          </a:ln>
        </p:spPr>
        <p:txBody>
          <a:bodyPr lIns="0" tIns="0" rIns="0" bIns="0">
            <a:spAutoFit/>
          </a:bodyPr>
          <a:lstStyle/>
          <a:p>
            <a:pPr algn="ctr"/>
            <a:r>
              <a:rPr lang="ru-RU" altLang="ru-RU" sz="2800" b="1" dirty="0" smtClean="0">
                <a:latin typeface="Verdana" pitchFamily="34" charset="0"/>
                <a:ea typeface="Verdana" pitchFamily="34" charset="0"/>
                <a:cs typeface="Verdana" pitchFamily="34" charset="0"/>
              </a:rPr>
              <a:t>Числовые типы</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50573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10" name="TextBox 3"/>
          <p:cNvSpPr txBox="1">
            <a:spLocks noChangeArrowheads="1"/>
          </p:cNvSpPr>
          <p:nvPr/>
        </p:nvSpPr>
        <p:spPr bwMode="auto">
          <a:xfrm>
            <a:off x="476104" y="836712"/>
            <a:ext cx="8208963" cy="430887"/>
          </a:xfrm>
          <a:prstGeom prst="rect">
            <a:avLst/>
          </a:prstGeom>
          <a:noFill/>
          <a:ln w="9525">
            <a:noFill/>
            <a:miter lim="800000"/>
            <a:headEnd/>
            <a:tailEnd/>
          </a:ln>
        </p:spPr>
        <p:txBody>
          <a:bodyPr lIns="0" tIns="0" rIns="0" bIns="0">
            <a:spAutoFit/>
          </a:bodyPr>
          <a:lstStyle/>
          <a:p>
            <a:pPr algn="ctr"/>
            <a:r>
              <a:rPr lang="ru-RU" sz="2800" b="1" dirty="0">
                <a:latin typeface="Verdana" panose="020B0604030504040204" pitchFamily="34" charset="0"/>
                <a:ea typeface="Verdana" panose="020B0604030504040204" pitchFamily="34" charset="0"/>
                <a:cs typeface="Verdana" panose="020B0604030504040204" pitchFamily="34" charset="0"/>
              </a:rPr>
              <a:t>Целочисленные типы C++</a:t>
            </a:r>
            <a:endParaRPr lang="ru-RU" altLang="ru-RU" sz="2800" b="1" dirty="0">
              <a:latin typeface="Verdana" pitchFamily="34" charset="0"/>
              <a:ea typeface="Verdana" pitchFamily="34" charset="0"/>
              <a:cs typeface="Verdana" pitchFamily="34" charset="0"/>
            </a:endParaRPr>
          </a:p>
        </p:txBody>
      </p:sp>
      <p:graphicFrame>
        <p:nvGraphicFramePr>
          <p:cNvPr id="11" name="Объект 3"/>
          <p:cNvGraphicFramePr>
            <a:graphicFrameLocks/>
          </p:cNvGraphicFramePr>
          <p:nvPr>
            <p:extLst>
              <p:ext uri="{D42A27DB-BD31-4B8C-83A1-F6EECF244321}">
                <p14:modId xmlns:p14="http://schemas.microsoft.com/office/powerpoint/2010/main" xmlns="" val="226594613"/>
              </p:ext>
            </p:extLst>
          </p:nvPr>
        </p:nvGraphicFramePr>
        <p:xfrm>
          <a:off x="500033" y="2204864"/>
          <a:ext cx="8320437" cy="3510151"/>
        </p:xfrm>
        <a:graphic>
          <a:graphicData uri="http://schemas.openxmlformats.org/drawingml/2006/table">
            <a:tbl>
              <a:tblPr firstRow="1" firstCol="1" bandRow="1">
                <a:tableStyleId>{5C22544A-7EE6-4342-B048-85BDC9FD1C3A}</a:tableStyleId>
              </a:tblPr>
              <a:tblGrid>
                <a:gridCol w="2773479"/>
                <a:gridCol w="2773479"/>
                <a:gridCol w="2773479"/>
              </a:tblGrid>
              <a:tr h="353916">
                <a:tc>
                  <a:txBody>
                    <a:bodyPr/>
                    <a:lstStyle/>
                    <a:p>
                      <a:pPr>
                        <a:spcAft>
                          <a:spcPts val="0"/>
                        </a:spcAft>
                      </a:pPr>
                      <a:r>
                        <a:rPr lang="ru-RU" sz="1400" dirty="0">
                          <a:solidFill>
                            <a:srgbClr val="002060"/>
                          </a:solidFill>
                          <a:effectLst/>
                        </a:rPr>
                        <a:t>Тип</a:t>
                      </a:r>
                      <a:endParaRPr lang="ru-RU" sz="1200" dirty="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a:solidFill>
                            <a:srgbClr val="002060"/>
                          </a:solidFill>
                          <a:effectLst/>
                        </a:rPr>
                        <a:t>Количество битов</a:t>
                      </a:r>
                      <a:endParaRPr lang="ru-RU" sz="120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a:solidFill>
                            <a:srgbClr val="002060"/>
                          </a:solidFill>
                          <a:effectLst/>
                        </a:rPr>
                        <a:t>Диапазон значений</a:t>
                      </a:r>
                      <a:endParaRPr lang="ru-RU" sz="1200">
                        <a:solidFill>
                          <a:srgbClr val="002060"/>
                        </a:solidFill>
                        <a:effectLst/>
                        <a:latin typeface="Times New Roman"/>
                        <a:ea typeface="Times New Roman"/>
                      </a:endParaRPr>
                    </a:p>
                  </a:txBody>
                  <a:tcPr marL="9525" marR="9525" marT="9525" marB="9525" anchor="ctr">
                    <a:solidFill>
                      <a:srgbClr val="C0C0C0"/>
                    </a:solidFill>
                  </a:tcPr>
                </a:tc>
              </a:tr>
              <a:tr h="353916">
                <a:tc>
                  <a:txBody>
                    <a:bodyPr/>
                    <a:lstStyle/>
                    <a:p>
                      <a:pPr>
                        <a:spcAft>
                          <a:spcPts val="0"/>
                        </a:spcAft>
                      </a:pPr>
                      <a:r>
                        <a:rPr lang="ru-RU" sz="1400" dirty="0" err="1">
                          <a:solidFill>
                            <a:srgbClr val="002060"/>
                          </a:solidFill>
                          <a:effectLst/>
                        </a:rPr>
                        <a:t>byte</a:t>
                      </a:r>
                      <a:endParaRPr lang="ru-RU" sz="1200" dirty="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a:solidFill>
                            <a:srgbClr val="002060"/>
                          </a:solidFill>
                          <a:effectLst/>
                        </a:rPr>
                        <a:t>8</a:t>
                      </a:r>
                      <a:endParaRPr lang="ru-RU" sz="120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a:solidFill>
                            <a:srgbClr val="002060"/>
                          </a:solidFill>
                          <a:effectLst/>
                        </a:rPr>
                        <a:t>От 0 до 255</a:t>
                      </a:r>
                      <a:endParaRPr lang="ru-RU" sz="1200">
                        <a:solidFill>
                          <a:srgbClr val="002060"/>
                        </a:solidFill>
                        <a:effectLst/>
                        <a:latin typeface="Times New Roman"/>
                        <a:ea typeface="Times New Roman"/>
                      </a:endParaRPr>
                    </a:p>
                  </a:txBody>
                  <a:tcPr marL="9525" marR="9525" marT="9525" marB="9525" anchor="ctr">
                    <a:solidFill>
                      <a:srgbClr val="C0C0C0"/>
                    </a:solidFill>
                  </a:tcPr>
                </a:tc>
              </a:tr>
              <a:tr h="353916">
                <a:tc>
                  <a:txBody>
                    <a:bodyPr/>
                    <a:lstStyle/>
                    <a:p>
                      <a:pPr>
                        <a:spcAft>
                          <a:spcPts val="0"/>
                        </a:spcAft>
                      </a:pPr>
                      <a:r>
                        <a:rPr lang="ru-RU" sz="1400" dirty="0" err="1">
                          <a:solidFill>
                            <a:srgbClr val="002060"/>
                          </a:solidFill>
                          <a:effectLst/>
                        </a:rPr>
                        <a:t>sbyte</a:t>
                      </a:r>
                      <a:endParaRPr lang="ru-RU" sz="1200" dirty="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a:solidFill>
                            <a:srgbClr val="002060"/>
                          </a:solidFill>
                          <a:effectLst/>
                        </a:rPr>
                        <a:t>8</a:t>
                      </a:r>
                      <a:endParaRPr lang="ru-RU" sz="120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a:solidFill>
                            <a:srgbClr val="002060"/>
                          </a:solidFill>
                          <a:effectLst/>
                        </a:rPr>
                        <a:t>От -128 до 127</a:t>
                      </a:r>
                      <a:endParaRPr lang="ru-RU" sz="1200">
                        <a:solidFill>
                          <a:srgbClr val="002060"/>
                        </a:solidFill>
                        <a:effectLst/>
                        <a:latin typeface="Times New Roman"/>
                        <a:ea typeface="Times New Roman"/>
                      </a:endParaRPr>
                    </a:p>
                  </a:txBody>
                  <a:tcPr marL="9525" marR="9525" marT="9525" marB="9525" anchor="ctr">
                    <a:solidFill>
                      <a:srgbClr val="C0C0C0"/>
                    </a:solidFill>
                  </a:tcPr>
                </a:tc>
              </a:tr>
              <a:tr h="353916">
                <a:tc>
                  <a:txBody>
                    <a:bodyPr/>
                    <a:lstStyle/>
                    <a:p>
                      <a:pPr>
                        <a:spcAft>
                          <a:spcPts val="0"/>
                        </a:spcAft>
                      </a:pPr>
                      <a:r>
                        <a:rPr lang="ru-RU" sz="1400" dirty="0" err="1">
                          <a:solidFill>
                            <a:srgbClr val="002060"/>
                          </a:solidFill>
                          <a:effectLst/>
                        </a:rPr>
                        <a:t>short</a:t>
                      </a:r>
                      <a:endParaRPr lang="ru-RU" sz="1200" dirty="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a:solidFill>
                            <a:srgbClr val="002060"/>
                          </a:solidFill>
                          <a:effectLst/>
                        </a:rPr>
                        <a:t>16</a:t>
                      </a:r>
                      <a:endParaRPr lang="ru-RU" sz="120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a:solidFill>
                            <a:srgbClr val="002060"/>
                          </a:solidFill>
                          <a:effectLst/>
                        </a:rPr>
                        <a:t>От -32768 до 32767</a:t>
                      </a:r>
                      <a:endParaRPr lang="ru-RU" sz="1200">
                        <a:solidFill>
                          <a:srgbClr val="002060"/>
                        </a:solidFill>
                        <a:effectLst/>
                        <a:latin typeface="Times New Roman"/>
                        <a:ea typeface="Times New Roman"/>
                      </a:endParaRPr>
                    </a:p>
                  </a:txBody>
                  <a:tcPr marL="9525" marR="9525" marT="9525" marB="9525" anchor="ctr">
                    <a:solidFill>
                      <a:srgbClr val="C0C0C0"/>
                    </a:solidFill>
                  </a:tcPr>
                </a:tc>
              </a:tr>
              <a:tr h="353916">
                <a:tc>
                  <a:txBody>
                    <a:bodyPr/>
                    <a:lstStyle/>
                    <a:p>
                      <a:pPr>
                        <a:spcAft>
                          <a:spcPts val="0"/>
                        </a:spcAft>
                      </a:pPr>
                      <a:r>
                        <a:rPr lang="ru-RU" sz="1400" dirty="0" err="1">
                          <a:solidFill>
                            <a:srgbClr val="002060"/>
                          </a:solidFill>
                          <a:effectLst/>
                        </a:rPr>
                        <a:t>ushort</a:t>
                      </a:r>
                      <a:endParaRPr lang="ru-RU" sz="1200" dirty="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a:solidFill>
                            <a:srgbClr val="002060"/>
                          </a:solidFill>
                          <a:effectLst/>
                        </a:rPr>
                        <a:t>16</a:t>
                      </a:r>
                      <a:endParaRPr lang="ru-RU" sz="120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a:solidFill>
                            <a:srgbClr val="002060"/>
                          </a:solidFill>
                          <a:effectLst/>
                        </a:rPr>
                        <a:t>От 0 до 65535</a:t>
                      </a:r>
                      <a:endParaRPr lang="ru-RU" sz="1200">
                        <a:solidFill>
                          <a:srgbClr val="002060"/>
                        </a:solidFill>
                        <a:effectLst/>
                        <a:latin typeface="Times New Roman"/>
                        <a:ea typeface="Times New Roman"/>
                      </a:endParaRPr>
                    </a:p>
                  </a:txBody>
                  <a:tcPr marL="9525" marR="9525" marT="9525" marB="9525" anchor="ctr">
                    <a:solidFill>
                      <a:srgbClr val="C0C0C0"/>
                    </a:solidFill>
                  </a:tcPr>
                </a:tc>
              </a:tr>
              <a:tr h="353916">
                <a:tc>
                  <a:txBody>
                    <a:bodyPr/>
                    <a:lstStyle/>
                    <a:p>
                      <a:pPr>
                        <a:spcAft>
                          <a:spcPts val="0"/>
                        </a:spcAft>
                      </a:pPr>
                      <a:r>
                        <a:rPr lang="ru-RU" sz="1400" dirty="0" err="1">
                          <a:solidFill>
                            <a:srgbClr val="002060"/>
                          </a:solidFill>
                          <a:effectLst/>
                        </a:rPr>
                        <a:t>int</a:t>
                      </a:r>
                      <a:r>
                        <a:rPr lang="ru-RU" sz="1400" dirty="0">
                          <a:solidFill>
                            <a:srgbClr val="002060"/>
                          </a:solidFill>
                          <a:effectLst/>
                        </a:rPr>
                        <a:t> </a:t>
                      </a:r>
                      <a:endParaRPr lang="ru-RU" sz="1200" dirty="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dirty="0">
                          <a:solidFill>
                            <a:srgbClr val="002060"/>
                          </a:solidFill>
                          <a:effectLst/>
                        </a:rPr>
                        <a:t>32</a:t>
                      </a:r>
                      <a:endParaRPr lang="ru-RU" sz="1200" dirty="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a:solidFill>
                            <a:srgbClr val="002060"/>
                          </a:solidFill>
                          <a:effectLst/>
                        </a:rPr>
                        <a:t>От -2147483648 до 2147483647</a:t>
                      </a:r>
                      <a:endParaRPr lang="ru-RU" sz="1200">
                        <a:solidFill>
                          <a:srgbClr val="002060"/>
                        </a:solidFill>
                        <a:effectLst/>
                        <a:latin typeface="Times New Roman"/>
                        <a:ea typeface="Times New Roman"/>
                      </a:endParaRPr>
                    </a:p>
                  </a:txBody>
                  <a:tcPr marL="9525" marR="9525" marT="9525" marB="9525" anchor="ctr">
                    <a:solidFill>
                      <a:srgbClr val="C0C0C0"/>
                    </a:solidFill>
                  </a:tcPr>
                </a:tc>
              </a:tr>
              <a:tr h="353916">
                <a:tc>
                  <a:txBody>
                    <a:bodyPr/>
                    <a:lstStyle/>
                    <a:p>
                      <a:pPr>
                        <a:spcAft>
                          <a:spcPts val="0"/>
                        </a:spcAft>
                      </a:pPr>
                      <a:r>
                        <a:rPr lang="ru-RU" sz="1400" dirty="0" err="1">
                          <a:solidFill>
                            <a:srgbClr val="002060"/>
                          </a:solidFill>
                          <a:effectLst/>
                        </a:rPr>
                        <a:t>uint</a:t>
                      </a:r>
                      <a:endParaRPr lang="ru-RU" sz="1200" dirty="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a:solidFill>
                            <a:srgbClr val="002060"/>
                          </a:solidFill>
                          <a:effectLst/>
                        </a:rPr>
                        <a:t>32</a:t>
                      </a:r>
                      <a:endParaRPr lang="ru-RU" sz="120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a:solidFill>
                            <a:srgbClr val="002060"/>
                          </a:solidFill>
                          <a:effectLst/>
                        </a:rPr>
                        <a:t>От 0 до 4294967295</a:t>
                      </a:r>
                      <a:endParaRPr lang="ru-RU" sz="1200">
                        <a:solidFill>
                          <a:srgbClr val="002060"/>
                        </a:solidFill>
                        <a:effectLst/>
                        <a:latin typeface="Times New Roman"/>
                        <a:ea typeface="Times New Roman"/>
                      </a:endParaRPr>
                    </a:p>
                  </a:txBody>
                  <a:tcPr marL="9525" marR="9525" marT="9525" marB="9525" anchor="ctr">
                    <a:solidFill>
                      <a:srgbClr val="C0C0C0"/>
                    </a:solidFill>
                  </a:tcPr>
                </a:tc>
              </a:tr>
              <a:tr h="678823">
                <a:tc>
                  <a:txBody>
                    <a:bodyPr/>
                    <a:lstStyle/>
                    <a:p>
                      <a:pPr>
                        <a:spcAft>
                          <a:spcPts val="0"/>
                        </a:spcAft>
                      </a:pPr>
                      <a:r>
                        <a:rPr lang="ru-RU" sz="1400" dirty="0" err="1">
                          <a:solidFill>
                            <a:srgbClr val="002060"/>
                          </a:solidFill>
                          <a:effectLst/>
                        </a:rPr>
                        <a:t>long</a:t>
                      </a:r>
                      <a:endParaRPr lang="ru-RU" sz="1200" dirty="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dirty="0">
                          <a:solidFill>
                            <a:srgbClr val="002060"/>
                          </a:solidFill>
                          <a:effectLst/>
                        </a:rPr>
                        <a:t>64</a:t>
                      </a:r>
                      <a:endParaRPr lang="ru-RU" sz="1200" dirty="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dirty="0">
                          <a:solidFill>
                            <a:srgbClr val="002060"/>
                          </a:solidFill>
                          <a:effectLst/>
                        </a:rPr>
                        <a:t>От -9223372036854775808 до 9223372036854775807 </a:t>
                      </a:r>
                      <a:endParaRPr lang="ru-RU" sz="1200" dirty="0">
                        <a:solidFill>
                          <a:srgbClr val="002060"/>
                        </a:solidFill>
                        <a:effectLst/>
                        <a:latin typeface="Times New Roman"/>
                        <a:ea typeface="Times New Roman"/>
                      </a:endParaRPr>
                    </a:p>
                  </a:txBody>
                  <a:tcPr marL="9525" marR="9525" marT="9525" marB="9525" anchor="ctr">
                    <a:solidFill>
                      <a:srgbClr val="C0C0C0"/>
                    </a:solidFill>
                  </a:tcPr>
                </a:tc>
              </a:tr>
              <a:tr h="353916">
                <a:tc>
                  <a:txBody>
                    <a:bodyPr/>
                    <a:lstStyle/>
                    <a:p>
                      <a:pPr>
                        <a:spcAft>
                          <a:spcPts val="0"/>
                        </a:spcAft>
                      </a:pPr>
                      <a:r>
                        <a:rPr lang="ru-RU" sz="1400" dirty="0" err="1">
                          <a:solidFill>
                            <a:srgbClr val="002060"/>
                          </a:solidFill>
                          <a:effectLst/>
                        </a:rPr>
                        <a:t>ulong</a:t>
                      </a:r>
                      <a:endParaRPr lang="ru-RU" sz="1200" dirty="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dirty="0">
                          <a:solidFill>
                            <a:srgbClr val="002060"/>
                          </a:solidFill>
                          <a:effectLst/>
                        </a:rPr>
                        <a:t>64</a:t>
                      </a:r>
                      <a:endParaRPr lang="ru-RU" sz="1200" dirty="0">
                        <a:solidFill>
                          <a:srgbClr val="002060"/>
                        </a:solidFill>
                        <a:effectLst/>
                        <a:latin typeface="Times New Roman"/>
                        <a:ea typeface="Times New Roman"/>
                      </a:endParaRPr>
                    </a:p>
                  </a:txBody>
                  <a:tcPr marL="9525" marR="9525" marT="9525" marB="9525" anchor="ctr">
                    <a:solidFill>
                      <a:srgbClr val="C0C0C0"/>
                    </a:solidFill>
                  </a:tcPr>
                </a:tc>
                <a:tc>
                  <a:txBody>
                    <a:bodyPr/>
                    <a:lstStyle/>
                    <a:p>
                      <a:pPr>
                        <a:spcAft>
                          <a:spcPts val="0"/>
                        </a:spcAft>
                      </a:pPr>
                      <a:r>
                        <a:rPr lang="ru-RU" sz="1400" dirty="0">
                          <a:solidFill>
                            <a:srgbClr val="002060"/>
                          </a:solidFill>
                          <a:effectLst/>
                        </a:rPr>
                        <a:t>От 0 до 18446774073709551615</a:t>
                      </a:r>
                      <a:endParaRPr lang="ru-RU" sz="1200" dirty="0">
                        <a:solidFill>
                          <a:srgbClr val="002060"/>
                        </a:solidFill>
                        <a:effectLst/>
                        <a:latin typeface="Times New Roman"/>
                        <a:ea typeface="Times New Roman"/>
                      </a:endParaRPr>
                    </a:p>
                  </a:txBody>
                  <a:tcPr marL="9525" marR="9525" marT="9525" marB="9525" anchor="ctr">
                    <a:solidFill>
                      <a:srgbClr val="C0C0C0"/>
                    </a:solidFill>
                  </a:tcPr>
                </a:tc>
              </a:tr>
            </a:tbl>
          </a:graphicData>
        </a:graphic>
      </p:graphicFrame>
    </p:spTree>
    <p:extLst>
      <p:ext uri="{BB962C8B-B14F-4D97-AF65-F5344CB8AC3E}">
        <p14:creationId xmlns:p14="http://schemas.microsoft.com/office/powerpoint/2010/main" xmlns="" val="1993026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9" name="TextBox 3"/>
          <p:cNvSpPr txBox="1">
            <a:spLocks noChangeArrowheads="1"/>
          </p:cNvSpPr>
          <p:nvPr/>
        </p:nvSpPr>
        <p:spPr bwMode="auto">
          <a:xfrm>
            <a:off x="476104" y="836711"/>
            <a:ext cx="8208963" cy="430887"/>
          </a:xfrm>
          <a:prstGeom prst="rect">
            <a:avLst/>
          </a:prstGeom>
          <a:noFill/>
          <a:ln w="9525">
            <a:noFill/>
            <a:miter lim="800000"/>
            <a:headEnd/>
            <a:tailEnd/>
          </a:ln>
        </p:spPr>
        <p:txBody>
          <a:bodyPr lIns="0" tIns="0" rIns="0" bIns="0">
            <a:spAutoFit/>
          </a:bodyPr>
          <a:lstStyle/>
          <a:p>
            <a:pPr algn="ctr"/>
            <a:r>
              <a:rPr lang="ru-RU" sz="2800" b="1" dirty="0">
                <a:latin typeface="Verdana" panose="020B0604030504040204" pitchFamily="34" charset="0"/>
                <a:ea typeface="Verdana" panose="020B0604030504040204" pitchFamily="34" charset="0"/>
                <a:cs typeface="Verdana" panose="020B0604030504040204" pitchFamily="34" charset="0"/>
              </a:rPr>
              <a:t>Целочисленные типы </a:t>
            </a:r>
            <a:r>
              <a:rPr lang="ru-RU" sz="2800" b="1" dirty="0" smtClean="0">
                <a:latin typeface="Verdana" panose="020B0604030504040204" pitchFamily="34" charset="0"/>
                <a:ea typeface="Verdana" panose="020B0604030504040204" pitchFamily="34" charset="0"/>
                <a:cs typeface="Verdana" panose="020B0604030504040204" pitchFamily="34" charset="0"/>
              </a:rPr>
              <a:t>C</a:t>
            </a:r>
            <a:r>
              <a:rPr lang="ru-RU" sz="2800" dirty="0">
                <a:latin typeface="Verdana" panose="020B0604030504040204" pitchFamily="34" charset="0"/>
                <a:ea typeface="Verdana" panose="020B0604030504040204" pitchFamily="34" charset="0"/>
                <a:cs typeface="Verdana" panose="020B0604030504040204" pitchFamily="34" charset="0"/>
              </a:rPr>
              <a:t> #</a:t>
            </a:r>
            <a:endParaRPr lang="ru-RU" altLang="ru-RU" sz="2800" b="1" dirty="0">
              <a:latin typeface="Verdana" pitchFamily="34" charset="0"/>
              <a:ea typeface="Verdana" pitchFamily="34" charset="0"/>
              <a:cs typeface="Verdana" pitchFamily="34"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xmlns="" val="468726796"/>
              </p:ext>
            </p:extLst>
          </p:nvPr>
        </p:nvGraphicFramePr>
        <p:xfrm>
          <a:off x="428595" y="1600200"/>
          <a:ext cx="8258205" cy="3328997"/>
        </p:xfrm>
        <a:graphic>
          <a:graphicData uri="http://schemas.openxmlformats.org/drawingml/2006/table">
            <a:tbl>
              <a:tblPr/>
              <a:tblGrid>
                <a:gridCol w="2752735"/>
                <a:gridCol w="2752735"/>
                <a:gridCol w="2752735"/>
              </a:tblGrid>
              <a:tr h="4561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000000"/>
                          </a:solidFill>
                          <a:effectLst/>
                          <a:latin typeface="Times New Roman" pitchFamily="18" charset="0"/>
                          <a:cs typeface="Times New Roman" pitchFamily="18" charset="0"/>
                        </a:rPr>
                        <a:t>Тип</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000000"/>
                          </a:solidFill>
                          <a:effectLst/>
                          <a:latin typeface="Times New Roman" pitchFamily="18" charset="0"/>
                          <a:cs typeface="Times New Roman" pitchFamily="18" charset="0"/>
                        </a:rPr>
                        <a:t>Диапазон значений</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000000"/>
                          </a:solidFill>
                          <a:effectLst/>
                          <a:latin typeface="Times New Roman" pitchFamily="18" charset="0"/>
                          <a:cs typeface="Times New Roman" pitchFamily="18" charset="0"/>
                        </a:rPr>
                        <a:t>Машинное представление</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r>
              <a:tr h="4561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Times New Roman" pitchFamily="18" charset="0"/>
                        </a:rPr>
                        <a:t>char</a:t>
                      </a:r>
                      <a:r>
                        <a:rPr kumimoji="0" lang="ru-RU" sz="1400" b="0" i="0" u="none" strike="noStrike" cap="none" normalizeH="0" baseline="0" smtClean="0">
                          <a:ln>
                            <a:noFill/>
                          </a:ln>
                          <a:solidFill>
                            <a:srgbClr val="000000"/>
                          </a:solidFill>
                          <a:effectLst/>
                          <a:latin typeface="Times New Roman" pitchFamily="18" charset="0"/>
                          <a:cs typeface="Times New Roman" pitchFamily="18" charset="0"/>
                        </a:rPr>
                        <a:t>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rgbClr val="000000"/>
                          </a:solidFill>
                          <a:effectLst/>
                          <a:latin typeface="Times New Roman" pitchFamily="18" charset="0"/>
                          <a:cs typeface="Times New Roman" pitchFamily="18" charset="0"/>
                        </a:rPr>
                        <a:t>-128 </a:t>
                      </a:r>
                      <a:r>
                        <a:rPr kumimoji="0" lang="uk-UA" sz="1400" b="0" i="0" u="none" strike="noStrike" cap="none" normalizeH="0" baseline="0" smtClean="0">
                          <a:ln>
                            <a:noFill/>
                          </a:ln>
                          <a:solidFill>
                            <a:srgbClr val="000000"/>
                          </a:solidFill>
                          <a:effectLst/>
                          <a:latin typeface="Times New Roman" pitchFamily="18" charset="0"/>
                          <a:cs typeface="Times New Roman" pitchFamily="18" charset="0"/>
                        </a:rPr>
                        <a:t> . . .  127</a:t>
                      </a:r>
                      <a:endParaRPr kumimoji="0" lang="ru-RU" sz="1400" b="0" i="0" u="none" strike="noStrike" cap="none" normalizeH="0" baseline="0" smtClean="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rgbClr val="000000"/>
                          </a:solidFill>
                          <a:effectLst/>
                          <a:latin typeface="Times New Roman" pitchFamily="18" charset="0"/>
                          <a:cs typeface="Times New Roman" pitchFamily="18" charset="0"/>
                        </a:rPr>
                        <a:t>      8 бит, со знаком</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5240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Times New Roman" pitchFamily="18" charset="0"/>
                        </a:rPr>
                        <a:t>short,</a:t>
                      </a:r>
                      <a:endParaRPr kumimoji="0" lang="ru-RU" sz="1400" b="0" i="0" u="none" strike="noStrike" cap="none" normalizeH="0" baseline="0" smtClean="0">
                        <a:ln>
                          <a:noFill/>
                        </a:ln>
                        <a:solidFill>
                          <a:srgbClr val="000000"/>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Times New Roman" pitchFamily="18" charset="0"/>
                        </a:rPr>
                        <a:t>int(ms_DOS)</a:t>
                      </a:r>
                      <a:endParaRPr kumimoji="0" lang="ru-RU" sz="1400" b="0" i="0" u="none" strike="noStrike" cap="none" normalizeH="0" baseline="0" smtClean="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dirty="0" smtClean="0">
                          <a:ln>
                            <a:noFill/>
                          </a:ln>
                          <a:solidFill>
                            <a:srgbClr val="000000"/>
                          </a:solidFill>
                          <a:effectLst/>
                          <a:latin typeface="Times New Roman" pitchFamily="18" charset="0"/>
                          <a:cs typeface="Times New Roman" pitchFamily="18" charset="0"/>
                        </a:rPr>
                        <a:t>-32768 . . . 32767</a:t>
                      </a:r>
                      <a:endParaRPr kumimoji="0" lang="ru-RU" sz="1400" b="0" i="0" u="none" strike="noStrike" cap="none" normalizeH="0" baseline="0" dirty="0" smtClean="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rgbClr val="000000"/>
                          </a:solidFill>
                          <a:effectLst/>
                          <a:latin typeface="Times New Roman" pitchFamily="18" charset="0"/>
                          <a:cs typeface="Times New Roman" pitchFamily="18" charset="0"/>
                        </a:rPr>
                        <a:t>    16 бит, со знаком</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5240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Times New Roman" pitchFamily="18" charset="0"/>
                        </a:rPr>
                        <a:t>long,</a:t>
                      </a:r>
                      <a:endParaRPr kumimoji="0" lang="ru-RU" sz="1400" b="0" i="0" u="none" strike="noStrike" cap="none" normalizeH="0" baseline="0" smtClean="0">
                        <a:ln>
                          <a:noFill/>
                        </a:ln>
                        <a:solidFill>
                          <a:srgbClr val="000000"/>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Times New Roman" pitchFamily="18" charset="0"/>
                        </a:rPr>
                        <a:t>int(windows)</a:t>
                      </a:r>
                      <a:endParaRPr kumimoji="0" lang="ru-RU" sz="1400" b="0" i="0" u="none" strike="noStrike" cap="none" normalizeH="0" baseline="0" smtClean="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dirty="0" smtClean="0">
                          <a:ln>
                            <a:noFill/>
                          </a:ln>
                          <a:solidFill>
                            <a:srgbClr val="000000"/>
                          </a:solidFill>
                          <a:effectLst/>
                          <a:latin typeface="Times New Roman" pitchFamily="18" charset="0"/>
                          <a:cs typeface="Times New Roman" pitchFamily="18" charset="0"/>
                        </a:rPr>
                        <a:t>-2147483648..2147483647</a:t>
                      </a:r>
                      <a:endParaRPr kumimoji="0" lang="ru-RU" sz="1400" b="0" i="0" u="none" strike="noStrike" cap="none" normalizeH="0" baseline="0" dirty="0" smtClean="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rgbClr val="000000"/>
                          </a:solidFill>
                          <a:effectLst/>
                          <a:latin typeface="Times New Roman" pitchFamily="18" charset="0"/>
                          <a:cs typeface="Times New Roman" pitchFamily="18" charset="0"/>
                        </a:rPr>
                        <a:t>    32 бита, со знаком</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561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cs typeface="Times New Roman" pitchFamily="18" charset="0"/>
                        </a:rPr>
                        <a:t>unsigned char</a:t>
                      </a:r>
                      <a:endParaRPr kumimoji="0" lang="ru-RU" sz="1400" b="0" i="0" u="none" strike="noStrike" cap="none" normalizeH="0" baseline="0" dirty="0" smtClean="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smtClean="0">
                          <a:ln>
                            <a:noFill/>
                          </a:ln>
                          <a:solidFill>
                            <a:srgbClr val="000000"/>
                          </a:solidFill>
                          <a:effectLst/>
                          <a:latin typeface="Times New Roman" pitchFamily="18" charset="0"/>
                          <a:cs typeface="Times New Roman" pitchFamily="18" charset="0"/>
                        </a:rPr>
                        <a:t>0 . . . 255</a:t>
                      </a:r>
                      <a:endParaRPr kumimoji="0" lang="ru-RU" sz="1400" b="0" i="0" u="none" strike="noStrike" cap="none" normalizeH="0" baseline="0" smtClean="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rgbClr val="000000"/>
                          </a:solidFill>
                          <a:effectLst/>
                          <a:latin typeface="Times New Roman" pitchFamily="18" charset="0"/>
                          <a:cs typeface="Times New Roman" pitchFamily="18" charset="0"/>
                        </a:rPr>
                        <a:t>      8 бит, без знаком</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4561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Times New Roman" pitchFamily="18" charset="0"/>
                        </a:rPr>
                        <a:t>unsigned short</a:t>
                      </a:r>
                      <a:endParaRPr kumimoji="0" lang="ru-RU" sz="1400" b="0" i="0" u="none" strike="noStrike" cap="none" normalizeH="0" baseline="0" smtClean="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rgbClr val="000000"/>
                          </a:solidFill>
                          <a:effectLst/>
                          <a:latin typeface="Times New Roman" pitchFamily="18" charset="0"/>
                          <a:cs typeface="Times New Roman" pitchFamily="18" charset="0"/>
                        </a:rPr>
                        <a:t>0 . . . 65535</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rgbClr val="000000"/>
                          </a:solidFill>
                          <a:effectLst/>
                          <a:latin typeface="Times New Roman" pitchFamily="18" charset="0"/>
                          <a:cs typeface="Times New Roman" pitchFamily="18" charset="0"/>
                        </a:rPr>
                        <a:t>     16 бит, без знаком</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561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Times New Roman" pitchFamily="18" charset="0"/>
                        </a:rPr>
                        <a:t>long long</a:t>
                      </a:r>
                      <a:endParaRPr kumimoji="0" lang="ru-RU" sz="1400" b="0" i="0" u="none" strike="noStrike" cap="none" normalizeH="0" baseline="0" smtClean="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rgbClr val="000000"/>
                          </a:solidFill>
                          <a:effectLst/>
                          <a:latin typeface="Times New Roman" pitchFamily="18" charset="0"/>
                          <a:cs typeface="Times New Roman" pitchFamily="18" charset="0"/>
                        </a:rPr>
                        <a:t>-2</a:t>
                      </a:r>
                      <a:r>
                        <a:rPr kumimoji="0" lang="ru-RU" sz="1400" b="0" i="0" u="none" strike="noStrike" cap="none" normalizeH="0" baseline="30000" smtClean="0">
                          <a:ln>
                            <a:noFill/>
                          </a:ln>
                          <a:solidFill>
                            <a:srgbClr val="000000"/>
                          </a:solidFill>
                          <a:effectLst/>
                          <a:latin typeface="Times New Roman" pitchFamily="18" charset="0"/>
                          <a:cs typeface="Times New Roman" pitchFamily="18" charset="0"/>
                        </a:rPr>
                        <a:t>63 </a:t>
                      </a:r>
                      <a:r>
                        <a:rPr kumimoji="0" lang="ru-RU" sz="1400" b="0" i="0" u="none" strike="noStrike" cap="none" normalizeH="0" baseline="0" smtClean="0">
                          <a:ln>
                            <a:noFill/>
                          </a:ln>
                          <a:solidFill>
                            <a:srgbClr val="000000"/>
                          </a:solidFill>
                          <a:effectLst/>
                          <a:latin typeface="Times New Roman" pitchFamily="18" charset="0"/>
                          <a:cs typeface="Times New Roman" pitchFamily="18" charset="0"/>
                        </a:rPr>
                        <a:t> . . .  2</a:t>
                      </a:r>
                      <a:r>
                        <a:rPr kumimoji="0" lang="ru-RU" sz="1400" b="0" i="0" u="none" strike="noStrike" cap="none" normalizeH="0" baseline="30000" smtClean="0">
                          <a:ln>
                            <a:noFill/>
                          </a:ln>
                          <a:solidFill>
                            <a:srgbClr val="000000"/>
                          </a:solidFill>
                          <a:effectLst/>
                          <a:latin typeface="Times New Roman" pitchFamily="18" charset="0"/>
                          <a:cs typeface="Times New Roman" pitchFamily="18" charset="0"/>
                        </a:rPr>
                        <a:t>63</a:t>
                      </a:r>
                      <a:r>
                        <a:rPr kumimoji="0" lang="ru-RU" sz="1400" b="0" i="0" u="none" strike="noStrike" cap="none" normalizeH="0" baseline="0" smtClean="0">
                          <a:ln>
                            <a:noFill/>
                          </a:ln>
                          <a:solidFill>
                            <a:srgbClr val="000000"/>
                          </a:solidFill>
                          <a:effectLst/>
                          <a:latin typeface="Times New Roman" pitchFamily="18" charset="0"/>
                          <a:cs typeface="Times New Roman"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rPr>
                        <a:t>     64 бита, со знаком</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Tree>
    <p:extLst>
      <p:ext uri="{BB962C8B-B14F-4D97-AF65-F5344CB8AC3E}">
        <p14:creationId xmlns:p14="http://schemas.microsoft.com/office/powerpoint/2010/main" xmlns="" val="1982813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325353" y="1268760"/>
            <a:ext cx="8640960" cy="5687711"/>
          </a:xfrm>
          <a:prstGeom prst="rect">
            <a:avLst/>
          </a:prstGeom>
          <a:noFill/>
          <a:ln w="9525">
            <a:noFill/>
            <a:miter lim="800000"/>
            <a:headEnd/>
            <a:tailEnd/>
          </a:ln>
        </p:spPr>
        <p:txBody>
          <a:bodyPr wrap="square" lIns="0" tIns="0" rIns="0" bIns="0">
            <a:spAutoFit/>
          </a:bodyPr>
          <a:lstStyle/>
          <a:p>
            <a:pPr marL="685800" indent="-685800" algn="just">
              <a:lnSpc>
                <a:spcPct val="90000"/>
              </a:lnSpc>
            </a:pPr>
            <a:r>
              <a:rPr lang="ru-RU" sz="2400" dirty="0"/>
              <a:t>Дополнительный код отрицательного числа формируется по следующим правилам:</a:t>
            </a:r>
          </a:p>
          <a:p>
            <a:pPr marL="685800" indent="-685800" algn="just">
              <a:lnSpc>
                <a:spcPct val="90000"/>
              </a:lnSpc>
              <a:buFontTx/>
              <a:buAutoNum type="arabicPeriod"/>
            </a:pPr>
            <a:r>
              <a:rPr lang="ru-RU" sz="2400" dirty="0"/>
              <a:t>модуль отрицательного числа записать в прямом  коде, в неиспользуемые старшие биты записать нули; </a:t>
            </a:r>
          </a:p>
          <a:p>
            <a:pPr marL="685800" indent="-685800" algn="just">
              <a:lnSpc>
                <a:spcPct val="90000"/>
              </a:lnSpc>
              <a:buFontTx/>
              <a:buAutoNum type="arabicPeriod"/>
            </a:pPr>
            <a:r>
              <a:rPr lang="ru-RU" sz="2400" dirty="0"/>
              <a:t>сформировать обратный код числа,  для этого нуль заменить единицей, а единицу заменить нулем;</a:t>
            </a:r>
          </a:p>
          <a:p>
            <a:pPr marL="685800" indent="-685800" algn="just">
              <a:lnSpc>
                <a:spcPct val="90000"/>
              </a:lnSpc>
              <a:buFontTx/>
              <a:buAutoNum type="arabicPeriod"/>
            </a:pPr>
            <a:r>
              <a:rPr lang="ru-RU" sz="2400" dirty="0"/>
              <a:t>к обратному коду числа прибавить единицу.</a:t>
            </a:r>
          </a:p>
          <a:p>
            <a:pPr marL="685800" indent="-685800">
              <a:lnSpc>
                <a:spcPct val="90000"/>
              </a:lnSpc>
              <a:buFontTx/>
              <a:buAutoNum type="arabicPeriod"/>
            </a:pPr>
            <a:endParaRPr lang="ru-RU" sz="2400" dirty="0"/>
          </a:p>
          <a:p>
            <a:pPr marL="685800" indent="-685800">
              <a:lnSpc>
                <a:spcPct val="90000"/>
              </a:lnSpc>
            </a:pPr>
            <a:r>
              <a:rPr lang="ru-RU" sz="2400" dirty="0"/>
              <a:t>	Например: для числа -33 в формате </a:t>
            </a:r>
            <a:r>
              <a:rPr lang="en-US" sz="2400" dirty="0"/>
              <a:t>short </a:t>
            </a:r>
            <a:r>
              <a:rPr lang="ru-RU" sz="2400" dirty="0"/>
              <a:t> </a:t>
            </a:r>
          </a:p>
          <a:p>
            <a:pPr marL="685800" indent="-685800">
              <a:lnSpc>
                <a:spcPct val="90000"/>
              </a:lnSpc>
            </a:pPr>
            <a:r>
              <a:rPr lang="ru-RU" sz="2400" dirty="0"/>
              <a:t> 1000000000100001         прямой код  .</a:t>
            </a:r>
          </a:p>
          <a:p>
            <a:pPr marL="685800" indent="-685800">
              <a:lnSpc>
                <a:spcPct val="90000"/>
              </a:lnSpc>
            </a:pPr>
            <a:r>
              <a:rPr lang="ru-RU" sz="2400" dirty="0"/>
              <a:t> 0111111111011110         обратный код</a:t>
            </a:r>
            <a:endParaRPr lang="ru-RU" sz="2400" u="sng" dirty="0"/>
          </a:p>
          <a:p>
            <a:pPr marL="685800" indent="-685800">
              <a:lnSpc>
                <a:spcPct val="90000"/>
              </a:lnSpc>
            </a:pPr>
            <a:r>
              <a:rPr lang="ru-RU" sz="2400" dirty="0"/>
              <a:t>	</a:t>
            </a:r>
            <a:r>
              <a:rPr lang="ru-RU" sz="2400" u="sng" dirty="0"/>
              <a:t>+_____________ _1</a:t>
            </a:r>
            <a:r>
              <a:rPr lang="ru-RU" sz="2400" dirty="0"/>
              <a:t>                                                   </a:t>
            </a:r>
          </a:p>
          <a:p>
            <a:pPr marL="685800" indent="-685800">
              <a:lnSpc>
                <a:spcPct val="90000"/>
              </a:lnSpc>
            </a:pPr>
            <a:r>
              <a:rPr lang="ru-RU" sz="2400" dirty="0"/>
              <a:t>	 1111111111011111         дополнительный код</a:t>
            </a:r>
          </a:p>
          <a:p>
            <a:pPr marL="685800" indent="-685800">
              <a:lnSpc>
                <a:spcPct val="90000"/>
              </a:lnSpc>
            </a:pPr>
            <a:endParaRPr lang="ru-RU" sz="2400" dirty="0"/>
          </a:p>
          <a:p>
            <a:pPr marL="685800" indent="-685800">
              <a:lnSpc>
                <a:spcPct val="90000"/>
              </a:lnSpc>
            </a:pPr>
            <a:r>
              <a:rPr lang="ru-RU" sz="2400" dirty="0"/>
              <a:t>	Для положительных чисел прямой, обратный и дополнительный коды одинаковы.  </a:t>
            </a:r>
          </a:p>
          <a:p>
            <a:pPr algn="just"/>
            <a:endParaRPr lang="ru-RU" sz="2400" dirty="0"/>
          </a:p>
        </p:txBody>
      </p:sp>
      <p:sp>
        <p:nvSpPr>
          <p:cNvPr id="9" name="TextBox 3"/>
          <p:cNvSpPr txBox="1">
            <a:spLocks noChangeArrowheads="1"/>
          </p:cNvSpPr>
          <p:nvPr/>
        </p:nvSpPr>
        <p:spPr bwMode="auto">
          <a:xfrm>
            <a:off x="476104" y="654057"/>
            <a:ext cx="8208963" cy="430887"/>
          </a:xfrm>
          <a:prstGeom prst="rect">
            <a:avLst/>
          </a:prstGeom>
          <a:noFill/>
          <a:ln w="9525">
            <a:noFill/>
            <a:miter lim="800000"/>
            <a:headEnd/>
            <a:tailEnd/>
          </a:ln>
        </p:spPr>
        <p:txBody>
          <a:bodyPr lIns="0" tIns="0" rIns="0" bIns="0">
            <a:spAutoFit/>
          </a:bodyPr>
          <a:lstStyle/>
          <a:p>
            <a:pPr algn="ctr"/>
            <a:r>
              <a:rPr lang="ru-RU" altLang="ru-RU" sz="2800" b="1" dirty="0" smtClean="0">
                <a:latin typeface="Verdana" pitchFamily="34" charset="0"/>
                <a:ea typeface="Verdana" pitchFamily="34" charset="0"/>
                <a:cs typeface="Verdana" pitchFamily="34" charset="0"/>
              </a:rPr>
              <a:t>Числовые типы</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685962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323528" y="1268760"/>
            <a:ext cx="8208963" cy="4653582"/>
          </a:xfrm>
          <a:prstGeom prst="rect">
            <a:avLst/>
          </a:prstGeom>
          <a:noFill/>
          <a:ln w="9525">
            <a:noFill/>
            <a:miter lim="800000"/>
            <a:headEnd/>
            <a:tailEnd/>
          </a:ln>
        </p:spPr>
        <p:txBody>
          <a:bodyPr lIns="0" tIns="0" rIns="0" bIns="0">
            <a:spAutoFit/>
          </a:bodyPr>
          <a:lstStyle/>
          <a:p>
            <a:pPr algn="ctr">
              <a:lnSpc>
                <a:spcPct val="90000"/>
              </a:lnSpc>
            </a:pPr>
            <a:r>
              <a:rPr lang="ru-RU" sz="2400" b="1" dirty="0"/>
              <a:t>МАШИННОЕ ПРЕДСТАВЛЕНИЕ БЕЗЗНАКОВЫХ ТИПОВ</a:t>
            </a:r>
          </a:p>
          <a:p>
            <a:pPr>
              <a:lnSpc>
                <a:spcPct val="90000"/>
              </a:lnSpc>
            </a:pPr>
            <a:r>
              <a:rPr lang="ru-RU" sz="2400" dirty="0"/>
              <a:t>	К </a:t>
            </a:r>
            <a:r>
              <a:rPr lang="ru-RU" sz="2400" dirty="0" err="1"/>
              <a:t>беззнаковым</a:t>
            </a:r>
            <a:r>
              <a:rPr lang="ru-RU" sz="2400" dirty="0"/>
              <a:t> типам в </a:t>
            </a:r>
            <a:r>
              <a:rPr lang="en-US" sz="2400" dirty="0"/>
              <a:t>C</a:t>
            </a:r>
            <a:r>
              <a:rPr lang="ru-RU" sz="2400" dirty="0"/>
              <a:t>++ относятся целые типы с приставкой </a:t>
            </a:r>
            <a:r>
              <a:rPr lang="en-US" sz="2400" dirty="0"/>
              <a:t>unsigned </a:t>
            </a:r>
            <a:r>
              <a:rPr lang="ru-RU" sz="2400" dirty="0"/>
              <a:t>(</a:t>
            </a:r>
            <a:r>
              <a:rPr lang="ru-RU" sz="2400" dirty="0" err="1"/>
              <a:t>беззнаковый</a:t>
            </a:r>
            <a:r>
              <a:rPr lang="ru-RU" sz="2400" dirty="0"/>
              <a:t>).</a:t>
            </a:r>
          </a:p>
          <a:p>
            <a:pPr>
              <a:lnSpc>
                <a:spcPct val="90000"/>
              </a:lnSpc>
            </a:pPr>
            <a:endParaRPr lang="ru-RU" sz="2400" dirty="0"/>
          </a:p>
          <a:p>
            <a:pPr>
              <a:lnSpc>
                <a:spcPct val="90000"/>
              </a:lnSpc>
            </a:pPr>
            <a:r>
              <a:rPr lang="ru-RU" sz="2400" dirty="0"/>
              <a:t>	Формат машинного представления чисел типа </a:t>
            </a:r>
            <a:r>
              <a:rPr lang="en-US" sz="2400" dirty="0"/>
              <a:t>unsigned char</a:t>
            </a:r>
            <a:r>
              <a:rPr lang="ru-RU" sz="2400" dirty="0"/>
              <a:t> такое же, как и у </a:t>
            </a:r>
            <a:r>
              <a:rPr lang="en-US" sz="2400" dirty="0"/>
              <a:t>char</a:t>
            </a:r>
            <a:r>
              <a:rPr lang="ru-RU" sz="2400" dirty="0"/>
              <a:t>.</a:t>
            </a:r>
          </a:p>
          <a:p>
            <a:pPr>
              <a:lnSpc>
                <a:spcPct val="90000"/>
              </a:lnSpc>
            </a:pPr>
            <a:r>
              <a:rPr lang="ru-RU" sz="2400" i="1" dirty="0"/>
              <a:t>	Например:</a:t>
            </a:r>
            <a:r>
              <a:rPr lang="ru-RU" sz="2400" dirty="0"/>
              <a:t> </a:t>
            </a:r>
          </a:p>
          <a:p>
            <a:pPr>
              <a:lnSpc>
                <a:spcPct val="90000"/>
              </a:lnSpc>
            </a:pPr>
            <a:r>
              <a:rPr lang="ru-RU" sz="2400" dirty="0"/>
              <a:t>1). Машинное представление числа 45:</a:t>
            </a:r>
          </a:p>
          <a:p>
            <a:pPr>
              <a:lnSpc>
                <a:spcPct val="90000"/>
              </a:lnSpc>
            </a:pPr>
            <a:r>
              <a:rPr lang="ru-RU" sz="2400" dirty="0"/>
              <a:t>	45=25+23+22+20 = 00101101</a:t>
            </a:r>
          </a:p>
          <a:p>
            <a:pPr>
              <a:lnSpc>
                <a:spcPct val="90000"/>
              </a:lnSpc>
            </a:pPr>
            <a:r>
              <a:rPr lang="ru-RU" sz="2400" dirty="0"/>
              <a:t>2). Машинное представление границ диапазона допустимых значений чисел 0 и 255:</a:t>
            </a:r>
            <a:endParaRPr lang="ru-RU" sz="2400" i="1" dirty="0"/>
          </a:p>
          <a:p>
            <a:pPr>
              <a:lnSpc>
                <a:spcPct val="90000"/>
              </a:lnSpc>
            </a:pPr>
            <a:r>
              <a:rPr lang="ru-RU" sz="2400" i="1" dirty="0"/>
              <a:t>	0: 00000000;	255: 11111111.</a:t>
            </a:r>
          </a:p>
          <a:p>
            <a:pPr>
              <a:lnSpc>
                <a:spcPct val="90000"/>
              </a:lnSpc>
            </a:pPr>
            <a:r>
              <a:rPr lang="ru-RU" sz="2400" i="1" dirty="0"/>
              <a:t>	</a:t>
            </a:r>
          </a:p>
          <a:p>
            <a:pPr>
              <a:lnSpc>
                <a:spcPct val="90000"/>
              </a:lnSpc>
            </a:pPr>
            <a:r>
              <a:rPr lang="ru-RU" sz="2400" i="1" dirty="0"/>
              <a:t>     		</a:t>
            </a:r>
            <a:r>
              <a:rPr lang="ru-RU" sz="2000" i="1" dirty="0" smtClean="0"/>
              <a:t> </a:t>
            </a:r>
            <a:r>
              <a:rPr lang="ru-RU" sz="2000" i="1" dirty="0"/>
              <a:t>тип </a:t>
            </a:r>
            <a:r>
              <a:rPr lang="en-US" sz="2000" i="1" dirty="0"/>
              <a:t>unsigned char</a:t>
            </a:r>
            <a:r>
              <a:rPr lang="ru-RU" sz="2000" dirty="0"/>
              <a:t> </a:t>
            </a:r>
            <a:endParaRPr lang="ru-RU" sz="2400" dirty="0"/>
          </a:p>
        </p:txBody>
      </p:sp>
      <p:sp>
        <p:nvSpPr>
          <p:cNvPr id="9" name="TextBox 3"/>
          <p:cNvSpPr txBox="1">
            <a:spLocks noChangeArrowheads="1"/>
          </p:cNvSpPr>
          <p:nvPr/>
        </p:nvSpPr>
        <p:spPr bwMode="auto">
          <a:xfrm>
            <a:off x="476104" y="654057"/>
            <a:ext cx="8208963" cy="430887"/>
          </a:xfrm>
          <a:prstGeom prst="rect">
            <a:avLst/>
          </a:prstGeom>
          <a:noFill/>
          <a:ln w="9525">
            <a:noFill/>
            <a:miter lim="800000"/>
            <a:headEnd/>
            <a:tailEnd/>
          </a:ln>
        </p:spPr>
        <p:txBody>
          <a:bodyPr lIns="0" tIns="0" rIns="0" bIns="0">
            <a:spAutoFit/>
          </a:bodyPr>
          <a:lstStyle/>
          <a:p>
            <a:pPr algn="ctr"/>
            <a:r>
              <a:rPr lang="ru-RU" altLang="ru-RU" sz="2800" b="1" dirty="0" smtClean="0">
                <a:latin typeface="Verdana" pitchFamily="34" charset="0"/>
                <a:ea typeface="Verdana" pitchFamily="34" charset="0"/>
                <a:cs typeface="Verdana" pitchFamily="34" charset="0"/>
              </a:rPr>
              <a:t>Числовые типы</a:t>
            </a:r>
            <a:endParaRPr lang="ru-RU" altLang="ru-RU" sz="2800" b="1" dirty="0">
              <a:latin typeface="Verdana" pitchFamily="34" charset="0"/>
              <a:ea typeface="Verdana" pitchFamily="34" charset="0"/>
              <a:cs typeface="Verdana" pitchFamily="34" charset="0"/>
            </a:endParaRPr>
          </a:p>
        </p:txBody>
      </p:sp>
      <p:sp>
        <p:nvSpPr>
          <p:cNvPr id="10" name="Text Box 94"/>
          <p:cNvSpPr txBox="1">
            <a:spLocks noChangeArrowheads="1"/>
          </p:cNvSpPr>
          <p:nvPr/>
        </p:nvSpPr>
        <p:spPr bwMode="auto">
          <a:xfrm>
            <a:off x="5148263" y="6308725"/>
            <a:ext cx="504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t>7</a:t>
            </a:r>
          </a:p>
        </p:txBody>
      </p:sp>
      <p:sp>
        <p:nvSpPr>
          <p:cNvPr id="12" name="Text Box 93"/>
          <p:cNvSpPr txBox="1">
            <a:spLocks noChangeArrowheads="1"/>
          </p:cNvSpPr>
          <p:nvPr/>
        </p:nvSpPr>
        <p:spPr bwMode="auto">
          <a:xfrm>
            <a:off x="6715125" y="6286500"/>
            <a:ext cx="504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dirty="0"/>
              <a:t>0</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304416" y="5608017"/>
            <a:ext cx="1533525" cy="62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17875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7" name="TextBox 3"/>
          <p:cNvSpPr txBox="1">
            <a:spLocks noChangeArrowheads="1"/>
          </p:cNvSpPr>
          <p:nvPr/>
        </p:nvSpPr>
        <p:spPr bwMode="auto">
          <a:xfrm>
            <a:off x="539750" y="909638"/>
            <a:ext cx="8208963" cy="861774"/>
          </a:xfrm>
          <a:prstGeom prst="rect">
            <a:avLst/>
          </a:prstGeom>
          <a:noFill/>
          <a:ln w="9525">
            <a:noFill/>
            <a:miter lim="800000"/>
            <a:headEnd/>
            <a:tailEnd/>
          </a:ln>
        </p:spPr>
        <p:txBody>
          <a:bodyPr lIns="0" tIns="0" rIns="0" bIns="0">
            <a:spAutoFit/>
          </a:bodyPr>
          <a:lstStyle/>
          <a:p>
            <a:pPr eaLnBrk="1" hangingPunct="1"/>
            <a:r>
              <a:rPr lang="ru-RU" altLang="ru-RU" sz="2800" b="1" dirty="0" smtClean="0">
                <a:latin typeface="Verdana" pitchFamily="34" charset="0"/>
                <a:ea typeface="Verdana" pitchFamily="34" charset="0"/>
                <a:cs typeface="Verdana" pitchFamily="34" charset="0"/>
              </a:rPr>
              <a:t>Структуры данных</a:t>
            </a:r>
          </a:p>
          <a:p>
            <a:pPr eaLnBrk="1" hangingPunct="1"/>
            <a:endParaRPr lang="ru-RU" altLang="ru-RU" sz="2800" b="1" dirty="0">
              <a:latin typeface="Verdana" pitchFamily="34" charset="0"/>
              <a:ea typeface="Verdana" pitchFamily="34" charset="0"/>
              <a:cs typeface="Verdana" pitchFamily="34" charset="0"/>
            </a:endParaRPr>
          </a:p>
        </p:txBody>
      </p:sp>
      <p:sp>
        <p:nvSpPr>
          <p:cNvPr id="8" name="TextBox 3"/>
          <p:cNvSpPr txBox="1">
            <a:spLocks noChangeArrowheads="1"/>
          </p:cNvSpPr>
          <p:nvPr/>
        </p:nvSpPr>
        <p:spPr bwMode="auto">
          <a:xfrm>
            <a:off x="508960" y="2204864"/>
            <a:ext cx="8208963" cy="1477328"/>
          </a:xfrm>
          <a:prstGeom prst="rect">
            <a:avLst/>
          </a:prstGeom>
          <a:noFill/>
          <a:ln w="9525">
            <a:noFill/>
            <a:miter lim="800000"/>
            <a:headEnd/>
            <a:tailEnd/>
          </a:ln>
        </p:spPr>
        <p:txBody>
          <a:bodyPr lIns="0" tIns="0" rIns="0" bIns="0">
            <a:spAutoFit/>
          </a:bodyPr>
          <a:lstStyle/>
          <a:p>
            <a:r>
              <a:rPr lang="ru-RU" sz="2400" b="1" dirty="0"/>
              <a:t>Составитель курса лекций:</a:t>
            </a:r>
          </a:p>
          <a:p>
            <a:r>
              <a:rPr lang="ru-RU" sz="2400" dirty="0" err="1"/>
              <a:t>Спиричева</a:t>
            </a:r>
            <a:r>
              <a:rPr lang="ru-RU" sz="2400" dirty="0"/>
              <a:t> Наталия </a:t>
            </a:r>
            <a:r>
              <a:rPr lang="ru-RU" sz="2400" dirty="0" err="1"/>
              <a:t>Рахматулловна</a:t>
            </a:r>
            <a:r>
              <a:rPr lang="ru-RU" sz="2400" dirty="0"/>
              <a:t>, </a:t>
            </a:r>
          </a:p>
          <a:p>
            <a:r>
              <a:rPr lang="ru-RU" sz="2400" dirty="0"/>
              <a:t>ст. преподаватель каф. Информационных технологий</a:t>
            </a:r>
          </a:p>
          <a:p>
            <a:pPr algn="just"/>
            <a:endParaRPr lang="ru-RU"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7" name="TextBox 3"/>
          <p:cNvSpPr txBox="1">
            <a:spLocks noChangeArrowheads="1"/>
          </p:cNvSpPr>
          <p:nvPr/>
        </p:nvSpPr>
        <p:spPr bwMode="auto">
          <a:xfrm>
            <a:off x="509134" y="1412776"/>
            <a:ext cx="8208963" cy="3816429"/>
          </a:xfrm>
          <a:prstGeom prst="rect">
            <a:avLst/>
          </a:prstGeom>
          <a:noFill/>
          <a:ln w="9525">
            <a:noFill/>
            <a:miter lim="800000"/>
            <a:headEnd/>
            <a:tailEnd/>
          </a:ln>
        </p:spPr>
        <p:txBody>
          <a:bodyPr lIns="0" tIns="0" rIns="0" bIns="0">
            <a:spAutoFit/>
          </a:bodyPr>
          <a:lstStyle/>
          <a:p>
            <a:r>
              <a:rPr lang="ru-RU" sz="2400" b="1" dirty="0">
                <a:solidFill>
                  <a:schemeClr val="accent2"/>
                </a:solidFill>
              </a:rPr>
              <a:t>Формат машинного представления чисел типа </a:t>
            </a:r>
            <a:r>
              <a:rPr lang="en-US" sz="2400" b="1" dirty="0">
                <a:solidFill>
                  <a:schemeClr val="accent2"/>
                </a:solidFill>
              </a:rPr>
              <a:t>unsigned short</a:t>
            </a:r>
            <a:endParaRPr lang="ru-RU" sz="2400" b="1" dirty="0">
              <a:solidFill>
                <a:schemeClr val="accent2"/>
              </a:solidFill>
            </a:endParaRPr>
          </a:p>
          <a:p>
            <a:endParaRPr lang="ru-RU" sz="2400" b="1" dirty="0">
              <a:solidFill>
                <a:schemeClr val="accent2"/>
              </a:solidFill>
            </a:endParaRPr>
          </a:p>
          <a:p>
            <a:r>
              <a:rPr lang="ru-RU" sz="2400" dirty="0"/>
              <a:t>1). Машинное представление числа 258:</a:t>
            </a:r>
          </a:p>
          <a:p>
            <a:r>
              <a:rPr lang="ru-RU" sz="2400" dirty="0"/>
              <a:t>	  257=28+21 = 00000001 00000010.</a:t>
            </a:r>
          </a:p>
          <a:p>
            <a:r>
              <a:rPr lang="ru-RU" sz="2400" dirty="0"/>
              <a:t>2). Машинное представление границ:</a:t>
            </a:r>
          </a:p>
          <a:p>
            <a:r>
              <a:rPr lang="ru-RU" sz="2400" dirty="0"/>
              <a:t>	  0: 00000000 00000000;     65535: 11111111 11111111</a:t>
            </a:r>
          </a:p>
          <a:p>
            <a:endParaRPr lang="ru-RU" sz="2800" dirty="0" smtClean="0"/>
          </a:p>
          <a:p>
            <a:endParaRPr lang="ru-RU" sz="2800" dirty="0"/>
          </a:p>
          <a:p>
            <a:endParaRPr lang="ru-RU" sz="2800" dirty="0"/>
          </a:p>
          <a:p>
            <a:r>
              <a:rPr lang="ru-RU" sz="2000" dirty="0"/>
              <a:t>тип</a:t>
            </a:r>
            <a:r>
              <a:rPr lang="en-US" sz="2000" dirty="0"/>
              <a:t> unsigned short</a:t>
            </a:r>
            <a:endParaRPr lang="ru-RU" altLang="ru-RU" sz="2000" b="1" dirty="0">
              <a:latin typeface="Verdana" pitchFamily="34" charset="0"/>
              <a:ea typeface="Verdana" pitchFamily="34" charset="0"/>
              <a:cs typeface="Verdana" pitchFamily="34" charset="0"/>
            </a:endParaRPr>
          </a:p>
        </p:txBody>
      </p:sp>
      <p:sp>
        <p:nvSpPr>
          <p:cNvPr id="9" name="TextBox 3"/>
          <p:cNvSpPr txBox="1">
            <a:spLocks noChangeArrowheads="1"/>
          </p:cNvSpPr>
          <p:nvPr/>
        </p:nvSpPr>
        <p:spPr bwMode="auto">
          <a:xfrm>
            <a:off x="476104" y="654057"/>
            <a:ext cx="8208963" cy="430887"/>
          </a:xfrm>
          <a:prstGeom prst="rect">
            <a:avLst/>
          </a:prstGeom>
          <a:noFill/>
          <a:ln w="9525">
            <a:noFill/>
            <a:miter lim="800000"/>
            <a:headEnd/>
            <a:tailEnd/>
          </a:ln>
        </p:spPr>
        <p:txBody>
          <a:bodyPr lIns="0" tIns="0" rIns="0" bIns="0">
            <a:spAutoFit/>
          </a:bodyPr>
          <a:lstStyle/>
          <a:p>
            <a:pPr algn="ctr"/>
            <a:r>
              <a:rPr lang="ru-RU" altLang="ru-RU" sz="2800" b="1" dirty="0" smtClean="0">
                <a:latin typeface="Verdana" pitchFamily="34" charset="0"/>
                <a:ea typeface="Verdana" pitchFamily="34" charset="0"/>
                <a:cs typeface="Verdana" pitchFamily="34" charset="0"/>
              </a:rPr>
              <a:t>Числовые типы</a:t>
            </a:r>
            <a:endParaRPr lang="ru-RU" altLang="ru-RU" sz="2800" b="1" dirty="0">
              <a:latin typeface="Verdana" pitchFamily="34" charset="0"/>
              <a:ea typeface="Verdana" pitchFamily="34" charset="0"/>
              <a:cs typeface="Verdana" pitchFamily="34" charset="0"/>
            </a:endParaRPr>
          </a:p>
        </p:txBody>
      </p:sp>
      <p:sp>
        <p:nvSpPr>
          <p:cNvPr id="2" name="Прямоугольник 1"/>
          <p:cNvSpPr/>
          <p:nvPr/>
        </p:nvSpPr>
        <p:spPr>
          <a:xfrm>
            <a:off x="3131840" y="6237312"/>
            <a:ext cx="3890809" cy="369332"/>
          </a:xfrm>
          <a:prstGeom prst="rect">
            <a:avLst/>
          </a:prstGeom>
        </p:spPr>
        <p:txBody>
          <a:bodyPr wrap="none">
            <a:spAutoFit/>
          </a:bodyPr>
          <a:lstStyle/>
          <a:p>
            <a:r>
              <a:rPr lang="ru-RU" dirty="0"/>
              <a:t> 7                    </a:t>
            </a:r>
            <a:r>
              <a:rPr lang="en-US" dirty="0"/>
              <a:t>    </a:t>
            </a:r>
            <a:r>
              <a:rPr lang="ru-RU" dirty="0"/>
              <a:t>0        15                    </a:t>
            </a:r>
            <a:r>
              <a:rPr lang="en-US" dirty="0"/>
              <a:t>     </a:t>
            </a:r>
            <a:r>
              <a:rPr lang="ru-RU" dirty="0"/>
              <a:t>8 </a:t>
            </a:r>
          </a:p>
        </p:txBody>
      </p:sp>
      <p:graphicFrame>
        <p:nvGraphicFramePr>
          <p:cNvPr id="10" name="Group 48"/>
          <p:cNvGraphicFramePr>
            <a:graphicFrameLocks noGrp="1"/>
          </p:cNvGraphicFramePr>
          <p:nvPr>
            <p:extLst>
              <p:ext uri="{D42A27DB-BD31-4B8C-83A1-F6EECF244321}">
                <p14:modId xmlns:p14="http://schemas.microsoft.com/office/powerpoint/2010/main" xmlns="" val="4037467170"/>
              </p:ext>
            </p:extLst>
          </p:nvPr>
        </p:nvGraphicFramePr>
        <p:xfrm>
          <a:off x="3160373" y="5143525"/>
          <a:ext cx="1666872" cy="1093787"/>
        </p:xfrm>
        <a:graphic>
          <a:graphicData uri="http://schemas.openxmlformats.org/drawingml/2006/table">
            <a:tbl>
              <a:tblPr/>
              <a:tblGrid>
                <a:gridCol w="208359"/>
                <a:gridCol w="208359"/>
                <a:gridCol w="208359"/>
                <a:gridCol w="208359"/>
                <a:gridCol w="208359"/>
                <a:gridCol w="208359"/>
                <a:gridCol w="208359"/>
                <a:gridCol w="208359"/>
              </a:tblGrid>
              <a:tr h="10937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dirty="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dirty="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dirty="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1" name="Group 68"/>
          <p:cNvGraphicFramePr>
            <a:graphicFrameLocks noGrp="1"/>
          </p:cNvGraphicFramePr>
          <p:nvPr>
            <p:extLst>
              <p:ext uri="{D42A27DB-BD31-4B8C-83A1-F6EECF244321}">
                <p14:modId xmlns:p14="http://schemas.microsoft.com/office/powerpoint/2010/main" xmlns="" val="2251343713"/>
              </p:ext>
            </p:extLst>
          </p:nvPr>
        </p:nvGraphicFramePr>
        <p:xfrm>
          <a:off x="5220072" y="5167650"/>
          <a:ext cx="1666872" cy="1093787"/>
        </p:xfrm>
        <a:graphic>
          <a:graphicData uri="http://schemas.openxmlformats.org/drawingml/2006/table">
            <a:tbl>
              <a:tblPr/>
              <a:tblGrid>
                <a:gridCol w="208359"/>
                <a:gridCol w="208359"/>
                <a:gridCol w="208359"/>
                <a:gridCol w="208359"/>
                <a:gridCol w="208359"/>
                <a:gridCol w="208359"/>
                <a:gridCol w="208359"/>
                <a:gridCol w="208359"/>
              </a:tblGrid>
              <a:tr h="10937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dirty="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dirty="0" smtClean="0">
                        <a:ln>
                          <a:noFill/>
                        </a:ln>
                        <a:solidFill>
                          <a:schemeClr val="tx1"/>
                        </a:solidFill>
                        <a:effectLst/>
                        <a:latin typeface="Arial" charset="0"/>
                      </a:endParaRPr>
                    </a:p>
                  </a:txBody>
                  <a:tcPr marL="91475" marR="914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xmlns="" val="2450679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508958" y="1628800"/>
            <a:ext cx="8208963" cy="1107996"/>
          </a:xfrm>
          <a:prstGeom prst="rect">
            <a:avLst/>
          </a:prstGeom>
          <a:noFill/>
          <a:ln w="9525">
            <a:noFill/>
            <a:miter lim="800000"/>
            <a:headEnd/>
            <a:tailEnd/>
          </a:ln>
        </p:spPr>
        <p:txBody>
          <a:bodyPr lIns="0" tIns="0" rIns="0" bIns="0">
            <a:spAutoFit/>
          </a:bodyPr>
          <a:lstStyle/>
          <a:p>
            <a:pPr algn="just"/>
            <a:r>
              <a:rPr lang="ru-RU" sz="2400" dirty="0"/>
              <a:t>Для представления чисел со знаком определены следующие типы </a:t>
            </a:r>
            <a:r>
              <a:rPr lang="en-US" sz="2400" dirty="0"/>
              <a:t>CHAR</a:t>
            </a:r>
            <a:r>
              <a:rPr lang="ru-RU" sz="2400" dirty="0"/>
              <a:t>, SHORT, INT, LONG, </a:t>
            </a:r>
            <a:r>
              <a:rPr lang="en-US" sz="2400" dirty="0"/>
              <a:t>LONG </a:t>
            </a:r>
            <a:r>
              <a:rPr lang="en-US" sz="2400" dirty="0" err="1"/>
              <a:t>LONG</a:t>
            </a:r>
            <a:r>
              <a:rPr lang="ru-RU" sz="2400" dirty="0"/>
              <a:t>. В приведенных типах числа хранятся в дополнительном коде.</a:t>
            </a:r>
          </a:p>
        </p:txBody>
      </p:sp>
      <p:sp>
        <p:nvSpPr>
          <p:cNvPr id="9" name="TextBox 3"/>
          <p:cNvSpPr txBox="1">
            <a:spLocks noChangeArrowheads="1"/>
          </p:cNvSpPr>
          <p:nvPr/>
        </p:nvSpPr>
        <p:spPr bwMode="auto">
          <a:xfrm>
            <a:off x="476104" y="654057"/>
            <a:ext cx="8208963" cy="430887"/>
          </a:xfrm>
          <a:prstGeom prst="rect">
            <a:avLst/>
          </a:prstGeom>
          <a:noFill/>
          <a:ln w="9525">
            <a:noFill/>
            <a:miter lim="800000"/>
            <a:headEnd/>
            <a:tailEnd/>
          </a:ln>
        </p:spPr>
        <p:txBody>
          <a:bodyPr lIns="0" tIns="0" rIns="0" bIns="0">
            <a:spAutoFit/>
          </a:bodyPr>
          <a:lstStyle/>
          <a:p>
            <a:pPr algn="ctr"/>
            <a:r>
              <a:rPr lang="ru-RU" altLang="ru-RU" sz="2800" b="1" dirty="0" smtClean="0">
                <a:latin typeface="Verdana" pitchFamily="34" charset="0"/>
                <a:ea typeface="Verdana" pitchFamily="34" charset="0"/>
                <a:cs typeface="Verdana" pitchFamily="34" charset="0"/>
              </a:rPr>
              <a:t>Числовые типы</a:t>
            </a:r>
            <a:endParaRPr lang="ru-RU" altLang="ru-RU" sz="2800" b="1" dirty="0">
              <a:latin typeface="Verdana" pitchFamily="34" charset="0"/>
              <a:ea typeface="Verdana" pitchFamily="34" charset="0"/>
              <a:cs typeface="Verdana" pitchFamily="34" charset="0"/>
            </a:endParaRPr>
          </a:p>
        </p:txBody>
      </p:sp>
      <p:sp>
        <p:nvSpPr>
          <p:cNvPr id="10" name="TextBox 3"/>
          <p:cNvSpPr txBox="1">
            <a:spLocks noChangeArrowheads="1"/>
          </p:cNvSpPr>
          <p:nvPr/>
        </p:nvSpPr>
        <p:spPr bwMode="auto">
          <a:xfrm>
            <a:off x="661358" y="4653136"/>
            <a:ext cx="8208963" cy="1477328"/>
          </a:xfrm>
          <a:prstGeom prst="rect">
            <a:avLst/>
          </a:prstGeom>
          <a:noFill/>
          <a:ln w="9525">
            <a:noFill/>
            <a:miter lim="800000"/>
            <a:headEnd/>
            <a:tailEnd/>
          </a:ln>
        </p:spPr>
        <p:txBody>
          <a:bodyPr lIns="0" tIns="0" rIns="0" bIns="0">
            <a:spAutoFit/>
          </a:bodyPr>
          <a:lstStyle/>
          <a:p>
            <a:r>
              <a:rPr lang="ru-RU" sz="2400" dirty="0"/>
              <a:t>машинное представление чисел в формате </a:t>
            </a:r>
            <a:r>
              <a:rPr lang="en-US" sz="2400" dirty="0" err="1"/>
              <a:t>sHORT</a:t>
            </a:r>
            <a:endParaRPr lang="ru-RU" sz="2400" dirty="0"/>
          </a:p>
          <a:p>
            <a:r>
              <a:rPr lang="ru-RU" sz="2400" dirty="0"/>
              <a:t>1). +32765:	11111101 0111111</a:t>
            </a:r>
          </a:p>
          <a:p>
            <a:r>
              <a:rPr lang="ru-RU" sz="2400" dirty="0"/>
              <a:t>2). - 32765:	00000011 10000000;</a:t>
            </a:r>
            <a:endParaRPr lang="en-US" sz="2400" dirty="0"/>
          </a:p>
          <a:p>
            <a:r>
              <a:rPr lang="ru-RU" sz="2400" dirty="0"/>
              <a:t>3).        -47:	11010001</a:t>
            </a:r>
          </a:p>
        </p:txBody>
      </p:sp>
      <p:sp>
        <p:nvSpPr>
          <p:cNvPr id="11" name="TextBox 3"/>
          <p:cNvSpPr txBox="1">
            <a:spLocks noChangeArrowheads="1"/>
          </p:cNvSpPr>
          <p:nvPr/>
        </p:nvSpPr>
        <p:spPr bwMode="auto">
          <a:xfrm>
            <a:off x="508957" y="2996952"/>
            <a:ext cx="8208963" cy="1329595"/>
          </a:xfrm>
          <a:prstGeom prst="rect">
            <a:avLst/>
          </a:prstGeom>
          <a:noFill/>
          <a:ln w="9525">
            <a:noFill/>
            <a:miter lim="800000"/>
            <a:headEnd/>
            <a:tailEnd/>
          </a:ln>
        </p:spPr>
        <p:txBody>
          <a:bodyPr lIns="0" tIns="0" rIns="0" bIns="0">
            <a:spAutoFit/>
          </a:bodyPr>
          <a:lstStyle/>
          <a:p>
            <a:pPr>
              <a:lnSpc>
                <a:spcPct val="90000"/>
              </a:lnSpc>
            </a:pPr>
            <a:r>
              <a:rPr lang="ru-RU" sz="2400" dirty="0"/>
              <a:t>машинное представление чисел в формате </a:t>
            </a:r>
            <a:r>
              <a:rPr lang="en-US" sz="2400" dirty="0"/>
              <a:t>CHAR</a:t>
            </a:r>
            <a:r>
              <a:rPr lang="ru-RU" sz="2400" dirty="0"/>
              <a:t>:</a:t>
            </a:r>
          </a:p>
          <a:p>
            <a:pPr>
              <a:lnSpc>
                <a:spcPct val="90000"/>
              </a:lnSpc>
            </a:pPr>
            <a:r>
              <a:rPr lang="ru-RU" sz="2400" dirty="0"/>
              <a:t>1).         0:   	00000000;</a:t>
            </a:r>
          </a:p>
          <a:p>
            <a:pPr>
              <a:lnSpc>
                <a:spcPct val="90000"/>
              </a:lnSpc>
            </a:pPr>
            <a:r>
              <a:rPr lang="ru-RU" sz="2400" dirty="0" smtClean="0"/>
              <a:t>2).   </a:t>
            </a:r>
            <a:r>
              <a:rPr lang="ru-RU" sz="2400" dirty="0" smtClean="0">
                <a:solidFill>
                  <a:srgbClr val="FF0000"/>
                </a:solidFill>
              </a:rPr>
              <a:t>+</a:t>
            </a:r>
            <a:r>
              <a:rPr lang="ru-RU" sz="2400" dirty="0" smtClean="0"/>
              <a:t>127</a:t>
            </a:r>
            <a:r>
              <a:rPr lang="ru-RU" sz="2400" dirty="0"/>
              <a:t>:	</a:t>
            </a:r>
            <a:r>
              <a:rPr lang="ru-RU" sz="2400" dirty="0">
                <a:solidFill>
                  <a:srgbClr val="FF0000"/>
                </a:solidFill>
              </a:rPr>
              <a:t>0</a:t>
            </a:r>
            <a:r>
              <a:rPr lang="ru-RU" sz="2400" dirty="0"/>
              <a:t>1111111;</a:t>
            </a:r>
          </a:p>
          <a:p>
            <a:pPr>
              <a:lnSpc>
                <a:spcPct val="90000"/>
              </a:lnSpc>
            </a:pPr>
            <a:r>
              <a:rPr lang="ru-RU" sz="2400" dirty="0"/>
              <a:t>3).   </a:t>
            </a:r>
            <a:r>
              <a:rPr lang="ru-RU" sz="2400" dirty="0">
                <a:solidFill>
                  <a:srgbClr val="FF0000"/>
                </a:solidFill>
              </a:rPr>
              <a:t>-</a:t>
            </a:r>
            <a:r>
              <a:rPr lang="ru-RU" sz="2400" dirty="0"/>
              <a:t> 128:	</a:t>
            </a:r>
            <a:r>
              <a:rPr lang="ru-RU" sz="2400" dirty="0">
                <a:solidFill>
                  <a:srgbClr val="FF0000"/>
                </a:solidFill>
              </a:rPr>
              <a:t>1</a:t>
            </a:r>
            <a:r>
              <a:rPr lang="ru-RU" sz="2400" dirty="0"/>
              <a:t>0000000.</a:t>
            </a:r>
          </a:p>
        </p:txBody>
      </p:sp>
    </p:spTree>
    <p:extLst>
      <p:ext uri="{BB962C8B-B14F-4D97-AF65-F5344CB8AC3E}">
        <p14:creationId xmlns:p14="http://schemas.microsoft.com/office/powerpoint/2010/main" xmlns="" val="3700573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287524" y="1515831"/>
            <a:ext cx="8568952" cy="5687711"/>
          </a:xfrm>
          <a:prstGeom prst="rect">
            <a:avLst/>
          </a:prstGeom>
          <a:noFill/>
          <a:ln w="9525">
            <a:noFill/>
            <a:miter lim="800000"/>
            <a:headEnd/>
            <a:tailEnd/>
          </a:ln>
        </p:spPr>
        <p:txBody>
          <a:bodyPr wrap="square" lIns="0" tIns="0" rIns="0" bIns="0">
            <a:spAutoFit/>
          </a:bodyPr>
          <a:lstStyle/>
          <a:p>
            <a:pPr algn="just">
              <a:lnSpc>
                <a:spcPct val="90000"/>
              </a:lnSpc>
            </a:pPr>
            <a:r>
              <a:rPr lang="ru-RU" sz="2400" dirty="0"/>
              <a:t>При переводе целого числа (целой части числа) из одной системы счисления в другую исходное число (или целую часть) надо разделить на основание системы счисления, в которую выполняется перевод. Деление выполнять, пока частное не станет меньше основания новой системы счисления. Результат перевода определяется остатками от деления: первый остаток дает младшую цифру результирующего числа, последнее частное от деления дает старшую цифру.</a:t>
            </a:r>
            <a:endParaRPr lang="en-US" sz="2400" dirty="0"/>
          </a:p>
          <a:p>
            <a:pPr algn="just">
              <a:lnSpc>
                <a:spcPct val="90000"/>
              </a:lnSpc>
            </a:pPr>
            <a:r>
              <a:rPr lang="ru-RU" sz="2400" dirty="0"/>
              <a:t>		При переводе правильной дроби из одной системы счисления в другую систему счисления дробь следует умножать на основание системы счисления, в которую выполняется перевод. Полученная после первого умножения целая часть является старшим разрядом результирующего числа. Умножение вести до тех пор пока произведение станет равным нулю или будет получено требуемое число знаков после разделительной точки.</a:t>
            </a:r>
          </a:p>
          <a:p>
            <a:pPr algn="just"/>
            <a:endParaRPr lang="ru-RU" sz="2400" dirty="0"/>
          </a:p>
        </p:txBody>
      </p:sp>
      <p:sp>
        <p:nvSpPr>
          <p:cNvPr id="9" name="TextBox 3"/>
          <p:cNvSpPr txBox="1">
            <a:spLocks noChangeArrowheads="1"/>
          </p:cNvSpPr>
          <p:nvPr/>
        </p:nvSpPr>
        <p:spPr bwMode="auto">
          <a:xfrm>
            <a:off x="476104" y="654057"/>
            <a:ext cx="8208963" cy="861774"/>
          </a:xfrm>
          <a:prstGeom prst="rect">
            <a:avLst/>
          </a:prstGeom>
          <a:noFill/>
          <a:ln w="9525">
            <a:noFill/>
            <a:miter lim="800000"/>
            <a:headEnd/>
            <a:tailEnd/>
          </a:ln>
        </p:spPr>
        <p:txBody>
          <a:bodyPr lIns="0" tIns="0" rIns="0" bIns="0">
            <a:spAutoFit/>
          </a:bodyPr>
          <a:lstStyle/>
          <a:p>
            <a:pPr algn="ctr"/>
            <a:r>
              <a:rPr lang="ru-RU" sz="2800" b="1" dirty="0">
                <a:latin typeface="Verdana" panose="020B0604030504040204" pitchFamily="34" charset="0"/>
                <a:ea typeface="Verdana" panose="020B0604030504040204" pitchFamily="34" charset="0"/>
                <a:cs typeface="Verdana" panose="020B0604030504040204" pitchFamily="34" charset="0"/>
              </a:rPr>
              <a:t>Перевод чисел из одной системы счисления в другую</a:t>
            </a:r>
            <a:r>
              <a:rPr lang="ru-RU" sz="2800" dirty="0">
                <a:latin typeface="Verdana" panose="020B0604030504040204" pitchFamily="34" charset="0"/>
                <a:ea typeface="Verdana" panose="020B0604030504040204" pitchFamily="34" charset="0"/>
                <a:cs typeface="Verdana" panose="020B0604030504040204" pitchFamily="34" charset="0"/>
              </a:rPr>
              <a:t> </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760388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224101" y="1628800"/>
            <a:ext cx="8712968" cy="5299912"/>
          </a:xfrm>
          <a:prstGeom prst="rect">
            <a:avLst/>
          </a:prstGeom>
          <a:noFill/>
          <a:ln w="9525">
            <a:noFill/>
            <a:miter lim="800000"/>
            <a:headEnd/>
            <a:tailEnd/>
          </a:ln>
        </p:spPr>
        <p:txBody>
          <a:bodyPr wrap="square" lIns="0" tIns="0" rIns="0" bIns="0">
            <a:spAutoFit/>
          </a:bodyPr>
          <a:lstStyle/>
          <a:p>
            <a:pPr algn="ctr">
              <a:lnSpc>
                <a:spcPct val="90000"/>
              </a:lnSpc>
            </a:pPr>
            <a:r>
              <a:rPr lang="ru-RU" sz="2400" i="1" dirty="0"/>
              <a:t>Например</a:t>
            </a:r>
            <a:endParaRPr lang="ru-RU" sz="2400" dirty="0"/>
          </a:p>
          <a:p>
            <a:pPr>
              <a:lnSpc>
                <a:spcPct val="90000"/>
              </a:lnSpc>
            </a:pPr>
            <a:r>
              <a:rPr lang="ru-RU" sz="2400" dirty="0"/>
              <a:t>1). Перевести дробное число 0.243 из десятичной системы счисления в двоичную.</a:t>
            </a:r>
          </a:p>
          <a:p>
            <a:pPr>
              <a:lnSpc>
                <a:spcPct val="90000"/>
              </a:lnSpc>
            </a:pPr>
            <a:r>
              <a:rPr lang="ru-RU" sz="2400" dirty="0"/>
              <a:t>	</a:t>
            </a:r>
            <a:r>
              <a:rPr lang="ru-RU" sz="2400" b="1" dirty="0"/>
              <a:t>0.243</a:t>
            </a:r>
            <a:r>
              <a:rPr lang="ru-RU" sz="2400" b="1" baseline="-25000" dirty="0"/>
              <a:t>10</a:t>
            </a:r>
            <a:r>
              <a:rPr lang="ru-RU" sz="2400" b="1" dirty="0"/>
              <a:t>  0.0011111</a:t>
            </a:r>
            <a:r>
              <a:rPr lang="ru-RU" sz="2400" b="1" baseline="-25000" dirty="0"/>
              <a:t>2</a:t>
            </a:r>
            <a:r>
              <a:rPr lang="ru-RU" sz="2400" dirty="0"/>
              <a:t>.</a:t>
            </a:r>
            <a:endParaRPr lang="ru-RU" sz="2400" i="1" dirty="0"/>
          </a:p>
          <a:p>
            <a:pPr algn="ctr">
              <a:lnSpc>
                <a:spcPct val="90000"/>
              </a:lnSpc>
            </a:pPr>
            <a:r>
              <a:rPr lang="ru-RU" sz="2400" i="1" dirty="0"/>
              <a:t>Проверка</a:t>
            </a:r>
            <a:r>
              <a:rPr lang="ru-RU" sz="2400" dirty="0"/>
              <a:t>: </a:t>
            </a:r>
            <a:endParaRPr lang="en-US" sz="2400" dirty="0" smtClean="0"/>
          </a:p>
          <a:p>
            <a:pPr>
              <a:lnSpc>
                <a:spcPct val="90000"/>
              </a:lnSpc>
            </a:pPr>
            <a:r>
              <a:rPr lang="ru-RU" sz="2200" dirty="0" smtClean="0"/>
              <a:t>0.0011111 = 0*2-1+0*2-2+1*2-3+1*2-4+1*2-5+1*2-6+1*2-7= 0,2421875</a:t>
            </a:r>
            <a:endParaRPr lang="en-US" sz="2200" dirty="0" smtClean="0"/>
          </a:p>
          <a:p>
            <a:pPr>
              <a:lnSpc>
                <a:spcPct val="90000"/>
              </a:lnSpc>
            </a:pPr>
            <a:endParaRPr lang="ru-RU" sz="2400" dirty="0"/>
          </a:p>
          <a:p>
            <a:pPr>
              <a:lnSpc>
                <a:spcPct val="90000"/>
              </a:lnSpc>
            </a:pPr>
            <a:r>
              <a:rPr lang="ru-RU" sz="2400" dirty="0"/>
              <a:t>2). Перевести целое число 164 из десятичной системы счисления в двоичную систему.</a:t>
            </a:r>
          </a:p>
          <a:p>
            <a:pPr>
              <a:lnSpc>
                <a:spcPct val="90000"/>
              </a:lnSpc>
            </a:pPr>
            <a:r>
              <a:rPr lang="ru-RU" sz="2400" dirty="0"/>
              <a:t>	</a:t>
            </a:r>
            <a:r>
              <a:rPr lang="ru-RU" sz="2400" b="1" dirty="0"/>
              <a:t>164</a:t>
            </a:r>
            <a:r>
              <a:rPr lang="ru-RU" sz="2400" b="1" baseline="-25000" dirty="0"/>
              <a:t>10</a:t>
            </a:r>
            <a:r>
              <a:rPr lang="ru-RU" sz="2400" b="1" dirty="0"/>
              <a:t>  10100100</a:t>
            </a:r>
            <a:r>
              <a:rPr lang="ru-RU" sz="2400" b="1" baseline="-25000" dirty="0"/>
              <a:t>2</a:t>
            </a:r>
            <a:endParaRPr lang="ru-RU" sz="2400" b="1" i="1" baseline="-25000" dirty="0"/>
          </a:p>
          <a:p>
            <a:pPr algn="ctr">
              <a:lnSpc>
                <a:spcPct val="90000"/>
              </a:lnSpc>
            </a:pPr>
            <a:r>
              <a:rPr lang="ru-RU" sz="2400" i="1" dirty="0"/>
              <a:t>Проверка</a:t>
            </a:r>
            <a:r>
              <a:rPr lang="ru-RU" sz="2400" dirty="0"/>
              <a:t>:</a:t>
            </a:r>
          </a:p>
          <a:p>
            <a:pPr algn="ctr">
              <a:lnSpc>
                <a:spcPct val="90000"/>
              </a:lnSpc>
            </a:pPr>
            <a:r>
              <a:rPr lang="ru-RU" sz="2200" dirty="0"/>
              <a:t>10100100=1*27+0*26+1*25+0*24+0*23+1*22+0*21+0*20=128+32+4=164.</a:t>
            </a:r>
            <a:endParaRPr lang="en-US" sz="2200" dirty="0"/>
          </a:p>
          <a:p>
            <a:pPr algn="ctr">
              <a:lnSpc>
                <a:spcPct val="90000"/>
              </a:lnSpc>
            </a:pPr>
            <a:endParaRPr lang="ru-RU" sz="2400" dirty="0"/>
          </a:p>
          <a:p>
            <a:pPr>
              <a:lnSpc>
                <a:spcPct val="90000"/>
              </a:lnSpc>
            </a:pPr>
            <a:r>
              <a:rPr lang="ru-RU" sz="2400" dirty="0"/>
              <a:t>	При переводе смешанных чисел целая и дробная части числа переводятся отдельно.</a:t>
            </a:r>
          </a:p>
          <a:p>
            <a:pPr algn="just"/>
            <a:endParaRPr lang="ru-RU" sz="2400" dirty="0"/>
          </a:p>
        </p:txBody>
      </p:sp>
      <p:sp>
        <p:nvSpPr>
          <p:cNvPr id="9" name="TextBox 3"/>
          <p:cNvSpPr txBox="1">
            <a:spLocks noChangeArrowheads="1"/>
          </p:cNvSpPr>
          <p:nvPr/>
        </p:nvSpPr>
        <p:spPr bwMode="auto">
          <a:xfrm>
            <a:off x="476104" y="654057"/>
            <a:ext cx="8208963" cy="861774"/>
          </a:xfrm>
          <a:prstGeom prst="rect">
            <a:avLst/>
          </a:prstGeom>
          <a:noFill/>
          <a:ln w="9525">
            <a:noFill/>
            <a:miter lim="800000"/>
            <a:headEnd/>
            <a:tailEnd/>
          </a:ln>
        </p:spPr>
        <p:txBody>
          <a:bodyPr lIns="0" tIns="0" rIns="0" bIns="0">
            <a:spAutoFit/>
          </a:bodyPr>
          <a:lstStyle/>
          <a:p>
            <a:pPr algn="ctr"/>
            <a:r>
              <a:rPr lang="ru-RU" sz="2800" b="1" dirty="0">
                <a:latin typeface="Verdana" panose="020B0604030504040204" pitchFamily="34" charset="0"/>
                <a:ea typeface="Verdana" panose="020B0604030504040204" pitchFamily="34" charset="0"/>
                <a:cs typeface="Verdana" panose="020B0604030504040204" pitchFamily="34" charset="0"/>
              </a:rPr>
              <a:t>Перевод чисел из одной системы счисления в другую</a:t>
            </a:r>
            <a:r>
              <a:rPr lang="ru-RU" sz="2800" dirty="0">
                <a:latin typeface="Verdana" panose="020B0604030504040204" pitchFamily="34" charset="0"/>
                <a:ea typeface="Verdana" panose="020B0604030504040204" pitchFamily="34" charset="0"/>
                <a:cs typeface="Verdana" panose="020B0604030504040204" pitchFamily="34" charset="0"/>
              </a:rPr>
              <a:t> </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072196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67518" y="1412776"/>
            <a:ext cx="8208963" cy="5078313"/>
          </a:xfrm>
          <a:prstGeom prst="rect">
            <a:avLst/>
          </a:prstGeom>
          <a:noFill/>
          <a:ln w="9525">
            <a:noFill/>
            <a:miter lim="800000"/>
            <a:headEnd/>
            <a:tailEnd/>
          </a:ln>
        </p:spPr>
        <p:txBody>
          <a:bodyPr lIns="0" tIns="0" rIns="0" bIns="0">
            <a:spAutoFit/>
          </a:bodyPr>
          <a:lstStyle/>
          <a:p>
            <a:pPr algn="ctr"/>
            <a:r>
              <a:rPr lang="ru-RU" sz="2400" b="1" dirty="0"/>
              <a:t>ПРЕДСТАВЛЕНИЕ ВЕЩЕСТВЕННЫХ ЧИСЕЛ В ПАМЯТИ. </a:t>
            </a:r>
            <a:endParaRPr lang="en-US" sz="2400" b="1" dirty="0"/>
          </a:p>
          <a:p>
            <a:pPr algn="just"/>
            <a:endParaRPr lang="en-US" b="1" dirty="0">
              <a:solidFill>
                <a:schemeClr val="accent2"/>
              </a:solidFill>
            </a:endParaRPr>
          </a:p>
          <a:p>
            <a:pPr algn="just"/>
            <a:r>
              <a:rPr lang="ru-RU" sz="2400" dirty="0" smtClean="0"/>
              <a:t>    В </a:t>
            </a:r>
            <a:r>
              <a:rPr lang="ru-RU" sz="2400" dirty="0"/>
              <a:t>некоторых областях вычислений требуются очень большие или весьма малые  действительные числа. Для получения большей точности применяют запись чисел с плавающей точкой. Запись числа в формате с плавающей точкой является весьма эффективным средством представления очень больших и весьма малых вещественных чисел</a:t>
            </a:r>
            <a:r>
              <a:rPr lang="en-US" sz="2400" dirty="0"/>
              <a:t> </a:t>
            </a:r>
            <a:r>
              <a:rPr lang="ru-RU" sz="2400" dirty="0"/>
              <a:t>при условии, что они содержат ограниченное число значащих цифр, и, следовательно, не все вещественные числа могут быть представлены в памяти. Обычно число используемых при вычислениях значащих цифр таково, что для большинства задач ошибки округления пренебрежимо малы.</a:t>
            </a:r>
            <a:endParaRPr lang="en-US" sz="2400" dirty="0"/>
          </a:p>
          <a:p>
            <a:pPr algn="just"/>
            <a:endParaRPr lang="ru-RU" sz="2400" dirty="0"/>
          </a:p>
        </p:txBody>
      </p:sp>
      <p:sp>
        <p:nvSpPr>
          <p:cNvPr id="9" name="TextBox 3"/>
          <p:cNvSpPr txBox="1">
            <a:spLocks noChangeArrowheads="1"/>
          </p:cNvSpPr>
          <p:nvPr/>
        </p:nvSpPr>
        <p:spPr bwMode="auto">
          <a:xfrm>
            <a:off x="476104" y="654057"/>
            <a:ext cx="8208963" cy="430887"/>
          </a:xfrm>
          <a:prstGeom prst="rect">
            <a:avLst/>
          </a:prstGeom>
          <a:noFill/>
          <a:ln w="9525">
            <a:noFill/>
            <a:miter lim="800000"/>
            <a:headEnd/>
            <a:tailEnd/>
          </a:ln>
        </p:spPr>
        <p:txBody>
          <a:bodyPr lIns="0" tIns="0" rIns="0" bIns="0">
            <a:spAutoFit/>
          </a:bodyPr>
          <a:lstStyle/>
          <a:p>
            <a:pPr algn="ctr"/>
            <a:r>
              <a:rPr lang="ru-RU" sz="2800" b="1" dirty="0" smtClean="0">
                <a:latin typeface="Verdana" panose="020B0604030504040204" pitchFamily="34" charset="0"/>
                <a:ea typeface="Verdana" panose="020B0604030504040204" pitchFamily="34" charset="0"/>
                <a:cs typeface="Verdana" panose="020B0604030504040204" pitchFamily="34" charset="0"/>
              </a:rPr>
              <a:t>Вещественные типы</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945383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67518" y="1700808"/>
            <a:ext cx="8208963" cy="2696123"/>
          </a:xfrm>
          <a:prstGeom prst="rect">
            <a:avLst/>
          </a:prstGeom>
          <a:noFill/>
          <a:ln w="9525">
            <a:noFill/>
            <a:miter lim="800000"/>
            <a:headEnd/>
            <a:tailEnd/>
          </a:ln>
        </p:spPr>
        <p:txBody>
          <a:bodyPr lIns="0" tIns="0" rIns="0" bIns="0">
            <a:spAutoFit/>
          </a:bodyPr>
          <a:lstStyle/>
          <a:p>
            <a:pPr algn="just">
              <a:lnSpc>
                <a:spcPct val="90000"/>
              </a:lnSpc>
            </a:pPr>
            <a:r>
              <a:rPr lang="ru-RU" sz="2400" dirty="0" smtClean="0"/>
              <a:t>      Формат </a:t>
            </a:r>
            <a:r>
              <a:rPr lang="ru-RU" sz="2400" dirty="0"/>
              <a:t>для представления чисел с плавающей точкой содержит одно или два поля фиксированной длины для знаков. Количество позиций для значащих цифр различно в разных ЭВМ, но существует, тем не менее, общий формат. В соответствии с этой записью формат вещественного числа содержит в общем случае поля мантиссы, порядка и знаков мантиссы и порядка.</a:t>
            </a:r>
            <a:endParaRPr lang="en-US" sz="2400" dirty="0"/>
          </a:p>
          <a:p>
            <a:pPr algn="just"/>
            <a:endParaRPr lang="ru-RU" sz="2400" dirty="0"/>
          </a:p>
        </p:txBody>
      </p:sp>
      <p:sp>
        <p:nvSpPr>
          <p:cNvPr id="9" name="TextBox 3"/>
          <p:cNvSpPr txBox="1">
            <a:spLocks noChangeArrowheads="1"/>
          </p:cNvSpPr>
          <p:nvPr/>
        </p:nvSpPr>
        <p:spPr bwMode="auto">
          <a:xfrm>
            <a:off x="451898" y="764704"/>
            <a:ext cx="8208963" cy="430887"/>
          </a:xfrm>
          <a:prstGeom prst="rect">
            <a:avLst/>
          </a:prstGeom>
          <a:noFill/>
          <a:ln w="9525">
            <a:noFill/>
            <a:miter lim="800000"/>
            <a:headEnd/>
            <a:tailEnd/>
          </a:ln>
        </p:spPr>
        <p:txBody>
          <a:bodyPr lIns="0" tIns="0" rIns="0" bIns="0">
            <a:spAutoFit/>
          </a:bodyPr>
          <a:lstStyle/>
          <a:p>
            <a:pPr algn="ctr"/>
            <a:r>
              <a:rPr lang="ru-RU" sz="2800" b="1" dirty="0" smtClean="0">
                <a:latin typeface="Verdana" panose="020B0604030504040204" pitchFamily="34" charset="0"/>
                <a:ea typeface="Verdana" panose="020B0604030504040204" pitchFamily="34" charset="0"/>
                <a:cs typeface="Verdana" panose="020B0604030504040204" pitchFamily="34" charset="0"/>
              </a:rPr>
              <a:t>Вещественные типы</a:t>
            </a:r>
            <a:endParaRPr lang="ru-RU" altLang="ru-RU" sz="2800" b="1" dirty="0">
              <a:latin typeface="Verdana" pitchFamily="34" charset="0"/>
              <a:ea typeface="Verdana" pitchFamily="34" charset="0"/>
              <a:cs typeface="Verdana" pitchFamily="34" charset="0"/>
            </a:endParaRPr>
          </a:p>
        </p:txBody>
      </p:sp>
      <p:graphicFrame>
        <p:nvGraphicFramePr>
          <p:cNvPr id="10" name="Group 5"/>
          <p:cNvGraphicFramePr>
            <a:graphicFrameLocks/>
          </p:cNvGraphicFramePr>
          <p:nvPr>
            <p:extLst>
              <p:ext uri="{D42A27DB-BD31-4B8C-83A1-F6EECF244321}">
                <p14:modId xmlns:p14="http://schemas.microsoft.com/office/powerpoint/2010/main" xmlns="" val="935209754"/>
              </p:ext>
            </p:extLst>
          </p:nvPr>
        </p:nvGraphicFramePr>
        <p:xfrm>
          <a:off x="971550" y="4581525"/>
          <a:ext cx="7315200" cy="503238"/>
        </p:xfrm>
        <a:graphic>
          <a:graphicData uri="http://schemas.openxmlformats.org/drawingml/2006/table">
            <a:tbl>
              <a:tblPr/>
              <a:tblGrid>
                <a:gridCol w="1630363"/>
                <a:gridCol w="1627187"/>
                <a:gridCol w="2211388"/>
                <a:gridCol w="1846262"/>
              </a:tblGrid>
              <a:tr h="503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rgbClr val="000000"/>
                          </a:solidFill>
                          <a:effectLst/>
                          <a:latin typeface="Times New Roman" pitchFamily="18" charset="0"/>
                          <a:cs typeface="Times New Roman" pitchFamily="18" charset="0"/>
                        </a:rPr>
                        <a:t>Знак числа</a:t>
                      </a:r>
                      <a:endParaRPr kumimoji="0" lang="ru-RU"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rgbClr val="000000"/>
                          </a:solidFill>
                          <a:effectLst/>
                          <a:latin typeface="Times New Roman" pitchFamily="18" charset="0"/>
                          <a:cs typeface="Times New Roman" pitchFamily="18" charset="0"/>
                        </a:rPr>
                        <a:t>Порядок</a:t>
                      </a:r>
                      <a:endParaRPr kumimoji="0" lang="ru-RU"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rgbClr val="000000"/>
                          </a:solidFill>
                          <a:effectLst/>
                          <a:latin typeface="Times New Roman" pitchFamily="18" charset="0"/>
                          <a:cs typeface="Times New Roman" pitchFamily="18" charset="0"/>
                        </a:rPr>
                        <a:t>Знак порядка</a:t>
                      </a:r>
                      <a:endParaRPr kumimoji="0" lang="ru-RU"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rgbClr val="000000"/>
                          </a:solidFill>
                          <a:effectLst/>
                          <a:latin typeface="Times New Roman" pitchFamily="18" charset="0"/>
                          <a:cs typeface="Times New Roman" pitchFamily="18" charset="0"/>
                        </a:rPr>
                        <a:t>Мантисса</a:t>
                      </a:r>
                      <a:endParaRPr kumimoji="0" lang="ru-RU"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r>
            </a:tbl>
          </a:graphicData>
        </a:graphic>
      </p:graphicFrame>
    </p:spTree>
    <p:extLst>
      <p:ext uri="{BB962C8B-B14F-4D97-AF65-F5344CB8AC3E}">
        <p14:creationId xmlns:p14="http://schemas.microsoft.com/office/powerpoint/2010/main" xmlns="" val="377772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67518" y="1700808"/>
            <a:ext cx="8208963" cy="997196"/>
          </a:xfrm>
          <a:prstGeom prst="rect">
            <a:avLst/>
          </a:prstGeom>
          <a:noFill/>
          <a:ln w="9525">
            <a:noFill/>
            <a:miter lim="800000"/>
            <a:headEnd/>
            <a:tailEnd/>
          </a:ln>
        </p:spPr>
        <p:txBody>
          <a:bodyPr lIns="0" tIns="0" rIns="0" bIns="0">
            <a:spAutoFit/>
          </a:bodyPr>
          <a:lstStyle/>
          <a:p>
            <a:pPr algn="just">
              <a:lnSpc>
                <a:spcPct val="90000"/>
              </a:lnSpc>
            </a:pPr>
            <a:r>
              <a:rPr lang="ru-RU" sz="2400" dirty="0" smtClean="0"/>
              <a:t>     Однако </a:t>
            </a:r>
            <a:r>
              <a:rPr lang="ru-RU" sz="2400" dirty="0"/>
              <a:t>чаще вместо порядка используется характеристика, получающаяся прибавлением к порядку такого смещения, чтобы характеристика была всегда положительной.</a:t>
            </a:r>
          </a:p>
        </p:txBody>
      </p:sp>
      <p:sp>
        <p:nvSpPr>
          <p:cNvPr id="9" name="TextBox 3"/>
          <p:cNvSpPr txBox="1">
            <a:spLocks noChangeArrowheads="1"/>
          </p:cNvSpPr>
          <p:nvPr/>
        </p:nvSpPr>
        <p:spPr bwMode="auto">
          <a:xfrm>
            <a:off x="451898" y="764704"/>
            <a:ext cx="8208963" cy="430887"/>
          </a:xfrm>
          <a:prstGeom prst="rect">
            <a:avLst/>
          </a:prstGeom>
          <a:noFill/>
          <a:ln w="9525">
            <a:noFill/>
            <a:miter lim="800000"/>
            <a:headEnd/>
            <a:tailEnd/>
          </a:ln>
        </p:spPr>
        <p:txBody>
          <a:bodyPr lIns="0" tIns="0" rIns="0" bIns="0">
            <a:spAutoFit/>
          </a:bodyPr>
          <a:lstStyle/>
          <a:p>
            <a:pPr algn="ctr"/>
            <a:r>
              <a:rPr lang="ru-RU" sz="2800" b="1" dirty="0" smtClean="0">
                <a:latin typeface="Verdana" panose="020B0604030504040204" pitchFamily="34" charset="0"/>
                <a:ea typeface="Verdana" panose="020B0604030504040204" pitchFamily="34" charset="0"/>
                <a:cs typeface="Verdana" panose="020B0604030504040204" pitchFamily="34" charset="0"/>
              </a:rPr>
              <a:t>Вещественные типы</a:t>
            </a:r>
            <a:endParaRPr lang="ru-RU" altLang="ru-RU" sz="2800" b="1" dirty="0">
              <a:latin typeface="Verdana" pitchFamily="34" charset="0"/>
              <a:ea typeface="Verdana" pitchFamily="34" charset="0"/>
              <a:cs typeface="Verdana" pitchFamily="34" charset="0"/>
            </a:endParaRPr>
          </a:p>
        </p:txBody>
      </p:sp>
      <p:graphicFrame>
        <p:nvGraphicFramePr>
          <p:cNvPr id="7" name="Group 17"/>
          <p:cNvGraphicFramePr>
            <a:graphicFrameLocks/>
          </p:cNvGraphicFramePr>
          <p:nvPr>
            <p:extLst>
              <p:ext uri="{D42A27DB-BD31-4B8C-83A1-F6EECF244321}">
                <p14:modId xmlns:p14="http://schemas.microsoft.com/office/powerpoint/2010/main" xmlns="" val="3805066484"/>
              </p:ext>
            </p:extLst>
          </p:nvPr>
        </p:nvGraphicFramePr>
        <p:xfrm>
          <a:off x="1547813" y="3860800"/>
          <a:ext cx="5867400" cy="365326"/>
        </p:xfrm>
        <a:graphic>
          <a:graphicData uri="http://schemas.openxmlformats.org/drawingml/2006/table">
            <a:tbl>
              <a:tblPr/>
              <a:tblGrid>
                <a:gridCol w="2427287"/>
                <a:gridCol w="1973263"/>
                <a:gridCol w="1466850"/>
              </a:tblGrid>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rgbClr val="000000"/>
                          </a:solidFill>
                          <a:effectLst/>
                          <a:latin typeface="Times New Roman" pitchFamily="18" charset="0"/>
                          <a:cs typeface="Times New Roman" pitchFamily="18" charset="0"/>
                        </a:rPr>
                        <a:t>Знак числа</a:t>
                      </a:r>
                      <a:endParaRPr kumimoji="0" lang="ru-RU" sz="1800" b="1" i="0" u="none" strike="noStrike" cap="none" normalizeH="0" baseline="0" dirty="0" smtClean="0">
                        <a:ln>
                          <a:noFill/>
                        </a:ln>
                        <a:solidFill>
                          <a:schemeClr val="tx1"/>
                        </a:solidFill>
                        <a:effectLst/>
                        <a:latin typeface="Arial"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rgbClr val="000000"/>
                          </a:solidFill>
                          <a:effectLst/>
                          <a:latin typeface="Times New Roman" pitchFamily="18" charset="0"/>
                          <a:cs typeface="Times New Roman" pitchFamily="18" charset="0"/>
                        </a:rPr>
                        <a:t>Характеристика</a:t>
                      </a:r>
                      <a:endParaRPr kumimoji="0" lang="ru-RU" sz="1800" b="1" i="0" u="none" strike="noStrike" cap="none" normalizeH="0" baseline="0" dirty="0" smtClean="0">
                        <a:ln>
                          <a:noFill/>
                        </a:ln>
                        <a:solidFill>
                          <a:schemeClr val="tx1"/>
                        </a:solidFill>
                        <a:effectLst/>
                        <a:latin typeface="Arial"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rgbClr val="000000"/>
                          </a:solidFill>
                          <a:effectLst/>
                          <a:latin typeface="Times New Roman" pitchFamily="18" charset="0"/>
                          <a:cs typeface="Times New Roman" pitchFamily="18" charset="0"/>
                        </a:rPr>
                        <a:t>Мантисса</a:t>
                      </a:r>
                      <a:endParaRPr kumimoji="0" lang="ru-RU" sz="1800" b="1" i="0" u="none" strike="noStrike" cap="none" normalizeH="0" baseline="0" dirty="0" smtClean="0">
                        <a:ln>
                          <a:noFill/>
                        </a:ln>
                        <a:solidFill>
                          <a:schemeClr val="tx1"/>
                        </a:solidFill>
                        <a:effectLst/>
                        <a:latin typeface="Arial"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r>
            </a:tbl>
          </a:graphicData>
        </a:graphic>
      </p:graphicFrame>
    </p:spTree>
    <p:extLst>
      <p:ext uri="{BB962C8B-B14F-4D97-AF65-F5344CB8AC3E}">
        <p14:creationId xmlns:p14="http://schemas.microsoft.com/office/powerpoint/2010/main" xmlns="" val="172911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251520" y="1340768"/>
            <a:ext cx="8712967" cy="5784660"/>
          </a:xfrm>
          <a:prstGeom prst="rect">
            <a:avLst/>
          </a:prstGeom>
          <a:noFill/>
          <a:ln w="9525">
            <a:noFill/>
            <a:miter lim="800000"/>
            <a:headEnd/>
            <a:tailEnd/>
          </a:ln>
        </p:spPr>
        <p:txBody>
          <a:bodyPr wrap="square" lIns="0" tIns="0" rIns="0" bIns="0">
            <a:spAutoFit/>
          </a:bodyPr>
          <a:lstStyle/>
          <a:p>
            <a:pPr algn="just">
              <a:lnSpc>
                <a:spcPct val="90000"/>
              </a:lnSpc>
            </a:pPr>
            <a:r>
              <a:rPr lang="ru-RU" sz="2300" dirty="0" smtClean="0"/>
              <a:t>  Введение </a:t>
            </a:r>
            <a:r>
              <a:rPr lang="ru-RU" sz="2300" dirty="0"/>
              <a:t>характеристики избавляет от необходимости выделять один бит для знака порядка и упрощает выполнение операций сравнения (&lt;,&gt;,&lt;=,&gt;=) и арифметических операций над вещественными числами. Так, при сложении или вычитании чисел с плавающей точкой для того, чтобы выровнять операнды, требуется сдвиг влево или вправо мантиссы числа. Сдвиг можно осуществить с помощью единственного счетчика, в который сначала заносится положительное число, уменьшающееся затем до тех пор, пока не будет выполнено требуемое число сдвигов.</a:t>
            </a:r>
            <a:endParaRPr lang="en-US" sz="2300" dirty="0"/>
          </a:p>
          <a:p>
            <a:pPr algn="just">
              <a:lnSpc>
                <a:spcPct val="90000"/>
              </a:lnSpc>
            </a:pPr>
            <a:r>
              <a:rPr lang="ru-RU" sz="2300" dirty="0"/>
              <a:t>		Таким образом, для представления вещественных чисел в памяти ЭВМ порядок p вещественного числа представляется в виде характеристики путем добавления смещения (старшего бита порядка):</a:t>
            </a:r>
          </a:p>
          <a:p>
            <a:pPr marL="342900" indent="-342900" algn="just">
              <a:lnSpc>
                <a:spcPct val="90000"/>
              </a:lnSpc>
              <a:buClr>
                <a:srgbClr val="CC0000"/>
              </a:buClr>
              <a:buFont typeface="Wingdings" panose="05000000000000000000" pitchFamily="2" charset="2"/>
              <a:buChar char="§"/>
            </a:pPr>
            <a:r>
              <a:rPr lang="ru-RU" sz="2300" dirty="0"/>
              <a:t>Х = 2</a:t>
            </a:r>
            <a:r>
              <a:rPr lang="en-US" sz="2300" dirty="0"/>
              <a:t>n</a:t>
            </a:r>
            <a:r>
              <a:rPr lang="ru-RU" sz="2300" dirty="0"/>
              <a:t>-1 + k + p,							</a:t>
            </a:r>
            <a:r>
              <a:rPr lang="ru-RU" sz="2300" dirty="0" smtClean="0"/>
              <a:t>  где  </a:t>
            </a:r>
            <a:r>
              <a:rPr lang="ru-RU" sz="2300" dirty="0"/>
              <a:t>n - число бит, отведенных для характеристики, </a:t>
            </a:r>
            <a:endParaRPr lang="en-US" sz="2300" dirty="0"/>
          </a:p>
          <a:p>
            <a:pPr marL="342900" indent="-342900" algn="just">
              <a:lnSpc>
                <a:spcPct val="90000"/>
              </a:lnSpc>
              <a:buClr>
                <a:srgbClr val="CC0000"/>
              </a:buClr>
              <a:buFont typeface="Wingdings" panose="05000000000000000000" pitchFamily="2" charset="2"/>
              <a:buChar char="§"/>
            </a:pPr>
            <a:r>
              <a:rPr lang="ru-RU" sz="2300" dirty="0"/>
              <a:t>p - порядок числа,</a:t>
            </a:r>
          </a:p>
          <a:p>
            <a:pPr marL="342900" indent="-342900" algn="just">
              <a:lnSpc>
                <a:spcPct val="90000"/>
              </a:lnSpc>
              <a:buClr>
                <a:srgbClr val="CC0000"/>
              </a:buClr>
              <a:buFont typeface="Wingdings" panose="05000000000000000000" pitchFamily="2" charset="2"/>
              <a:buChar char="§"/>
            </a:pPr>
            <a:r>
              <a:rPr lang="ru-RU" sz="2300" dirty="0"/>
              <a:t>k - поправочный коэффициент фирмы IBM</a:t>
            </a:r>
          </a:p>
          <a:p>
            <a:pPr algn="just"/>
            <a:endParaRPr lang="ru-RU" sz="2400" dirty="0"/>
          </a:p>
        </p:txBody>
      </p:sp>
      <p:sp>
        <p:nvSpPr>
          <p:cNvPr id="9" name="TextBox 3"/>
          <p:cNvSpPr txBox="1">
            <a:spLocks noChangeArrowheads="1"/>
          </p:cNvSpPr>
          <p:nvPr/>
        </p:nvSpPr>
        <p:spPr bwMode="auto">
          <a:xfrm>
            <a:off x="451898" y="764704"/>
            <a:ext cx="8208963" cy="430887"/>
          </a:xfrm>
          <a:prstGeom prst="rect">
            <a:avLst/>
          </a:prstGeom>
          <a:noFill/>
          <a:ln w="9525">
            <a:noFill/>
            <a:miter lim="800000"/>
            <a:headEnd/>
            <a:tailEnd/>
          </a:ln>
        </p:spPr>
        <p:txBody>
          <a:bodyPr lIns="0" tIns="0" rIns="0" bIns="0">
            <a:spAutoFit/>
          </a:bodyPr>
          <a:lstStyle/>
          <a:p>
            <a:pPr algn="ctr"/>
            <a:r>
              <a:rPr lang="ru-RU" sz="2800" b="1" dirty="0" smtClean="0">
                <a:latin typeface="Verdana" panose="020B0604030504040204" pitchFamily="34" charset="0"/>
                <a:ea typeface="Verdana" panose="020B0604030504040204" pitchFamily="34" charset="0"/>
                <a:cs typeface="Verdana" panose="020B0604030504040204" pitchFamily="34" charset="0"/>
              </a:rPr>
              <a:t>Вещественные типы</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1240310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294928" y="1388710"/>
            <a:ext cx="8568951" cy="5466112"/>
          </a:xfrm>
          <a:prstGeom prst="rect">
            <a:avLst/>
          </a:prstGeom>
          <a:noFill/>
          <a:ln w="9525">
            <a:noFill/>
            <a:miter lim="800000"/>
            <a:headEnd/>
            <a:tailEnd/>
          </a:ln>
        </p:spPr>
        <p:txBody>
          <a:bodyPr wrap="square" lIns="0" tIns="0" rIns="0" bIns="0">
            <a:spAutoFit/>
          </a:bodyPr>
          <a:lstStyle/>
          <a:p>
            <a:pPr algn="just">
              <a:lnSpc>
                <a:spcPct val="90000"/>
              </a:lnSpc>
            </a:pPr>
            <a:r>
              <a:rPr lang="ru-RU" sz="2300" dirty="0" smtClean="0"/>
              <a:t>     Следующим </a:t>
            </a:r>
            <a:r>
              <a:rPr lang="ru-RU" sz="2300" dirty="0"/>
              <a:t>компонентом представляемого в машине числа с плавающей точкой является мантисса. Для увеличения количества значащих цифр в представлении числа и исключения переполнения при умножении мантиссу обычно подвергают нормализации. Нормализация означает, что мантисса (назовем ее F), кроме случая, когда F = 0, должна находиться в интервале</a:t>
            </a:r>
            <a:r>
              <a:rPr lang="en-US" sz="2300" dirty="0"/>
              <a:t> </a:t>
            </a:r>
            <a:r>
              <a:rPr lang="ru-RU" sz="2300" dirty="0"/>
              <a:t>R-1 &lt;= F &lt; 1. </a:t>
            </a:r>
            <a:endParaRPr lang="en-US" sz="2300" dirty="0"/>
          </a:p>
          <a:p>
            <a:pPr algn="just">
              <a:lnSpc>
                <a:spcPct val="90000"/>
              </a:lnSpc>
            </a:pPr>
            <a:r>
              <a:rPr lang="ru-RU" sz="2300" dirty="0" smtClean="0"/>
              <a:t>      Для </a:t>
            </a:r>
            <a:r>
              <a:rPr lang="ru-RU" sz="2300" dirty="0"/>
              <a:t>двоичной системы счисления R = 2. Тогда в связи с тем, что 2-1 &lt;= F &lt; 1, ненулевая мантисса любого хранимого числа с плавающей точкой должна начинаться с двоичной единицы. В этом и заключается одно из достоинств двоичной формы представления числа с плавающей точкой. Поскольку процесс нормализации создает дробь, первый бит которой равен 1, в структуре некоторых машин эта единица учитывается, однако не записывается в мантиссу. Эту</a:t>
            </a:r>
            <a:r>
              <a:rPr lang="en-US" sz="2300" dirty="0"/>
              <a:t> </a:t>
            </a:r>
            <a:r>
              <a:rPr lang="ru-RU" sz="2300" dirty="0"/>
              <a:t>единицу часто называют скрытой единицей, а получающийся дополнительный бит используют для увеличения точности представления чисел или их диапазона.</a:t>
            </a:r>
          </a:p>
          <a:p>
            <a:pPr algn="just"/>
            <a:endParaRPr lang="ru-RU" sz="2400" dirty="0"/>
          </a:p>
        </p:txBody>
      </p:sp>
      <p:sp>
        <p:nvSpPr>
          <p:cNvPr id="5" name="TextBox 3"/>
          <p:cNvSpPr txBox="1">
            <a:spLocks noChangeArrowheads="1"/>
          </p:cNvSpPr>
          <p:nvPr/>
        </p:nvSpPr>
        <p:spPr bwMode="auto">
          <a:xfrm>
            <a:off x="451898" y="764704"/>
            <a:ext cx="8208963" cy="430887"/>
          </a:xfrm>
          <a:prstGeom prst="rect">
            <a:avLst/>
          </a:prstGeom>
          <a:noFill/>
          <a:ln w="9525">
            <a:noFill/>
            <a:miter lim="800000"/>
            <a:headEnd/>
            <a:tailEnd/>
          </a:ln>
        </p:spPr>
        <p:txBody>
          <a:bodyPr lIns="0" tIns="0" rIns="0" bIns="0">
            <a:spAutoFit/>
          </a:bodyPr>
          <a:lstStyle/>
          <a:p>
            <a:pPr algn="ctr"/>
            <a:r>
              <a:rPr lang="ru-RU" sz="2800" b="1" dirty="0" smtClean="0">
                <a:latin typeface="Verdana" panose="020B0604030504040204" pitchFamily="34" charset="0"/>
                <a:ea typeface="Verdana" panose="020B0604030504040204" pitchFamily="34" charset="0"/>
                <a:cs typeface="Verdana" panose="020B0604030504040204" pitchFamily="34" charset="0"/>
              </a:rPr>
              <a:t>Вещественные типы</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810539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9" y="1556792"/>
            <a:ext cx="8208963" cy="4607415"/>
          </a:xfrm>
          <a:prstGeom prst="rect">
            <a:avLst/>
          </a:prstGeom>
          <a:noFill/>
          <a:ln w="9525">
            <a:noFill/>
            <a:miter lim="800000"/>
            <a:headEnd/>
            <a:tailEnd/>
          </a:ln>
        </p:spPr>
        <p:txBody>
          <a:bodyPr lIns="0" tIns="0" rIns="0" bIns="0">
            <a:spAutoFit/>
          </a:bodyPr>
          <a:lstStyle/>
          <a:p>
            <a:pPr marL="685800" indent="-685800" algn="ctr">
              <a:lnSpc>
                <a:spcPct val="90000"/>
              </a:lnSpc>
            </a:pPr>
            <a:r>
              <a:rPr lang="ru-RU" sz="2400" b="1" dirty="0"/>
              <a:t>АЛГОРИТМ ФОРМИРОВАНИЯ МАШИННОГО ПРЕДСТАВЛЕНИЯ ВЕЩЕСТВЕННОГО ЧИСЛА В ПАМЯТИ ЭВМ:</a:t>
            </a:r>
          </a:p>
          <a:p>
            <a:pPr marL="685800" indent="-685800" algn="ctr">
              <a:lnSpc>
                <a:spcPct val="90000"/>
              </a:lnSpc>
            </a:pPr>
            <a:endParaRPr lang="ru-RU" b="1" dirty="0">
              <a:solidFill>
                <a:schemeClr val="accent2"/>
              </a:solidFill>
            </a:endParaRPr>
          </a:p>
          <a:p>
            <a:pPr marL="685800" indent="-685800" algn="just">
              <a:lnSpc>
                <a:spcPct val="90000"/>
              </a:lnSpc>
              <a:buFontTx/>
              <a:buAutoNum type="arabicPeriod"/>
            </a:pPr>
            <a:r>
              <a:rPr lang="ru-RU" sz="2400" dirty="0"/>
              <a:t>Число представляется в двоичном коде</a:t>
            </a:r>
            <a:r>
              <a:rPr lang="ru-RU" sz="2400" dirty="0" smtClean="0"/>
              <a:t>. </a:t>
            </a:r>
          </a:p>
          <a:p>
            <a:pPr marL="685800" indent="-685800" algn="just">
              <a:lnSpc>
                <a:spcPct val="90000"/>
              </a:lnSpc>
              <a:buFontTx/>
              <a:buAutoNum type="arabicPeriod"/>
            </a:pPr>
            <a:endParaRPr lang="ru-RU" sz="2400" dirty="0"/>
          </a:p>
          <a:p>
            <a:pPr marL="685800" indent="-685800" algn="just">
              <a:lnSpc>
                <a:spcPct val="90000"/>
              </a:lnSpc>
              <a:buFontTx/>
              <a:buAutoNum type="arabicPeriod"/>
            </a:pPr>
            <a:r>
              <a:rPr lang="ru-RU" sz="2400" dirty="0"/>
              <a:t>Двоичное число нормализуется. При этом для чисел, больших единицы, плавающая точка переносится влево, определяя положительный порядок. Для чисел, меньших единицы, точка переносится вправо, определяя отрицательный порядок</a:t>
            </a:r>
            <a:r>
              <a:rPr lang="ru-RU" sz="2400" dirty="0" smtClean="0"/>
              <a:t>.</a:t>
            </a:r>
          </a:p>
          <a:p>
            <a:pPr marL="685800" indent="-685800" algn="just">
              <a:lnSpc>
                <a:spcPct val="90000"/>
              </a:lnSpc>
              <a:buFontTx/>
              <a:buAutoNum type="arabicPeriod"/>
            </a:pPr>
            <a:endParaRPr lang="ru-RU" sz="2400" dirty="0"/>
          </a:p>
          <a:p>
            <a:pPr marL="685800" indent="-685800" algn="just">
              <a:lnSpc>
                <a:spcPct val="90000"/>
              </a:lnSpc>
              <a:buFontTx/>
              <a:buAutoNum type="arabicPeriod"/>
            </a:pPr>
            <a:r>
              <a:rPr lang="ru-RU" sz="2400" dirty="0"/>
              <a:t>Определяется характеристика, с учетом типа вещественного числа.</a:t>
            </a:r>
          </a:p>
          <a:p>
            <a:pPr algn="just"/>
            <a:endParaRPr lang="ru-RU" sz="2400" dirty="0"/>
          </a:p>
        </p:txBody>
      </p:sp>
      <p:sp>
        <p:nvSpPr>
          <p:cNvPr id="5" name="TextBox 3"/>
          <p:cNvSpPr txBox="1">
            <a:spLocks noChangeArrowheads="1"/>
          </p:cNvSpPr>
          <p:nvPr/>
        </p:nvSpPr>
        <p:spPr bwMode="auto">
          <a:xfrm>
            <a:off x="451898" y="764704"/>
            <a:ext cx="8208963" cy="430887"/>
          </a:xfrm>
          <a:prstGeom prst="rect">
            <a:avLst/>
          </a:prstGeom>
          <a:noFill/>
          <a:ln w="9525">
            <a:noFill/>
            <a:miter lim="800000"/>
            <a:headEnd/>
            <a:tailEnd/>
          </a:ln>
        </p:spPr>
        <p:txBody>
          <a:bodyPr lIns="0" tIns="0" rIns="0" bIns="0">
            <a:spAutoFit/>
          </a:bodyPr>
          <a:lstStyle/>
          <a:p>
            <a:pPr algn="ctr"/>
            <a:r>
              <a:rPr lang="ru-RU" sz="2800" b="1" dirty="0" smtClean="0">
                <a:latin typeface="Verdana" panose="020B0604030504040204" pitchFamily="34" charset="0"/>
                <a:ea typeface="Verdana" panose="020B0604030504040204" pitchFamily="34" charset="0"/>
                <a:cs typeface="Verdana" panose="020B0604030504040204" pitchFamily="34" charset="0"/>
              </a:rPr>
              <a:t>Вещественные типы</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1329990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7" name="TextBox 3"/>
          <p:cNvSpPr txBox="1">
            <a:spLocks noChangeArrowheads="1"/>
          </p:cNvSpPr>
          <p:nvPr/>
        </p:nvSpPr>
        <p:spPr bwMode="auto">
          <a:xfrm>
            <a:off x="539750" y="909638"/>
            <a:ext cx="8208963" cy="861774"/>
          </a:xfrm>
          <a:prstGeom prst="rect">
            <a:avLst/>
          </a:prstGeom>
          <a:noFill/>
          <a:ln w="9525">
            <a:noFill/>
            <a:miter lim="800000"/>
            <a:headEnd/>
            <a:tailEnd/>
          </a:ln>
        </p:spPr>
        <p:txBody>
          <a:bodyPr lIns="0" tIns="0" rIns="0" bIns="0">
            <a:spAutoFit/>
          </a:bodyPr>
          <a:lstStyle/>
          <a:p>
            <a:pPr eaLnBrk="1" hangingPunct="1"/>
            <a:r>
              <a:rPr lang="ru-RU" altLang="ru-RU" sz="2800" b="1" dirty="0" smtClean="0">
                <a:latin typeface="Verdana" pitchFamily="34" charset="0"/>
                <a:ea typeface="Verdana" pitchFamily="34" charset="0"/>
                <a:cs typeface="Verdana" pitchFamily="34" charset="0"/>
              </a:rPr>
              <a:t>Структуры данных</a:t>
            </a:r>
          </a:p>
          <a:p>
            <a:pPr eaLnBrk="1" hangingPunct="1"/>
            <a:endParaRPr lang="ru-RU" altLang="ru-RU" sz="2800" b="1" dirty="0">
              <a:latin typeface="Verdana" pitchFamily="34" charset="0"/>
              <a:ea typeface="Verdana" pitchFamily="34" charset="0"/>
              <a:cs typeface="Verdana" pitchFamily="34" charset="0"/>
            </a:endParaRPr>
          </a:p>
        </p:txBody>
      </p:sp>
      <p:sp>
        <p:nvSpPr>
          <p:cNvPr id="8" name="TextBox 3"/>
          <p:cNvSpPr txBox="1">
            <a:spLocks noChangeArrowheads="1"/>
          </p:cNvSpPr>
          <p:nvPr/>
        </p:nvSpPr>
        <p:spPr bwMode="auto">
          <a:xfrm>
            <a:off x="508960" y="2060848"/>
            <a:ext cx="8208963" cy="2696123"/>
          </a:xfrm>
          <a:prstGeom prst="rect">
            <a:avLst/>
          </a:prstGeom>
          <a:noFill/>
          <a:ln w="9525">
            <a:noFill/>
            <a:miter lim="800000"/>
            <a:headEnd/>
            <a:tailEnd/>
          </a:ln>
        </p:spPr>
        <p:txBody>
          <a:bodyPr lIns="0" tIns="0" rIns="0" bIns="0">
            <a:spAutoFit/>
          </a:bodyPr>
          <a:lstStyle/>
          <a:p>
            <a:pPr>
              <a:lnSpc>
                <a:spcPct val="90000"/>
              </a:lnSpc>
            </a:pPr>
            <a:r>
              <a:rPr lang="ru-RU" sz="2400" dirty="0"/>
              <a:t>Целью лекции является приобретение студентами следующих компетенций </a:t>
            </a:r>
            <a:r>
              <a:rPr lang="en-US" sz="2400" dirty="0" smtClean="0"/>
              <a:t>:</a:t>
            </a:r>
            <a:endParaRPr lang="ru-RU" sz="2400" dirty="0" smtClean="0"/>
          </a:p>
          <a:p>
            <a:pPr>
              <a:lnSpc>
                <a:spcPct val="90000"/>
              </a:lnSpc>
            </a:pPr>
            <a:endParaRPr lang="en-US" sz="2400" dirty="0"/>
          </a:p>
          <a:p>
            <a:pPr marL="342900" indent="-342900">
              <a:lnSpc>
                <a:spcPct val="90000"/>
              </a:lnSpc>
              <a:buClr>
                <a:srgbClr val="CC0000"/>
              </a:buClr>
              <a:buFont typeface="Wingdings" panose="05000000000000000000" pitchFamily="2" charset="2"/>
              <a:buChar char="§"/>
            </a:pPr>
            <a:r>
              <a:rPr lang="ru-RU" sz="2400" dirty="0"/>
              <a:t>знать основные типы </a:t>
            </a:r>
            <a:r>
              <a:rPr lang="ru-RU" sz="2400" dirty="0" smtClean="0"/>
              <a:t>данных</a:t>
            </a:r>
          </a:p>
          <a:p>
            <a:pPr marL="342900" indent="-342900">
              <a:lnSpc>
                <a:spcPct val="90000"/>
              </a:lnSpc>
              <a:buClr>
                <a:srgbClr val="CC0000"/>
              </a:buClr>
              <a:buFont typeface="Wingdings" panose="05000000000000000000" pitchFamily="2" charset="2"/>
              <a:buChar char="§"/>
            </a:pPr>
            <a:endParaRPr lang="ru-RU" sz="2400" dirty="0"/>
          </a:p>
          <a:p>
            <a:pPr marL="342900" indent="-342900">
              <a:lnSpc>
                <a:spcPct val="90000"/>
              </a:lnSpc>
              <a:buClr>
                <a:srgbClr val="CC0000"/>
              </a:buClr>
              <a:buFont typeface="Wingdings" panose="05000000000000000000" pitchFamily="2" charset="2"/>
              <a:buChar char="§"/>
            </a:pPr>
            <a:r>
              <a:rPr lang="ru-RU" sz="2400" dirty="0"/>
              <a:t>уметь правильно и оптимально их использовать при программировании на ЯВУ </a:t>
            </a:r>
            <a:endParaRPr lang="ru-RU" sz="2400" b="1" dirty="0"/>
          </a:p>
          <a:p>
            <a:pPr algn="just"/>
            <a:endParaRPr lang="ru-RU" sz="2400" dirty="0"/>
          </a:p>
        </p:txBody>
      </p:sp>
    </p:spTree>
    <p:extLst>
      <p:ext uri="{BB962C8B-B14F-4D97-AF65-F5344CB8AC3E}">
        <p14:creationId xmlns:p14="http://schemas.microsoft.com/office/powerpoint/2010/main" xmlns="" val="1393769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9" y="1844824"/>
            <a:ext cx="8208963" cy="3693319"/>
          </a:xfrm>
          <a:prstGeom prst="rect">
            <a:avLst/>
          </a:prstGeom>
          <a:noFill/>
          <a:ln w="9525">
            <a:noFill/>
            <a:miter lim="800000"/>
            <a:headEnd/>
            <a:tailEnd/>
          </a:ln>
        </p:spPr>
        <p:txBody>
          <a:bodyPr lIns="0" tIns="0" rIns="0" bIns="0">
            <a:spAutoFit/>
          </a:bodyPr>
          <a:lstStyle/>
          <a:p>
            <a:pPr marL="685800" indent="-685800" algn="just">
              <a:lnSpc>
                <a:spcPct val="90000"/>
              </a:lnSpc>
            </a:pPr>
            <a:r>
              <a:rPr lang="ru-RU" sz="2400" dirty="0"/>
              <a:t>4.      В отведенное в памяти поле в соответствии с типом числа записываются мантисса, характеристика и знак числа. При этом необходимо отметить следующее:</a:t>
            </a:r>
          </a:p>
          <a:p>
            <a:pPr marL="685800" indent="-685800" algn="just">
              <a:lnSpc>
                <a:spcPct val="90000"/>
              </a:lnSpc>
              <a:buClr>
                <a:srgbClr val="CC0000"/>
              </a:buClr>
              <a:buFont typeface="Wingdings" panose="05000000000000000000" pitchFamily="2" charset="2"/>
              <a:buChar char="§"/>
            </a:pPr>
            <a:r>
              <a:rPr lang="ru-RU" sz="2400" dirty="0"/>
              <a:t>для чисел типа </a:t>
            </a:r>
            <a:r>
              <a:rPr lang="en-US" sz="2400" dirty="0"/>
              <a:t>float</a:t>
            </a:r>
            <a:r>
              <a:rPr lang="ru-RU" sz="2400" dirty="0"/>
              <a:t>, </a:t>
            </a:r>
            <a:r>
              <a:rPr lang="en-US" sz="2400" dirty="0"/>
              <a:t>double</a:t>
            </a:r>
            <a:r>
              <a:rPr lang="ru-RU" sz="2400" dirty="0"/>
              <a:t> характеристика хранится в младшем байте памяти;</a:t>
            </a:r>
          </a:p>
          <a:p>
            <a:pPr marL="685800" indent="-685800" algn="just">
              <a:lnSpc>
                <a:spcPct val="90000"/>
              </a:lnSpc>
              <a:buClr>
                <a:srgbClr val="CC0000"/>
              </a:buClr>
              <a:buFont typeface="Wingdings" panose="05000000000000000000" pitchFamily="2" charset="2"/>
              <a:buChar char="§"/>
            </a:pPr>
            <a:r>
              <a:rPr lang="ru-RU" sz="2400" dirty="0"/>
              <a:t>знак числа находится всегда в старшем бите старшего байта;</a:t>
            </a:r>
          </a:p>
          <a:p>
            <a:pPr marL="685800" indent="-685800" algn="just">
              <a:lnSpc>
                <a:spcPct val="90000"/>
              </a:lnSpc>
              <a:buClr>
                <a:srgbClr val="CC0000"/>
              </a:buClr>
              <a:buFont typeface="Wingdings" panose="05000000000000000000" pitchFamily="2" charset="2"/>
              <a:buChar char="§"/>
            </a:pPr>
            <a:r>
              <a:rPr lang="ru-RU" sz="2400" dirty="0"/>
              <a:t>мантисса всегда хранится в прямом коде;</a:t>
            </a:r>
          </a:p>
          <a:p>
            <a:pPr marL="685800" indent="-685800" algn="just">
              <a:lnSpc>
                <a:spcPct val="90000"/>
              </a:lnSpc>
              <a:buClr>
                <a:srgbClr val="CC0000"/>
              </a:buClr>
              <a:buFont typeface="Wingdings" panose="05000000000000000000" pitchFamily="2" charset="2"/>
              <a:buChar char="§"/>
            </a:pPr>
            <a:r>
              <a:rPr lang="ru-RU" sz="2400" dirty="0"/>
              <a:t>целая часть мантиссы (для нормализованного числа всегда 1) для чисел типа </a:t>
            </a:r>
            <a:r>
              <a:rPr lang="en-US" sz="2400" dirty="0"/>
              <a:t>float</a:t>
            </a:r>
            <a:r>
              <a:rPr lang="ru-RU" sz="2400" dirty="0"/>
              <a:t>, </a:t>
            </a:r>
            <a:r>
              <a:rPr lang="en-US" sz="2400" dirty="0"/>
              <a:t>double</a:t>
            </a:r>
            <a:r>
              <a:rPr lang="ru-RU" sz="2400" dirty="0"/>
              <a:t>. </a:t>
            </a:r>
          </a:p>
          <a:p>
            <a:pPr algn="just"/>
            <a:endParaRPr lang="ru-RU" sz="2400" dirty="0"/>
          </a:p>
        </p:txBody>
      </p:sp>
      <p:sp>
        <p:nvSpPr>
          <p:cNvPr id="5" name="TextBox 3"/>
          <p:cNvSpPr txBox="1">
            <a:spLocks noChangeArrowheads="1"/>
          </p:cNvSpPr>
          <p:nvPr/>
        </p:nvSpPr>
        <p:spPr bwMode="auto">
          <a:xfrm>
            <a:off x="451898" y="764704"/>
            <a:ext cx="8208963" cy="430887"/>
          </a:xfrm>
          <a:prstGeom prst="rect">
            <a:avLst/>
          </a:prstGeom>
          <a:noFill/>
          <a:ln w="9525">
            <a:noFill/>
            <a:miter lim="800000"/>
            <a:headEnd/>
            <a:tailEnd/>
          </a:ln>
        </p:spPr>
        <p:txBody>
          <a:bodyPr lIns="0" tIns="0" rIns="0" bIns="0">
            <a:spAutoFit/>
          </a:bodyPr>
          <a:lstStyle/>
          <a:p>
            <a:pPr algn="ctr"/>
            <a:r>
              <a:rPr lang="ru-RU" sz="2800" b="1" dirty="0" smtClean="0">
                <a:latin typeface="Verdana" panose="020B0604030504040204" pitchFamily="34" charset="0"/>
                <a:ea typeface="Verdana" panose="020B0604030504040204" pitchFamily="34" charset="0"/>
                <a:cs typeface="Verdana" panose="020B0604030504040204" pitchFamily="34" charset="0"/>
              </a:rPr>
              <a:t>Вещественные типы</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1707009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51898" y="1475899"/>
            <a:ext cx="8208963" cy="707886"/>
          </a:xfrm>
          <a:prstGeom prst="rect">
            <a:avLst/>
          </a:prstGeom>
          <a:noFill/>
          <a:ln w="9525">
            <a:noFill/>
            <a:miter lim="800000"/>
            <a:headEnd/>
            <a:tailEnd/>
          </a:ln>
        </p:spPr>
        <p:txBody>
          <a:bodyPr lIns="0" tIns="0" rIns="0" bIns="0">
            <a:spAutoFit/>
          </a:bodyPr>
          <a:lstStyle/>
          <a:p>
            <a:pPr>
              <a:defRPr/>
            </a:pPr>
            <a:r>
              <a:rPr lang="ru-RU" sz="2200" b="1" dirty="0"/>
              <a:t>МАШИННОЕ ПРЕДСТАВЛЕНИЕ ДАННЫХ ТИПА </a:t>
            </a:r>
            <a:r>
              <a:rPr lang="en-US" sz="2200" b="1" dirty="0" smtClean="0"/>
              <a:t>FLOAT:</a:t>
            </a:r>
            <a:endParaRPr lang="ru-RU" sz="2200" b="1" dirty="0"/>
          </a:p>
          <a:p>
            <a:pPr algn="just"/>
            <a:endParaRPr lang="ru-RU" sz="2400" dirty="0"/>
          </a:p>
        </p:txBody>
      </p:sp>
      <p:sp>
        <p:nvSpPr>
          <p:cNvPr id="5" name="TextBox 3"/>
          <p:cNvSpPr txBox="1">
            <a:spLocks noChangeArrowheads="1"/>
          </p:cNvSpPr>
          <p:nvPr/>
        </p:nvSpPr>
        <p:spPr bwMode="auto">
          <a:xfrm>
            <a:off x="451898" y="764704"/>
            <a:ext cx="8208963" cy="430887"/>
          </a:xfrm>
          <a:prstGeom prst="rect">
            <a:avLst/>
          </a:prstGeom>
          <a:noFill/>
          <a:ln w="9525">
            <a:noFill/>
            <a:miter lim="800000"/>
            <a:headEnd/>
            <a:tailEnd/>
          </a:ln>
        </p:spPr>
        <p:txBody>
          <a:bodyPr lIns="0" tIns="0" rIns="0" bIns="0">
            <a:spAutoFit/>
          </a:bodyPr>
          <a:lstStyle/>
          <a:p>
            <a:pPr algn="ctr"/>
            <a:r>
              <a:rPr lang="ru-RU" sz="2800" b="1" dirty="0" smtClean="0">
                <a:latin typeface="Verdana" panose="020B0604030504040204" pitchFamily="34" charset="0"/>
                <a:ea typeface="Verdana" panose="020B0604030504040204" pitchFamily="34" charset="0"/>
                <a:cs typeface="Verdana" panose="020B0604030504040204" pitchFamily="34" charset="0"/>
              </a:rPr>
              <a:t>Вещественные типы</a:t>
            </a:r>
            <a:endParaRPr lang="ru-RU" altLang="ru-RU" sz="2800" b="1" dirty="0">
              <a:latin typeface="Verdana" pitchFamily="34" charset="0"/>
              <a:ea typeface="Verdana" pitchFamily="34" charset="0"/>
              <a:cs typeface="Verdana" pitchFamily="34" charset="0"/>
            </a:endParaRPr>
          </a:p>
        </p:txBody>
      </p:sp>
      <p:graphicFrame>
        <p:nvGraphicFramePr>
          <p:cNvPr id="7" name="Group 234"/>
          <p:cNvGraphicFramePr>
            <a:graphicFrameLocks noGrp="1"/>
          </p:cNvGraphicFramePr>
          <p:nvPr/>
        </p:nvGraphicFramePr>
        <p:xfrm>
          <a:off x="571500" y="2500313"/>
          <a:ext cx="5184774" cy="365326"/>
        </p:xfrm>
        <a:graphic>
          <a:graphicData uri="http://schemas.openxmlformats.org/drawingml/2006/table">
            <a:tbl>
              <a:tblPr/>
              <a:tblGrid>
                <a:gridCol w="288043"/>
                <a:gridCol w="576086"/>
                <a:gridCol w="288043"/>
                <a:gridCol w="288043"/>
                <a:gridCol w="576086"/>
                <a:gridCol w="288043"/>
                <a:gridCol w="288043"/>
                <a:gridCol w="288043"/>
                <a:gridCol w="576086"/>
                <a:gridCol w="288043"/>
                <a:gridCol w="288043"/>
                <a:gridCol w="288043"/>
                <a:gridCol w="576086"/>
                <a:gridCol w="288043"/>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1" i="0" u="none" strike="noStrike" cap="none" normalizeH="0" baseline="0" dirty="0" smtClean="0">
                        <a:ln>
                          <a:noFill/>
                        </a:ln>
                        <a:solidFill>
                          <a:schemeClr val="tx1"/>
                        </a:solidFill>
                        <a:effectLst/>
                        <a:latin typeface="Arial" charset="0"/>
                      </a:endParaRPr>
                    </a:p>
                  </a:txBody>
                  <a:tcPr marL="91454" marR="91454"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a:t>
                      </a:r>
                      <a:endParaRPr kumimoji="0" lang="ru-RU" sz="1400" b="1" i="0" u="none" strike="noStrike" cap="none" normalizeH="0" baseline="0" dirty="0" smtClean="0">
                        <a:ln>
                          <a:noFill/>
                        </a:ln>
                        <a:solidFill>
                          <a:schemeClr val="tx1"/>
                        </a:solidFill>
                        <a:effectLst/>
                        <a:latin typeface="Arial" charset="0"/>
                      </a:endParaRPr>
                    </a:p>
                  </a:txBody>
                  <a:tcPr marL="91454" marR="91454"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1" i="0" u="none" strike="noStrike" cap="none" normalizeH="0" baseline="0" dirty="0" smtClean="0">
                        <a:ln>
                          <a:noFill/>
                        </a:ln>
                        <a:solidFill>
                          <a:schemeClr val="tx1"/>
                        </a:solidFill>
                        <a:effectLst/>
                        <a:latin typeface="Arial" charset="0"/>
                      </a:endParaRPr>
                    </a:p>
                  </a:txBody>
                  <a:tcPr marL="91454" marR="91454"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1" i="0" u="none" strike="noStrike" cap="none" normalizeH="0" baseline="0" dirty="0" smtClean="0">
                        <a:ln>
                          <a:noFill/>
                        </a:ln>
                        <a:solidFill>
                          <a:schemeClr val="tx1"/>
                        </a:solidFill>
                        <a:effectLst/>
                        <a:latin typeface="Arial" charset="0"/>
                      </a:endParaRPr>
                    </a:p>
                  </a:txBody>
                  <a:tcPr marL="91454" marR="91454"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a:t>
                      </a:r>
                      <a:endParaRPr kumimoji="0" lang="ru-RU" sz="1400" b="1" i="0" u="none" strike="noStrike" cap="none" normalizeH="0" baseline="0" dirty="0" smtClean="0">
                        <a:ln>
                          <a:noFill/>
                        </a:ln>
                        <a:solidFill>
                          <a:schemeClr val="tx1"/>
                        </a:solidFill>
                        <a:effectLst/>
                        <a:latin typeface="Arial" charset="0"/>
                      </a:endParaRPr>
                    </a:p>
                  </a:txBody>
                  <a:tcPr marL="91454" marR="91454"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400" dirty="0"/>
                    </a:p>
                  </a:txBody>
                  <a:tcPr marL="91454" marR="91454"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800" dirty="0"/>
                    </a:p>
                  </a:txBody>
                  <a:tcPr marL="91454" marR="91454"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endParaRPr lang="ru-RU" sz="1800" dirty="0"/>
                    </a:p>
                  </a:txBody>
                  <a:tcPr marL="91454" marR="91454"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t>
                      </a:r>
                      <a:endParaRPr kumimoji="0" lang="ru-RU" sz="1800" b="1" i="0" u="none" strike="noStrike" cap="none" normalizeH="0" baseline="0" dirty="0" smtClean="0">
                        <a:ln>
                          <a:noFill/>
                        </a:ln>
                        <a:solidFill>
                          <a:schemeClr val="tx1"/>
                        </a:solidFill>
                        <a:effectLst/>
                        <a:latin typeface="Arial" charset="0"/>
                      </a:endParaRPr>
                    </a:p>
                  </a:txBody>
                  <a:tcPr marL="91454" marR="91454"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800" dirty="0"/>
                    </a:p>
                  </a:txBody>
                  <a:tcPr marL="91454" marR="91454"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800" dirty="0"/>
                    </a:p>
                  </a:txBody>
                  <a:tcPr marL="91454" marR="91454"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8579"/>
                    </a:solidFill>
                  </a:tcPr>
                </a:tc>
                <a:tc>
                  <a:txBody>
                    <a:bodyPr/>
                    <a:lstStyle/>
                    <a:p>
                      <a:endParaRPr lang="ru-RU" sz="1800" dirty="0"/>
                    </a:p>
                  </a:txBody>
                  <a:tcPr marL="91454" marR="91454"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t>
                      </a:r>
                      <a:endParaRPr kumimoji="0" lang="ru-RU" sz="1800" b="1" i="0" u="none" strike="noStrike" cap="none" normalizeH="0" baseline="0" dirty="0" smtClean="0">
                        <a:ln>
                          <a:noFill/>
                        </a:ln>
                        <a:solidFill>
                          <a:schemeClr val="tx1"/>
                        </a:solidFill>
                        <a:effectLst/>
                        <a:latin typeface="Arial" charset="0"/>
                      </a:endParaRPr>
                    </a:p>
                  </a:txBody>
                  <a:tcPr marL="91454" marR="91454"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endParaRPr lang="ru-RU" sz="1800" dirty="0"/>
                    </a:p>
                  </a:txBody>
                  <a:tcPr marL="91454" marR="91454"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bl>
          </a:graphicData>
        </a:graphic>
      </p:graphicFrame>
      <p:sp>
        <p:nvSpPr>
          <p:cNvPr id="9" name="TextBox 6"/>
          <p:cNvSpPr txBox="1">
            <a:spLocks noChangeArrowheads="1"/>
          </p:cNvSpPr>
          <p:nvPr/>
        </p:nvSpPr>
        <p:spPr bwMode="auto">
          <a:xfrm>
            <a:off x="571500" y="2500313"/>
            <a:ext cx="35718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7</a:t>
            </a:r>
            <a:endParaRPr lang="ru-RU" sz="1400"/>
          </a:p>
        </p:txBody>
      </p:sp>
      <p:sp>
        <p:nvSpPr>
          <p:cNvPr id="10" name="TextBox 7"/>
          <p:cNvSpPr txBox="1">
            <a:spLocks noChangeArrowheads="1"/>
          </p:cNvSpPr>
          <p:nvPr/>
        </p:nvSpPr>
        <p:spPr bwMode="auto">
          <a:xfrm>
            <a:off x="1428750" y="2500313"/>
            <a:ext cx="50006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0</a:t>
            </a:r>
            <a:endParaRPr lang="ru-RU" sz="1400"/>
          </a:p>
        </p:txBody>
      </p:sp>
      <p:sp>
        <p:nvSpPr>
          <p:cNvPr id="11" name="TextBox 8"/>
          <p:cNvSpPr txBox="1">
            <a:spLocks noChangeArrowheads="1"/>
          </p:cNvSpPr>
          <p:nvPr/>
        </p:nvSpPr>
        <p:spPr bwMode="auto">
          <a:xfrm>
            <a:off x="2571750" y="2500313"/>
            <a:ext cx="35718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t>8</a:t>
            </a:r>
            <a:endParaRPr lang="ru-RU" sz="1400" dirty="0"/>
          </a:p>
        </p:txBody>
      </p:sp>
      <p:sp>
        <p:nvSpPr>
          <p:cNvPr id="12" name="TextBox 9"/>
          <p:cNvSpPr txBox="1">
            <a:spLocks noChangeArrowheads="1"/>
          </p:cNvSpPr>
          <p:nvPr/>
        </p:nvSpPr>
        <p:spPr bwMode="auto">
          <a:xfrm>
            <a:off x="1670050" y="2500313"/>
            <a:ext cx="4286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15</a:t>
            </a:r>
            <a:endParaRPr lang="ru-RU" sz="1400"/>
          </a:p>
        </p:txBody>
      </p:sp>
      <p:sp>
        <p:nvSpPr>
          <p:cNvPr id="13" name="TextBox 11"/>
          <p:cNvSpPr txBox="1">
            <a:spLocks noChangeArrowheads="1"/>
          </p:cNvSpPr>
          <p:nvPr/>
        </p:nvSpPr>
        <p:spPr bwMode="auto">
          <a:xfrm>
            <a:off x="2830513" y="2500313"/>
            <a:ext cx="4286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23</a:t>
            </a:r>
            <a:endParaRPr lang="ru-RU" sz="1400"/>
          </a:p>
        </p:txBody>
      </p:sp>
      <p:sp>
        <p:nvSpPr>
          <p:cNvPr id="14" name="TextBox 12"/>
          <p:cNvSpPr txBox="1">
            <a:spLocks noChangeArrowheads="1"/>
          </p:cNvSpPr>
          <p:nvPr/>
        </p:nvSpPr>
        <p:spPr bwMode="auto">
          <a:xfrm>
            <a:off x="3116263" y="2500313"/>
            <a:ext cx="4286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22</a:t>
            </a:r>
            <a:endParaRPr lang="ru-RU" sz="1400"/>
          </a:p>
        </p:txBody>
      </p:sp>
      <p:sp>
        <p:nvSpPr>
          <p:cNvPr id="15" name="TextBox 13"/>
          <p:cNvSpPr txBox="1">
            <a:spLocks noChangeArrowheads="1"/>
          </p:cNvSpPr>
          <p:nvPr/>
        </p:nvSpPr>
        <p:spPr bwMode="auto">
          <a:xfrm>
            <a:off x="3973513" y="2500313"/>
            <a:ext cx="4286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16</a:t>
            </a:r>
            <a:endParaRPr lang="ru-RU" sz="1400"/>
          </a:p>
        </p:txBody>
      </p:sp>
      <p:sp>
        <p:nvSpPr>
          <p:cNvPr id="16" name="TextBox 14"/>
          <p:cNvSpPr txBox="1">
            <a:spLocks noChangeArrowheads="1"/>
          </p:cNvSpPr>
          <p:nvPr/>
        </p:nvSpPr>
        <p:spPr bwMode="auto">
          <a:xfrm>
            <a:off x="4259263" y="2500313"/>
            <a:ext cx="4286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23</a:t>
            </a:r>
            <a:endParaRPr lang="ru-RU" sz="1400"/>
          </a:p>
        </p:txBody>
      </p:sp>
      <p:sp>
        <p:nvSpPr>
          <p:cNvPr id="17" name="TextBox 15"/>
          <p:cNvSpPr txBox="1">
            <a:spLocks noChangeArrowheads="1"/>
          </p:cNvSpPr>
          <p:nvPr/>
        </p:nvSpPr>
        <p:spPr bwMode="auto">
          <a:xfrm>
            <a:off x="5429250" y="2500313"/>
            <a:ext cx="4286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24</a:t>
            </a:r>
            <a:endParaRPr lang="ru-RU" sz="1400"/>
          </a:p>
        </p:txBody>
      </p:sp>
      <p:sp>
        <p:nvSpPr>
          <p:cNvPr id="18" name="TextBox 16"/>
          <p:cNvSpPr txBox="1">
            <a:spLocks noChangeArrowheads="1"/>
          </p:cNvSpPr>
          <p:nvPr/>
        </p:nvSpPr>
        <p:spPr bwMode="auto">
          <a:xfrm>
            <a:off x="4552950" y="2500313"/>
            <a:ext cx="4286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30</a:t>
            </a:r>
            <a:endParaRPr lang="ru-RU" sz="1400"/>
          </a:p>
        </p:txBody>
      </p:sp>
      <p:sp>
        <p:nvSpPr>
          <p:cNvPr id="30" name="TextBox 25"/>
          <p:cNvSpPr txBox="1">
            <a:spLocks noChangeArrowheads="1"/>
          </p:cNvSpPr>
          <p:nvPr/>
        </p:nvSpPr>
        <p:spPr bwMode="auto">
          <a:xfrm>
            <a:off x="500063" y="2214563"/>
            <a:ext cx="50006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t>-16</a:t>
            </a:r>
            <a:endParaRPr lang="ru-RU" sz="1400" dirty="0"/>
          </a:p>
        </p:txBody>
      </p:sp>
      <p:sp>
        <p:nvSpPr>
          <p:cNvPr id="31" name="TextBox 17"/>
          <p:cNvSpPr txBox="1">
            <a:spLocks noChangeArrowheads="1"/>
          </p:cNvSpPr>
          <p:nvPr/>
        </p:nvSpPr>
        <p:spPr bwMode="auto">
          <a:xfrm>
            <a:off x="1357313" y="2214563"/>
            <a:ext cx="50006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t>-23</a:t>
            </a:r>
            <a:endParaRPr lang="ru-RU" sz="1400" dirty="0"/>
          </a:p>
        </p:txBody>
      </p:sp>
      <p:sp>
        <p:nvSpPr>
          <p:cNvPr id="32" name="TextBox 23"/>
          <p:cNvSpPr txBox="1">
            <a:spLocks noChangeArrowheads="1"/>
          </p:cNvSpPr>
          <p:nvPr/>
        </p:nvSpPr>
        <p:spPr bwMode="auto">
          <a:xfrm>
            <a:off x="1714500" y="2214563"/>
            <a:ext cx="4286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-8</a:t>
            </a:r>
            <a:endParaRPr lang="ru-RU" sz="1400"/>
          </a:p>
        </p:txBody>
      </p:sp>
      <p:sp>
        <p:nvSpPr>
          <p:cNvPr id="33" name="TextBox 22"/>
          <p:cNvSpPr txBox="1">
            <a:spLocks noChangeArrowheads="1"/>
          </p:cNvSpPr>
          <p:nvPr/>
        </p:nvSpPr>
        <p:spPr bwMode="auto">
          <a:xfrm>
            <a:off x="2500313" y="2214563"/>
            <a:ext cx="50006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-15</a:t>
            </a:r>
            <a:endParaRPr lang="ru-RU" sz="1400"/>
          </a:p>
        </p:txBody>
      </p:sp>
      <p:sp>
        <p:nvSpPr>
          <p:cNvPr id="34" name="TextBox 21"/>
          <p:cNvSpPr txBox="1">
            <a:spLocks noChangeArrowheads="1"/>
          </p:cNvSpPr>
          <p:nvPr/>
        </p:nvSpPr>
        <p:spPr bwMode="auto">
          <a:xfrm>
            <a:off x="2857500" y="2214563"/>
            <a:ext cx="4286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0</a:t>
            </a:r>
            <a:endParaRPr lang="ru-RU" sz="1400"/>
          </a:p>
        </p:txBody>
      </p:sp>
      <p:sp>
        <p:nvSpPr>
          <p:cNvPr id="35" name="TextBox 20"/>
          <p:cNvSpPr txBox="1">
            <a:spLocks noChangeArrowheads="1"/>
          </p:cNvSpPr>
          <p:nvPr/>
        </p:nvSpPr>
        <p:spPr bwMode="auto">
          <a:xfrm>
            <a:off x="3143250" y="2214563"/>
            <a:ext cx="4286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-1</a:t>
            </a:r>
            <a:endParaRPr lang="ru-RU" sz="1400"/>
          </a:p>
        </p:txBody>
      </p:sp>
      <p:sp>
        <p:nvSpPr>
          <p:cNvPr id="36" name="TextBox 19"/>
          <p:cNvSpPr txBox="1">
            <a:spLocks noChangeArrowheads="1"/>
          </p:cNvSpPr>
          <p:nvPr/>
        </p:nvSpPr>
        <p:spPr bwMode="auto">
          <a:xfrm>
            <a:off x="4000500" y="2214563"/>
            <a:ext cx="4286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t>-7</a:t>
            </a:r>
            <a:endParaRPr lang="ru-RU" sz="1400" dirty="0"/>
          </a:p>
        </p:txBody>
      </p:sp>
      <p:sp>
        <p:nvSpPr>
          <p:cNvPr id="37" name="TextBox 18"/>
          <p:cNvSpPr txBox="1">
            <a:spLocks noChangeArrowheads="1"/>
          </p:cNvSpPr>
          <p:nvPr/>
        </p:nvSpPr>
        <p:spPr bwMode="auto">
          <a:xfrm>
            <a:off x="4598988" y="2214563"/>
            <a:ext cx="4286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t>7</a:t>
            </a:r>
            <a:endParaRPr lang="ru-RU" sz="1400" dirty="0"/>
          </a:p>
        </p:txBody>
      </p:sp>
      <p:sp>
        <p:nvSpPr>
          <p:cNvPr id="38" name="TextBox 24"/>
          <p:cNvSpPr txBox="1">
            <a:spLocks noChangeArrowheads="1"/>
          </p:cNvSpPr>
          <p:nvPr/>
        </p:nvSpPr>
        <p:spPr bwMode="auto">
          <a:xfrm>
            <a:off x="5429250" y="2214563"/>
            <a:ext cx="4286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t>1</a:t>
            </a:r>
            <a:endParaRPr lang="ru-RU" sz="1400" dirty="0"/>
          </a:p>
        </p:txBody>
      </p:sp>
      <p:sp>
        <p:nvSpPr>
          <p:cNvPr id="39" name="TextBox 38"/>
          <p:cNvSpPr txBox="1"/>
          <p:nvPr/>
        </p:nvSpPr>
        <p:spPr>
          <a:xfrm>
            <a:off x="451898" y="3235892"/>
            <a:ext cx="7576486" cy="430887"/>
          </a:xfrm>
          <a:prstGeom prst="rect">
            <a:avLst/>
          </a:prstGeom>
          <a:noFill/>
        </p:spPr>
        <p:txBody>
          <a:bodyPr wrap="square">
            <a:spAutoFit/>
          </a:bodyPr>
          <a:lstStyle/>
          <a:p>
            <a:pPr>
              <a:defRPr/>
            </a:pPr>
            <a:r>
              <a:rPr lang="ru-RU" sz="2200" b="1" dirty="0"/>
              <a:t>МАШИННОЕ ПРЕДСТАВЛЕНИЕ ДАННЫХ ТИПА </a:t>
            </a:r>
            <a:r>
              <a:rPr lang="en-US" sz="2200" b="1" dirty="0" smtClean="0"/>
              <a:t>DOUBLE:</a:t>
            </a:r>
            <a:endParaRPr lang="ru-RU" sz="2200" b="1" dirty="0"/>
          </a:p>
        </p:txBody>
      </p:sp>
      <p:graphicFrame>
        <p:nvGraphicFramePr>
          <p:cNvPr id="2" name="Таблица 1"/>
          <p:cNvGraphicFramePr>
            <a:graphicFrameLocks noGrp="1"/>
          </p:cNvGraphicFramePr>
          <p:nvPr>
            <p:extLst>
              <p:ext uri="{D42A27DB-BD31-4B8C-83A1-F6EECF244321}">
                <p14:modId xmlns:p14="http://schemas.microsoft.com/office/powerpoint/2010/main" xmlns="" val="4228402181"/>
              </p:ext>
            </p:extLst>
          </p:nvPr>
        </p:nvGraphicFramePr>
        <p:xfrm>
          <a:off x="217488" y="4293122"/>
          <a:ext cx="8423273" cy="365326"/>
        </p:xfrm>
        <a:graphic>
          <a:graphicData uri="http://schemas.openxmlformats.org/drawingml/2006/table">
            <a:tbl>
              <a:tblPr/>
              <a:tblGrid>
                <a:gridCol w="227656"/>
                <a:gridCol w="455312"/>
                <a:gridCol w="227656"/>
                <a:gridCol w="227656"/>
                <a:gridCol w="455312"/>
                <a:gridCol w="227656"/>
                <a:gridCol w="227656"/>
                <a:gridCol w="455312"/>
                <a:gridCol w="227656"/>
                <a:gridCol w="227656"/>
                <a:gridCol w="455312"/>
                <a:gridCol w="227656"/>
                <a:gridCol w="227656"/>
                <a:gridCol w="455312"/>
                <a:gridCol w="227656"/>
                <a:gridCol w="227656"/>
                <a:gridCol w="455312"/>
                <a:gridCol w="227656"/>
                <a:gridCol w="227656"/>
                <a:gridCol w="455312"/>
                <a:gridCol w="227656"/>
                <a:gridCol w="227656"/>
                <a:gridCol w="455312"/>
                <a:gridCol w="227656"/>
                <a:gridCol w="227656"/>
                <a:gridCol w="227656"/>
                <a:gridCol w="455313"/>
                <a:gridCol w="227656"/>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1" i="0" u="none" strike="noStrike" cap="none" normalizeH="0" baseline="0" dirty="0" smtClean="0">
                        <a:ln>
                          <a:noFill/>
                        </a:ln>
                        <a:solidFill>
                          <a:schemeClr val="tx1"/>
                        </a:solidFill>
                        <a:effectLst/>
                        <a:latin typeface="Arial" charset="0"/>
                      </a:endParaRPr>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a:t>
                      </a:r>
                      <a:endParaRPr kumimoji="0" lang="ru-RU" sz="1400" b="1" i="0" u="none" strike="noStrike" cap="none" normalizeH="0" baseline="0" dirty="0" smtClean="0">
                        <a:ln>
                          <a:noFill/>
                        </a:ln>
                        <a:solidFill>
                          <a:schemeClr val="tx1"/>
                        </a:solidFill>
                        <a:effectLst/>
                        <a:latin typeface="Arial" charset="0"/>
                      </a:endParaRPr>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1" i="0" u="none" strike="noStrike" cap="none" normalizeH="0" baseline="0" dirty="0" smtClean="0">
                        <a:ln>
                          <a:noFill/>
                        </a:ln>
                        <a:solidFill>
                          <a:schemeClr val="tx1"/>
                        </a:solidFill>
                        <a:effectLst/>
                        <a:latin typeface="Arial" charset="0"/>
                      </a:endParaRPr>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1" i="0" u="none" strike="noStrike" cap="none" normalizeH="0" baseline="0" dirty="0" smtClean="0">
                        <a:ln>
                          <a:noFill/>
                        </a:ln>
                        <a:solidFill>
                          <a:schemeClr val="tx1"/>
                        </a:solidFill>
                        <a:effectLst/>
                        <a:latin typeface="Arial" charset="0"/>
                      </a:endParaRPr>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a:t>
                      </a:r>
                      <a:endParaRPr kumimoji="0" lang="ru-RU" sz="1400" b="1" i="0" u="none" strike="noStrike" cap="none" normalizeH="0" baseline="0" dirty="0" smtClean="0">
                        <a:ln>
                          <a:noFill/>
                        </a:ln>
                        <a:solidFill>
                          <a:schemeClr val="tx1"/>
                        </a:solidFill>
                        <a:effectLst/>
                        <a:latin typeface="Arial" charset="0"/>
                      </a:endParaRPr>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400" dirty="0"/>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800" dirty="0"/>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t>
                      </a:r>
                      <a:endParaRPr kumimoji="0" lang="ru-RU" sz="1800" b="1" i="0" u="none" strike="noStrike" cap="none" normalizeH="0" baseline="0" dirty="0" smtClean="0">
                        <a:ln>
                          <a:noFill/>
                        </a:ln>
                        <a:solidFill>
                          <a:schemeClr val="tx1"/>
                        </a:solidFill>
                        <a:effectLst/>
                        <a:latin typeface="Arial" charset="0"/>
                      </a:endParaRPr>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800" dirty="0"/>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800" dirty="0">
                        <a:solidFill>
                          <a:schemeClr val="tx2"/>
                        </a:solidFill>
                      </a:endParaRPr>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2"/>
                          </a:solidFill>
                          <a:effectLst/>
                          <a:latin typeface="Arial" charset="0"/>
                        </a:rPr>
                        <a:t>…</a:t>
                      </a:r>
                      <a:endParaRPr kumimoji="0" lang="ru-RU" sz="1800" b="1" i="0" u="none" strike="noStrike" cap="none" normalizeH="0" baseline="0" dirty="0" smtClean="0">
                        <a:ln>
                          <a:noFill/>
                        </a:ln>
                        <a:solidFill>
                          <a:schemeClr val="tx2"/>
                        </a:solidFill>
                        <a:effectLst/>
                        <a:latin typeface="Arial" charset="0"/>
                      </a:endParaRPr>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800" dirty="0">
                        <a:solidFill>
                          <a:schemeClr val="tx2"/>
                        </a:solidFill>
                      </a:endParaRPr>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800" dirty="0">
                        <a:solidFill>
                          <a:schemeClr val="tx2"/>
                        </a:solidFill>
                      </a:endParaRPr>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chemeClr val="tx2"/>
                          </a:solidFill>
                          <a:effectLst/>
                          <a:latin typeface="Arial" charset="0"/>
                        </a:rPr>
                        <a:t>…</a:t>
                      </a:r>
                      <a:endParaRPr kumimoji="0" lang="ru-RU" sz="1800" b="1" i="0" u="none" strike="noStrike" cap="none" normalizeH="0" baseline="0" dirty="0" smtClean="0">
                        <a:ln>
                          <a:noFill/>
                        </a:ln>
                        <a:solidFill>
                          <a:schemeClr val="tx2"/>
                        </a:solidFill>
                        <a:effectLst/>
                        <a:latin typeface="Arial" charset="0"/>
                      </a:endParaRPr>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800" dirty="0">
                        <a:solidFill>
                          <a:schemeClr val="tx2"/>
                        </a:solidFill>
                      </a:endParaRPr>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800" dirty="0">
                        <a:solidFill>
                          <a:schemeClr val="tx2"/>
                        </a:solidFill>
                      </a:endParaRPr>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r>
                        <a:rPr kumimoji="0" lang="en-US" sz="1800" b="1" i="0" u="none" strike="noStrike" cap="none" normalizeH="0" baseline="0" dirty="0" smtClean="0">
                          <a:ln>
                            <a:noFill/>
                          </a:ln>
                          <a:solidFill>
                            <a:schemeClr val="tx2"/>
                          </a:solidFill>
                          <a:effectLst/>
                          <a:latin typeface="Arial" charset="0"/>
                        </a:rPr>
                        <a:t>…</a:t>
                      </a:r>
                      <a:endParaRPr lang="ru-RU" sz="1800" dirty="0">
                        <a:solidFill>
                          <a:schemeClr val="tx2"/>
                        </a:solidFill>
                      </a:endParaRPr>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800" dirty="0">
                        <a:solidFill>
                          <a:schemeClr val="tx2"/>
                        </a:solidFill>
                      </a:endParaRPr>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800" dirty="0"/>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r>
                        <a:rPr kumimoji="0" lang="en-US" sz="1800" b="1" i="0" u="none" strike="noStrike" cap="none" normalizeH="0" baseline="0" dirty="0" smtClean="0">
                          <a:ln>
                            <a:noFill/>
                          </a:ln>
                          <a:solidFill>
                            <a:schemeClr val="tx1"/>
                          </a:solidFill>
                          <a:effectLst/>
                          <a:latin typeface="Arial" charset="0"/>
                        </a:rPr>
                        <a:t>…</a:t>
                      </a:r>
                      <a:endParaRPr lang="ru-RU" sz="1800" dirty="0"/>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endParaRPr lang="ru-RU" sz="1800" dirty="0"/>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endParaRPr lang="ru-RU" sz="1800" dirty="0"/>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r>
                        <a:rPr kumimoji="0" lang="en-US" sz="1800" b="1" i="0" u="none" strike="noStrike" cap="none" normalizeH="0" baseline="0" dirty="0" smtClean="0">
                          <a:ln>
                            <a:noFill/>
                          </a:ln>
                          <a:solidFill>
                            <a:schemeClr val="tx1"/>
                          </a:solidFill>
                          <a:effectLst/>
                          <a:latin typeface="Arial" charset="0"/>
                        </a:rPr>
                        <a:t>…</a:t>
                      </a:r>
                      <a:endParaRPr lang="ru-RU" sz="1800" dirty="0"/>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800" dirty="0"/>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endParaRPr lang="ru-RU" sz="1800" dirty="0"/>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7C80"/>
                    </a:solidFill>
                  </a:tcPr>
                </a:tc>
                <a:tc>
                  <a:txBody>
                    <a:bodyPr/>
                    <a:lstStyle/>
                    <a:p>
                      <a:endParaRPr lang="ru-RU" sz="1800" dirty="0"/>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r>
                        <a:rPr kumimoji="0" lang="en-US" sz="1800" b="1" i="0" u="none" strike="noStrike" cap="none" normalizeH="0" baseline="0" dirty="0" smtClean="0">
                          <a:ln>
                            <a:noFill/>
                          </a:ln>
                          <a:solidFill>
                            <a:schemeClr val="tx1"/>
                          </a:solidFill>
                          <a:effectLst/>
                          <a:latin typeface="Arial" charset="0"/>
                        </a:rPr>
                        <a:t>…</a:t>
                      </a:r>
                      <a:endParaRPr lang="ru-RU" sz="1800" dirty="0"/>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endParaRPr lang="ru-RU" sz="1800" dirty="0"/>
                    </a:p>
                  </a:txBody>
                  <a:tcPr marL="91432" marR="91432"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bl>
          </a:graphicData>
        </a:graphic>
      </p:graphicFrame>
      <p:sp>
        <p:nvSpPr>
          <p:cNvPr id="40" name="TextBox 27"/>
          <p:cNvSpPr txBox="1">
            <a:spLocks noChangeArrowheads="1"/>
          </p:cNvSpPr>
          <p:nvPr/>
        </p:nvSpPr>
        <p:spPr bwMode="auto">
          <a:xfrm>
            <a:off x="152400" y="4367213"/>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7</a:t>
            </a:r>
            <a:endParaRPr lang="ru-RU" sz="1200" dirty="0"/>
          </a:p>
        </p:txBody>
      </p:sp>
      <p:sp>
        <p:nvSpPr>
          <p:cNvPr id="41" name="TextBox 28"/>
          <p:cNvSpPr txBox="1">
            <a:spLocks noChangeArrowheads="1"/>
          </p:cNvSpPr>
          <p:nvPr/>
        </p:nvSpPr>
        <p:spPr bwMode="auto">
          <a:xfrm>
            <a:off x="857250"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t>0</a:t>
            </a:r>
            <a:endParaRPr lang="ru-RU" sz="1200"/>
          </a:p>
        </p:txBody>
      </p:sp>
      <p:sp>
        <p:nvSpPr>
          <p:cNvPr id="42" name="TextBox 29"/>
          <p:cNvSpPr txBox="1">
            <a:spLocks noChangeArrowheads="1"/>
          </p:cNvSpPr>
          <p:nvPr/>
        </p:nvSpPr>
        <p:spPr bwMode="auto">
          <a:xfrm>
            <a:off x="1071563"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15</a:t>
            </a:r>
            <a:endParaRPr lang="ru-RU" sz="1200" dirty="0"/>
          </a:p>
        </p:txBody>
      </p:sp>
      <p:sp>
        <p:nvSpPr>
          <p:cNvPr id="43" name="TextBox 30"/>
          <p:cNvSpPr txBox="1">
            <a:spLocks noChangeArrowheads="1"/>
          </p:cNvSpPr>
          <p:nvPr/>
        </p:nvSpPr>
        <p:spPr bwMode="auto">
          <a:xfrm>
            <a:off x="1743075"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8</a:t>
            </a:r>
            <a:endParaRPr lang="ru-RU" sz="1200" dirty="0"/>
          </a:p>
        </p:txBody>
      </p:sp>
      <p:sp>
        <p:nvSpPr>
          <p:cNvPr id="44" name="TextBox 31"/>
          <p:cNvSpPr txBox="1">
            <a:spLocks noChangeArrowheads="1"/>
          </p:cNvSpPr>
          <p:nvPr/>
        </p:nvSpPr>
        <p:spPr bwMode="auto">
          <a:xfrm>
            <a:off x="1971675"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23</a:t>
            </a:r>
            <a:endParaRPr lang="ru-RU" sz="1200" dirty="0"/>
          </a:p>
        </p:txBody>
      </p:sp>
      <p:sp>
        <p:nvSpPr>
          <p:cNvPr id="45" name="TextBox 32"/>
          <p:cNvSpPr txBox="1">
            <a:spLocks noChangeArrowheads="1"/>
          </p:cNvSpPr>
          <p:nvPr/>
        </p:nvSpPr>
        <p:spPr bwMode="auto">
          <a:xfrm>
            <a:off x="2643188"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16</a:t>
            </a:r>
            <a:endParaRPr lang="ru-RU" sz="1200" dirty="0"/>
          </a:p>
        </p:txBody>
      </p:sp>
      <p:sp>
        <p:nvSpPr>
          <p:cNvPr id="46" name="TextBox 33"/>
          <p:cNvSpPr txBox="1">
            <a:spLocks noChangeArrowheads="1"/>
          </p:cNvSpPr>
          <p:nvPr/>
        </p:nvSpPr>
        <p:spPr bwMode="auto">
          <a:xfrm>
            <a:off x="2886075"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31</a:t>
            </a:r>
            <a:endParaRPr lang="ru-RU" sz="1200" dirty="0"/>
          </a:p>
        </p:txBody>
      </p:sp>
      <p:sp>
        <p:nvSpPr>
          <p:cNvPr id="47" name="TextBox 34"/>
          <p:cNvSpPr txBox="1">
            <a:spLocks noChangeArrowheads="1"/>
          </p:cNvSpPr>
          <p:nvPr/>
        </p:nvSpPr>
        <p:spPr bwMode="auto">
          <a:xfrm>
            <a:off x="3571875"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24</a:t>
            </a:r>
            <a:endParaRPr lang="ru-RU" sz="1200" dirty="0"/>
          </a:p>
        </p:txBody>
      </p:sp>
      <p:sp>
        <p:nvSpPr>
          <p:cNvPr id="48" name="TextBox 35"/>
          <p:cNvSpPr txBox="1">
            <a:spLocks noChangeArrowheads="1"/>
          </p:cNvSpPr>
          <p:nvPr/>
        </p:nvSpPr>
        <p:spPr bwMode="auto">
          <a:xfrm>
            <a:off x="3786188"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39</a:t>
            </a:r>
            <a:endParaRPr lang="ru-RU" sz="1200" dirty="0"/>
          </a:p>
        </p:txBody>
      </p:sp>
      <p:sp>
        <p:nvSpPr>
          <p:cNvPr id="49" name="TextBox 36"/>
          <p:cNvSpPr txBox="1">
            <a:spLocks noChangeArrowheads="1"/>
          </p:cNvSpPr>
          <p:nvPr/>
        </p:nvSpPr>
        <p:spPr bwMode="auto">
          <a:xfrm>
            <a:off x="4500563"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t>32</a:t>
            </a:r>
            <a:endParaRPr lang="ru-RU" sz="1200"/>
          </a:p>
        </p:txBody>
      </p:sp>
      <p:sp>
        <p:nvSpPr>
          <p:cNvPr id="50" name="TextBox 37"/>
          <p:cNvSpPr txBox="1">
            <a:spLocks noChangeArrowheads="1"/>
          </p:cNvSpPr>
          <p:nvPr/>
        </p:nvSpPr>
        <p:spPr bwMode="auto">
          <a:xfrm>
            <a:off x="4714875"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47</a:t>
            </a:r>
            <a:endParaRPr lang="ru-RU" sz="1200" dirty="0"/>
          </a:p>
        </p:txBody>
      </p:sp>
      <p:sp>
        <p:nvSpPr>
          <p:cNvPr id="51" name="TextBox 38"/>
          <p:cNvSpPr txBox="1">
            <a:spLocks noChangeArrowheads="1"/>
          </p:cNvSpPr>
          <p:nvPr/>
        </p:nvSpPr>
        <p:spPr bwMode="auto">
          <a:xfrm>
            <a:off x="5376863"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40</a:t>
            </a:r>
            <a:endParaRPr lang="ru-RU" sz="1200" dirty="0"/>
          </a:p>
        </p:txBody>
      </p:sp>
      <p:sp>
        <p:nvSpPr>
          <p:cNvPr id="52" name="TextBox 39"/>
          <p:cNvSpPr txBox="1">
            <a:spLocks noChangeArrowheads="1"/>
          </p:cNvSpPr>
          <p:nvPr/>
        </p:nvSpPr>
        <p:spPr bwMode="auto">
          <a:xfrm>
            <a:off x="5624513"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55</a:t>
            </a:r>
            <a:endParaRPr lang="ru-RU" sz="1200" dirty="0"/>
          </a:p>
        </p:txBody>
      </p:sp>
      <p:sp>
        <p:nvSpPr>
          <p:cNvPr id="53" name="TextBox 40"/>
          <p:cNvSpPr txBox="1">
            <a:spLocks noChangeArrowheads="1"/>
          </p:cNvSpPr>
          <p:nvPr/>
        </p:nvSpPr>
        <p:spPr bwMode="auto">
          <a:xfrm>
            <a:off x="6305550"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52</a:t>
            </a:r>
            <a:endParaRPr lang="ru-RU" sz="1200" dirty="0"/>
          </a:p>
        </p:txBody>
      </p:sp>
      <p:sp>
        <p:nvSpPr>
          <p:cNvPr id="54" name="TextBox 41"/>
          <p:cNvSpPr txBox="1">
            <a:spLocks noChangeArrowheads="1"/>
          </p:cNvSpPr>
          <p:nvPr/>
        </p:nvSpPr>
        <p:spPr bwMode="auto">
          <a:xfrm>
            <a:off x="6529388"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t>51</a:t>
            </a:r>
            <a:endParaRPr lang="ru-RU" sz="1200"/>
          </a:p>
        </p:txBody>
      </p:sp>
      <p:sp>
        <p:nvSpPr>
          <p:cNvPr id="55" name="TextBox 42"/>
          <p:cNvSpPr txBox="1">
            <a:spLocks noChangeArrowheads="1"/>
          </p:cNvSpPr>
          <p:nvPr/>
        </p:nvSpPr>
        <p:spPr bwMode="auto">
          <a:xfrm>
            <a:off x="7215188"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48</a:t>
            </a:r>
            <a:endParaRPr lang="ru-RU" sz="1200" dirty="0"/>
          </a:p>
        </p:txBody>
      </p:sp>
      <p:sp>
        <p:nvSpPr>
          <p:cNvPr id="56" name="TextBox 44"/>
          <p:cNvSpPr txBox="1">
            <a:spLocks noChangeArrowheads="1"/>
          </p:cNvSpPr>
          <p:nvPr/>
        </p:nvSpPr>
        <p:spPr bwMode="auto">
          <a:xfrm>
            <a:off x="7662863"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63</a:t>
            </a:r>
            <a:endParaRPr lang="ru-RU" sz="1200" dirty="0"/>
          </a:p>
        </p:txBody>
      </p:sp>
      <p:sp>
        <p:nvSpPr>
          <p:cNvPr id="57" name="TextBox 45"/>
          <p:cNvSpPr txBox="1">
            <a:spLocks noChangeArrowheads="1"/>
          </p:cNvSpPr>
          <p:nvPr/>
        </p:nvSpPr>
        <p:spPr bwMode="auto">
          <a:xfrm>
            <a:off x="8339138" y="4357688"/>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56</a:t>
            </a:r>
            <a:endParaRPr lang="ru-RU" sz="1200" dirty="0"/>
          </a:p>
        </p:txBody>
      </p:sp>
      <p:sp>
        <p:nvSpPr>
          <p:cNvPr id="58" name="TextBox 66"/>
          <p:cNvSpPr txBox="1">
            <a:spLocks noChangeArrowheads="1"/>
          </p:cNvSpPr>
          <p:nvPr/>
        </p:nvSpPr>
        <p:spPr bwMode="auto">
          <a:xfrm>
            <a:off x="642938" y="5041106"/>
            <a:ext cx="29289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dirty="0"/>
              <a:t>- знаковый разряд</a:t>
            </a:r>
          </a:p>
        </p:txBody>
      </p:sp>
      <p:sp>
        <p:nvSpPr>
          <p:cNvPr id="59" name="TextBox 67"/>
          <p:cNvSpPr txBox="1">
            <a:spLocks noChangeArrowheads="1"/>
          </p:cNvSpPr>
          <p:nvPr/>
        </p:nvSpPr>
        <p:spPr bwMode="auto">
          <a:xfrm>
            <a:off x="642938" y="5429250"/>
            <a:ext cx="29289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dirty="0"/>
              <a:t>- характеристика</a:t>
            </a:r>
          </a:p>
        </p:txBody>
      </p:sp>
      <p:sp>
        <p:nvSpPr>
          <p:cNvPr id="60" name="TextBox 61"/>
          <p:cNvSpPr txBox="1">
            <a:spLocks noChangeArrowheads="1"/>
          </p:cNvSpPr>
          <p:nvPr/>
        </p:nvSpPr>
        <p:spPr bwMode="auto">
          <a:xfrm>
            <a:off x="428625" y="5072063"/>
            <a:ext cx="214313" cy="307975"/>
          </a:xfrm>
          <a:prstGeom prst="rect">
            <a:avLst/>
          </a:prstGeom>
          <a:solidFill>
            <a:srgbClr val="FF7C80"/>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sz="1400"/>
          </a:p>
        </p:txBody>
      </p:sp>
      <p:sp>
        <p:nvSpPr>
          <p:cNvPr id="61" name="TextBox 62"/>
          <p:cNvSpPr txBox="1">
            <a:spLocks noChangeArrowheads="1"/>
          </p:cNvSpPr>
          <p:nvPr/>
        </p:nvSpPr>
        <p:spPr bwMode="auto">
          <a:xfrm>
            <a:off x="428625" y="5500688"/>
            <a:ext cx="214313" cy="307975"/>
          </a:xfrm>
          <a:prstGeom prst="rect">
            <a:avLst/>
          </a:prstGeom>
          <a:solidFill>
            <a:srgbClr val="92D050"/>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sz="1400"/>
          </a:p>
        </p:txBody>
      </p:sp>
      <p:sp>
        <p:nvSpPr>
          <p:cNvPr id="62" name="TextBox 63"/>
          <p:cNvSpPr txBox="1">
            <a:spLocks noChangeArrowheads="1"/>
          </p:cNvSpPr>
          <p:nvPr/>
        </p:nvSpPr>
        <p:spPr bwMode="auto">
          <a:xfrm>
            <a:off x="428625" y="5929313"/>
            <a:ext cx="214313" cy="307975"/>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sz="1400"/>
          </a:p>
        </p:txBody>
      </p:sp>
      <p:sp>
        <p:nvSpPr>
          <p:cNvPr id="63" name="TextBox 68"/>
          <p:cNvSpPr txBox="1">
            <a:spLocks noChangeArrowheads="1"/>
          </p:cNvSpPr>
          <p:nvPr/>
        </p:nvSpPr>
        <p:spPr bwMode="auto">
          <a:xfrm>
            <a:off x="642938" y="5857875"/>
            <a:ext cx="35004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t>- нормализованная мантисса</a:t>
            </a:r>
          </a:p>
        </p:txBody>
      </p:sp>
      <p:sp>
        <p:nvSpPr>
          <p:cNvPr id="64" name="TextBox 46"/>
          <p:cNvSpPr txBox="1">
            <a:spLocks noChangeArrowheads="1"/>
          </p:cNvSpPr>
          <p:nvPr/>
        </p:nvSpPr>
        <p:spPr bwMode="auto">
          <a:xfrm>
            <a:off x="100013" y="4046538"/>
            <a:ext cx="428625"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44</a:t>
            </a:r>
            <a:endParaRPr lang="ru-RU" sz="1200" dirty="0"/>
          </a:p>
        </p:txBody>
      </p:sp>
      <p:sp>
        <p:nvSpPr>
          <p:cNvPr id="65" name="TextBox 47"/>
          <p:cNvSpPr txBox="1">
            <a:spLocks noChangeArrowheads="1"/>
          </p:cNvSpPr>
          <p:nvPr/>
        </p:nvSpPr>
        <p:spPr bwMode="auto">
          <a:xfrm>
            <a:off x="785813"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t>-50</a:t>
            </a:r>
            <a:endParaRPr lang="ru-RU" sz="1200" dirty="0"/>
          </a:p>
        </p:txBody>
      </p:sp>
      <p:sp>
        <p:nvSpPr>
          <p:cNvPr id="66" name="TextBox 48"/>
          <p:cNvSpPr txBox="1">
            <a:spLocks noChangeArrowheads="1"/>
          </p:cNvSpPr>
          <p:nvPr/>
        </p:nvSpPr>
        <p:spPr bwMode="auto">
          <a:xfrm>
            <a:off x="1052513"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t>37</a:t>
            </a:r>
            <a:endParaRPr lang="ru-RU" sz="1200"/>
          </a:p>
        </p:txBody>
      </p:sp>
      <p:sp>
        <p:nvSpPr>
          <p:cNvPr id="67" name="TextBox 49"/>
          <p:cNvSpPr txBox="1">
            <a:spLocks noChangeArrowheads="1"/>
          </p:cNvSpPr>
          <p:nvPr/>
        </p:nvSpPr>
        <p:spPr bwMode="auto">
          <a:xfrm>
            <a:off x="1714500"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t>-43</a:t>
            </a:r>
            <a:endParaRPr lang="ru-RU" sz="1200" dirty="0"/>
          </a:p>
        </p:txBody>
      </p:sp>
      <p:sp>
        <p:nvSpPr>
          <p:cNvPr id="68" name="TextBox 50"/>
          <p:cNvSpPr txBox="1">
            <a:spLocks noChangeArrowheads="1"/>
          </p:cNvSpPr>
          <p:nvPr/>
        </p:nvSpPr>
        <p:spPr bwMode="auto">
          <a:xfrm>
            <a:off x="1971675"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29</a:t>
            </a:r>
            <a:endParaRPr lang="ru-RU" sz="1200" dirty="0"/>
          </a:p>
        </p:txBody>
      </p:sp>
      <p:sp>
        <p:nvSpPr>
          <p:cNvPr id="69" name="TextBox 52"/>
          <p:cNvSpPr txBox="1">
            <a:spLocks noChangeArrowheads="1"/>
          </p:cNvSpPr>
          <p:nvPr/>
        </p:nvSpPr>
        <p:spPr bwMode="auto">
          <a:xfrm>
            <a:off x="2886075"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21</a:t>
            </a:r>
            <a:endParaRPr lang="ru-RU" sz="1200" dirty="0"/>
          </a:p>
        </p:txBody>
      </p:sp>
      <p:sp>
        <p:nvSpPr>
          <p:cNvPr id="70" name="TextBox 51"/>
          <p:cNvSpPr txBox="1">
            <a:spLocks noChangeArrowheads="1"/>
          </p:cNvSpPr>
          <p:nvPr/>
        </p:nvSpPr>
        <p:spPr bwMode="auto">
          <a:xfrm>
            <a:off x="2624138"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-36</a:t>
            </a:r>
            <a:endParaRPr lang="ru-RU" sz="1200" dirty="0"/>
          </a:p>
        </p:txBody>
      </p:sp>
      <p:sp>
        <p:nvSpPr>
          <p:cNvPr id="71" name="TextBox 53"/>
          <p:cNvSpPr txBox="1">
            <a:spLocks noChangeArrowheads="1"/>
          </p:cNvSpPr>
          <p:nvPr/>
        </p:nvSpPr>
        <p:spPr bwMode="auto">
          <a:xfrm>
            <a:off x="3519488"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-28</a:t>
            </a:r>
            <a:endParaRPr lang="ru-RU" sz="1200" dirty="0"/>
          </a:p>
        </p:txBody>
      </p:sp>
      <p:sp>
        <p:nvSpPr>
          <p:cNvPr id="72" name="TextBox 54"/>
          <p:cNvSpPr txBox="1">
            <a:spLocks noChangeArrowheads="1"/>
          </p:cNvSpPr>
          <p:nvPr/>
        </p:nvSpPr>
        <p:spPr bwMode="auto">
          <a:xfrm>
            <a:off x="3786188"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-13</a:t>
            </a:r>
            <a:endParaRPr lang="ru-RU" sz="1200" dirty="0"/>
          </a:p>
        </p:txBody>
      </p:sp>
      <p:sp>
        <p:nvSpPr>
          <p:cNvPr id="73" name="TextBox 55"/>
          <p:cNvSpPr txBox="1">
            <a:spLocks noChangeArrowheads="1"/>
          </p:cNvSpPr>
          <p:nvPr/>
        </p:nvSpPr>
        <p:spPr bwMode="auto">
          <a:xfrm>
            <a:off x="4429125"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t>-20</a:t>
            </a:r>
            <a:endParaRPr lang="ru-RU" sz="1200" dirty="0"/>
          </a:p>
        </p:txBody>
      </p:sp>
      <p:sp>
        <p:nvSpPr>
          <p:cNvPr id="74" name="TextBox 56"/>
          <p:cNvSpPr txBox="1">
            <a:spLocks noChangeArrowheads="1"/>
          </p:cNvSpPr>
          <p:nvPr/>
        </p:nvSpPr>
        <p:spPr bwMode="auto">
          <a:xfrm>
            <a:off x="4714875"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t>-5</a:t>
            </a:r>
            <a:endParaRPr lang="ru-RU" sz="1200"/>
          </a:p>
        </p:txBody>
      </p:sp>
      <p:sp>
        <p:nvSpPr>
          <p:cNvPr id="75" name="TextBox 58"/>
          <p:cNvSpPr txBox="1">
            <a:spLocks noChangeArrowheads="1"/>
          </p:cNvSpPr>
          <p:nvPr/>
        </p:nvSpPr>
        <p:spPr bwMode="auto">
          <a:xfrm>
            <a:off x="5643563"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t>3</a:t>
            </a:r>
            <a:endParaRPr lang="ru-RU" sz="1200"/>
          </a:p>
        </p:txBody>
      </p:sp>
      <p:sp>
        <p:nvSpPr>
          <p:cNvPr id="76" name="TextBox 57"/>
          <p:cNvSpPr txBox="1">
            <a:spLocks noChangeArrowheads="1"/>
          </p:cNvSpPr>
          <p:nvPr/>
        </p:nvSpPr>
        <p:spPr bwMode="auto">
          <a:xfrm>
            <a:off x="5357813"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-12</a:t>
            </a:r>
            <a:endParaRPr lang="ru-RU" sz="1200" dirty="0"/>
          </a:p>
        </p:txBody>
      </p:sp>
      <p:sp>
        <p:nvSpPr>
          <p:cNvPr id="77" name="TextBox 59"/>
          <p:cNvSpPr txBox="1">
            <a:spLocks noChangeArrowheads="1"/>
          </p:cNvSpPr>
          <p:nvPr/>
        </p:nvSpPr>
        <p:spPr bwMode="auto">
          <a:xfrm>
            <a:off x="6305550"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t>0</a:t>
            </a:r>
            <a:endParaRPr lang="ru-RU" sz="1200"/>
          </a:p>
        </p:txBody>
      </p:sp>
      <p:sp>
        <p:nvSpPr>
          <p:cNvPr id="78" name="TextBox 60"/>
          <p:cNvSpPr txBox="1">
            <a:spLocks noChangeArrowheads="1"/>
          </p:cNvSpPr>
          <p:nvPr/>
        </p:nvSpPr>
        <p:spPr bwMode="auto">
          <a:xfrm>
            <a:off x="6529388"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-1</a:t>
            </a:r>
            <a:endParaRPr lang="ru-RU" sz="1200" dirty="0"/>
          </a:p>
        </p:txBody>
      </p:sp>
      <p:sp>
        <p:nvSpPr>
          <p:cNvPr id="79" name="TextBox 61"/>
          <p:cNvSpPr txBox="1">
            <a:spLocks noChangeArrowheads="1"/>
          </p:cNvSpPr>
          <p:nvPr/>
        </p:nvSpPr>
        <p:spPr bwMode="auto">
          <a:xfrm>
            <a:off x="7215188"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t>-4</a:t>
            </a:r>
            <a:endParaRPr lang="ru-RU" sz="1200"/>
          </a:p>
        </p:txBody>
      </p:sp>
      <p:sp>
        <p:nvSpPr>
          <p:cNvPr id="80" name="TextBox 62"/>
          <p:cNvSpPr txBox="1">
            <a:spLocks noChangeArrowheads="1"/>
          </p:cNvSpPr>
          <p:nvPr/>
        </p:nvSpPr>
        <p:spPr bwMode="auto">
          <a:xfrm>
            <a:off x="7662863"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10</a:t>
            </a:r>
            <a:endParaRPr lang="ru-RU" sz="1200" dirty="0"/>
          </a:p>
        </p:txBody>
      </p:sp>
      <p:sp>
        <p:nvSpPr>
          <p:cNvPr id="81" name="TextBox 63"/>
          <p:cNvSpPr txBox="1">
            <a:spLocks noChangeArrowheads="1"/>
          </p:cNvSpPr>
          <p:nvPr/>
        </p:nvSpPr>
        <p:spPr bwMode="auto">
          <a:xfrm>
            <a:off x="8339138" y="4038600"/>
            <a:ext cx="4286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t>4</a:t>
            </a:r>
            <a:endParaRPr lang="ru-RU" sz="1200" dirty="0"/>
          </a:p>
        </p:txBody>
      </p:sp>
    </p:spTree>
    <p:extLst>
      <p:ext uri="{BB962C8B-B14F-4D97-AF65-F5344CB8AC3E}">
        <p14:creationId xmlns:p14="http://schemas.microsoft.com/office/powerpoint/2010/main" xmlns="" val="334147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strips(downRight)">
                                      <p:cBhvr>
                                        <p:cTn id="10" dur="500"/>
                                        <p:tgtEl>
                                          <p:spTgt spid="58"/>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strips(downRight)">
                                      <p:cBhvr>
                                        <p:cTn id="13" dur="500"/>
                                        <p:tgtEl>
                                          <p:spTgt spid="59"/>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strips(downRight)">
                                      <p:cBhvr>
                                        <p:cTn id="16" dur="500"/>
                                        <p:tgtEl>
                                          <p:spTgt spid="60"/>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strips(downRight)">
                                      <p:cBhvr>
                                        <p:cTn id="19" dur="500"/>
                                        <p:tgtEl>
                                          <p:spTgt spid="61"/>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strips(downRight)">
                                      <p:cBhvr>
                                        <p:cTn id="22" dur="500"/>
                                        <p:tgtEl>
                                          <p:spTgt spid="62"/>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strips(downRight)">
                                      <p:cBhvr>
                                        <p:cTn id="2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animBg="1"/>
      <p:bldP spid="61" grpId="0" animBg="1"/>
      <p:bldP spid="62" grpId="0" animBg="1"/>
      <p:bldP spid="6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8" y="1484784"/>
            <a:ext cx="8208963" cy="4358116"/>
          </a:xfrm>
          <a:prstGeom prst="rect">
            <a:avLst/>
          </a:prstGeom>
          <a:noFill/>
          <a:ln w="9525">
            <a:noFill/>
            <a:miter lim="800000"/>
            <a:headEnd/>
            <a:tailEnd/>
          </a:ln>
        </p:spPr>
        <p:txBody>
          <a:bodyPr lIns="0" tIns="0" rIns="0" bIns="0">
            <a:spAutoFit/>
          </a:bodyPr>
          <a:lstStyle/>
          <a:p>
            <a:pPr algn="just">
              <a:lnSpc>
                <a:spcPct val="90000"/>
              </a:lnSpc>
            </a:pPr>
            <a:r>
              <a:rPr lang="ru-RU" sz="2400" dirty="0" smtClean="0"/>
              <a:t>     Эти </a:t>
            </a:r>
            <a:r>
              <a:rPr lang="ru-RU" sz="2400" dirty="0"/>
              <a:t>типы применяются для </a:t>
            </a:r>
            <a:r>
              <a:rPr lang="ru-RU" sz="2400" dirty="0" err="1"/>
              <a:t>внутримашинного</a:t>
            </a:r>
            <a:r>
              <a:rPr lang="ru-RU" sz="2400" dirty="0"/>
              <a:t> представления таких данных, которые в первую очередь должны храниться в вычислительной системе и  выдаваться пользователю по требованию и лишь во вторую очередь - обрабатываться (служить операндами вычислительных операций)</a:t>
            </a:r>
          </a:p>
          <a:p>
            <a:pPr algn="just">
              <a:lnSpc>
                <a:spcPct val="90000"/>
              </a:lnSpc>
            </a:pPr>
            <a:r>
              <a:rPr lang="ru-RU" sz="2400" dirty="0" smtClean="0"/>
              <a:t>     Архитектура </a:t>
            </a:r>
            <a:r>
              <a:rPr lang="ru-RU" sz="2400" dirty="0"/>
              <a:t>некоторых вычислительных систем (например, IBM </a:t>
            </a:r>
            <a:r>
              <a:rPr lang="ru-RU" sz="2400" dirty="0" err="1"/>
              <a:t>System</a:t>
            </a:r>
            <a:r>
              <a:rPr lang="ru-RU" sz="2400" dirty="0"/>
              <a:t>/390)  предусматривает  команды,  работающие  с  десятичным представлением чисел, хотя эти команды и выполняются гораздо медленнее, чем команды двоичной арифметики. В других архитектурах операции с десятичными числами моделируются программно.</a:t>
            </a:r>
          </a:p>
          <a:p>
            <a:pPr algn="just"/>
            <a:endParaRPr lang="ru-RU" sz="2400" dirty="0"/>
          </a:p>
        </p:txBody>
      </p:sp>
      <p:sp>
        <p:nvSpPr>
          <p:cNvPr id="5" name="TextBox 3"/>
          <p:cNvSpPr txBox="1">
            <a:spLocks noChangeArrowheads="1"/>
          </p:cNvSpPr>
          <p:nvPr/>
        </p:nvSpPr>
        <p:spPr bwMode="auto">
          <a:xfrm>
            <a:off x="451898" y="764704"/>
            <a:ext cx="8208963" cy="430887"/>
          </a:xfrm>
          <a:prstGeom prst="rect">
            <a:avLst/>
          </a:prstGeom>
          <a:noFill/>
          <a:ln w="9525">
            <a:noFill/>
            <a:miter lim="800000"/>
            <a:headEnd/>
            <a:tailEnd/>
          </a:ln>
        </p:spPr>
        <p:txBody>
          <a:bodyPr lIns="0" tIns="0" rIns="0" bIns="0">
            <a:spAutoFit/>
          </a:bodyPr>
          <a:lstStyle/>
          <a:p>
            <a:pPr algn="ctr"/>
            <a:r>
              <a:rPr lang="ru-RU" sz="2800" b="1" dirty="0">
                <a:latin typeface="Verdana" panose="020B0604030504040204" pitchFamily="34" charset="0"/>
                <a:ea typeface="Verdana" panose="020B0604030504040204" pitchFamily="34" charset="0"/>
                <a:cs typeface="Verdana" panose="020B0604030504040204" pitchFamily="34" charset="0"/>
              </a:rPr>
              <a:t>Десятичные типы</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623581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51898" y="1556792"/>
            <a:ext cx="8368574" cy="5355312"/>
          </a:xfrm>
          <a:prstGeom prst="rect">
            <a:avLst/>
          </a:prstGeom>
          <a:noFill/>
          <a:ln w="9525">
            <a:noFill/>
            <a:miter lim="800000"/>
            <a:headEnd/>
            <a:tailEnd/>
          </a:ln>
        </p:spPr>
        <p:txBody>
          <a:bodyPr wrap="square" lIns="0" tIns="0" rIns="0" bIns="0">
            <a:spAutoFit/>
          </a:bodyPr>
          <a:lstStyle/>
          <a:p>
            <a:pPr algn="ctr">
              <a:lnSpc>
                <a:spcPct val="90000"/>
              </a:lnSpc>
            </a:pPr>
            <a:r>
              <a:rPr lang="ru-RU" sz="2400" b="1" dirty="0"/>
              <a:t>ДЕСЯТИЧНЫЙ ТИП С ФИКСИРОВАННОЙ ТОЧКОЙ.</a:t>
            </a:r>
            <a:r>
              <a:rPr lang="ru-RU" sz="2400" dirty="0"/>
              <a:t> </a:t>
            </a:r>
            <a:endParaRPr lang="ru-RU" sz="2400" dirty="0" smtClean="0"/>
          </a:p>
          <a:p>
            <a:pPr algn="ctr">
              <a:lnSpc>
                <a:spcPct val="90000"/>
              </a:lnSpc>
            </a:pPr>
            <a:endParaRPr lang="ru-RU" sz="2400" dirty="0"/>
          </a:p>
          <a:p>
            <a:pPr algn="just">
              <a:lnSpc>
                <a:spcPct val="90000"/>
              </a:lnSpc>
            </a:pPr>
            <a:r>
              <a:rPr lang="ru-RU" sz="2400" dirty="0"/>
              <a:t>		В языке PL/1 десятичный тип с фиксированной точкой описывается в программе, как:</a:t>
            </a:r>
            <a:endParaRPr lang="en-US" sz="2400" dirty="0"/>
          </a:p>
          <a:p>
            <a:pPr algn="just">
              <a:lnSpc>
                <a:spcPct val="90000"/>
              </a:lnSpc>
            </a:pPr>
            <a:r>
              <a:rPr lang="ru-RU" sz="2400" dirty="0"/>
              <a:t>	</a:t>
            </a:r>
            <a:r>
              <a:rPr lang="en-US" sz="2400" dirty="0"/>
              <a:t>DECIMAL FIXED (</a:t>
            </a:r>
            <a:r>
              <a:rPr lang="en-US" sz="2400" dirty="0" err="1"/>
              <a:t>m.d</a:t>
            </a:r>
            <a:r>
              <a:rPr lang="en-US" sz="2400" dirty="0"/>
              <a:t>)  </a:t>
            </a:r>
            <a:r>
              <a:rPr lang="ru-RU" sz="2400" dirty="0"/>
              <a:t>или</a:t>
            </a:r>
            <a:r>
              <a:rPr lang="en-US" sz="2400" dirty="0"/>
              <a:t>  DECIMAL FIXED (m). </a:t>
            </a:r>
            <a:r>
              <a:rPr lang="ru-RU" sz="2400" dirty="0"/>
              <a:t>Первое описание означает, что данное представляется в виде числа, состоящего из m десятичных цифр, из которых d цифр расположены после десятичной точки. Второе - целое число из m десятичных цифр. Следует подчеркнуть, что в любом случае число десятичных цифр в числе фиксировано. </a:t>
            </a:r>
            <a:r>
              <a:rPr lang="ru-RU" sz="2400" dirty="0" err="1"/>
              <a:t>Внутримашинное</a:t>
            </a:r>
            <a:r>
              <a:rPr lang="ru-RU" sz="2400" dirty="0"/>
              <a:t> представление целых чисел и чисел с дробной частью одинаково. Для последних положение десятичной точки запоминается компилятором и учитывается им при трансляции операций, в которых участвуют десятичные числа с фиксированной точкой. </a:t>
            </a:r>
          </a:p>
          <a:p>
            <a:pPr algn="just"/>
            <a:endParaRPr lang="ru-RU" sz="2400" dirty="0"/>
          </a:p>
        </p:txBody>
      </p:sp>
      <p:sp>
        <p:nvSpPr>
          <p:cNvPr id="5" name="TextBox 3"/>
          <p:cNvSpPr txBox="1">
            <a:spLocks noChangeArrowheads="1"/>
          </p:cNvSpPr>
          <p:nvPr/>
        </p:nvSpPr>
        <p:spPr bwMode="auto">
          <a:xfrm>
            <a:off x="451898" y="764704"/>
            <a:ext cx="8208963" cy="430887"/>
          </a:xfrm>
          <a:prstGeom prst="rect">
            <a:avLst/>
          </a:prstGeom>
          <a:noFill/>
          <a:ln w="9525">
            <a:noFill/>
            <a:miter lim="800000"/>
            <a:headEnd/>
            <a:tailEnd/>
          </a:ln>
        </p:spPr>
        <p:txBody>
          <a:bodyPr lIns="0" tIns="0" rIns="0" bIns="0">
            <a:spAutoFit/>
          </a:bodyPr>
          <a:lstStyle/>
          <a:p>
            <a:pPr algn="ctr"/>
            <a:r>
              <a:rPr lang="ru-RU" sz="2800" b="1" dirty="0">
                <a:latin typeface="Verdana" panose="020B0604030504040204" pitchFamily="34" charset="0"/>
                <a:ea typeface="Verdana" panose="020B0604030504040204" pitchFamily="34" charset="0"/>
                <a:cs typeface="Verdana" panose="020B0604030504040204" pitchFamily="34" charset="0"/>
              </a:rPr>
              <a:t>Десятичные типы</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1132239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5" name="TextBox 3"/>
          <p:cNvSpPr txBox="1">
            <a:spLocks noChangeArrowheads="1"/>
          </p:cNvSpPr>
          <p:nvPr/>
        </p:nvSpPr>
        <p:spPr bwMode="auto">
          <a:xfrm>
            <a:off x="451898" y="967424"/>
            <a:ext cx="8208963" cy="430887"/>
          </a:xfrm>
          <a:prstGeom prst="rect">
            <a:avLst/>
          </a:prstGeom>
          <a:noFill/>
          <a:ln w="9525">
            <a:noFill/>
            <a:miter lim="800000"/>
            <a:headEnd/>
            <a:tailEnd/>
          </a:ln>
        </p:spPr>
        <p:txBody>
          <a:bodyPr lIns="0" tIns="0" rIns="0" bIns="0">
            <a:spAutoFit/>
          </a:bodyPr>
          <a:lstStyle/>
          <a:p>
            <a:pPr algn="ctr"/>
            <a:r>
              <a:rPr lang="ru-RU" sz="2800" b="1" dirty="0">
                <a:latin typeface="Verdana" panose="020B0604030504040204" pitchFamily="34" charset="0"/>
                <a:ea typeface="Verdana" panose="020B0604030504040204" pitchFamily="34" charset="0"/>
                <a:cs typeface="Verdana" panose="020B0604030504040204" pitchFamily="34" charset="0"/>
              </a:rPr>
              <a:t>Десятичные типы</a:t>
            </a:r>
            <a:endParaRPr lang="ru-RU" altLang="ru-RU" sz="2800" b="1" dirty="0">
              <a:latin typeface="Verdana" pitchFamily="34" charset="0"/>
              <a:ea typeface="Verdana" pitchFamily="34" charset="0"/>
              <a:cs typeface="Verdana" pitchFamily="34" charset="0"/>
            </a:endParaRPr>
          </a:p>
        </p:txBody>
      </p:sp>
      <p:sp>
        <p:nvSpPr>
          <p:cNvPr id="7" name="Rectangle 2"/>
          <p:cNvSpPr txBox="1">
            <a:spLocks noChangeArrowheads="1"/>
          </p:cNvSpPr>
          <p:nvPr/>
        </p:nvSpPr>
        <p:spPr>
          <a:xfrm>
            <a:off x="2251415" y="1792543"/>
            <a:ext cx="4038600" cy="720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Tx/>
              <a:buNone/>
            </a:pPr>
            <a:r>
              <a:rPr lang="ru-RU" sz="2800" dirty="0" smtClean="0"/>
              <a:t>Примеры:</a:t>
            </a:r>
          </a:p>
        </p:txBody>
      </p:sp>
      <p:graphicFrame>
        <p:nvGraphicFramePr>
          <p:cNvPr id="9" name="Group 234"/>
          <p:cNvGraphicFramePr>
            <a:graphicFrameLocks noGrp="1"/>
          </p:cNvGraphicFramePr>
          <p:nvPr/>
        </p:nvGraphicFramePr>
        <p:xfrm>
          <a:off x="1476375" y="3213100"/>
          <a:ext cx="1871663" cy="360363"/>
        </p:xfrm>
        <a:graphic>
          <a:graphicData uri="http://schemas.openxmlformats.org/drawingml/2006/table">
            <a:tbl>
              <a:tblPr/>
              <a:tblGrid>
                <a:gridCol w="234950"/>
                <a:gridCol w="233363"/>
                <a:gridCol w="250825"/>
                <a:gridCol w="217487"/>
                <a:gridCol w="233363"/>
                <a:gridCol w="234950"/>
                <a:gridCol w="231775"/>
                <a:gridCol w="234950"/>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0" name="Group 239"/>
          <p:cNvGraphicFramePr>
            <a:graphicFrameLocks noGrp="1"/>
          </p:cNvGraphicFramePr>
          <p:nvPr/>
        </p:nvGraphicFramePr>
        <p:xfrm>
          <a:off x="3924300" y="3213100"/>
          <a:ext cx="1800225" cy="360363"/>
        </p:xfrm>
        <a:graphic>
          <a:graphicData uri="http://schemas.openxmlformats.org/drawingml/2006/table">
            <a:tbl>
              <a:tblPr/>
              <a:tblGrid>
                <a:gridCol w="225425"/>
                <a:gridCol w="225425"/>
                <a:gridCol w="225425"/>
                <a:gridCol w="223838"/>
                <a:gridCol w="225425"/>
                <a:gridCol w="225425"/>
                <a:gridCol w="225425"/>
                <a:gridCol w="223837"/>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1" name="Group 153"/>
          <p:cNvGraphicFramePr>
            <a:graphicFrameLocks noGrp="1"/>
          </p:cNvGraphicFramePr>
          <p:nvPr>
            <p:extLst>
              <p:ext uri="{D42A27DB-BD31-4B8C-83A1-F6EECF244321}">
                <p14:modId xmlns:p14="http://schemas.microsoft.com/office/powerpoint/2010/main" xmlns="" val="2711493265"/>
              </p:ext>
            </p:extLst>
          </p:nvPr>
        </p:nvGraphicFramePr>
        <p:xfrm>
          <a:off x="1425575" y="5157788"/>
          <a:ext cx="1871663" cy="358775"/>
        </p:xfrm>
        <a:graphic>
          <a:graphicData uri="http://schemas.openxmlformats.org/drawingml/2006/table">
            <a:tbl>
              <a:tblPr/>
              <a:tblGrid>
                <a:gridCol w="234950"/>
                <a:gridCol w="233363"/>
                <a:gridCol w="233362"/>
                <a:gridCol w="234950"/>
                <a:gridCol w="233363"/>
                <a:gridCol w="234950"/>
                <a:gridCol w="231775"/>
                <a:gridCol w="234950"/>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2" name="Group 133"/>
          <p:cNvGraphicFramePr>
            <a:graphicFrameLocks noGrp="1"/>
          </p:cNvGraphicFramePr>
          <p:nvPr>
            <p:extLst>
              <p:ext uri="{D42A27DB-BD31-4B8C-83A1-F6EECF244321}">
                <p14:modId xmlns:p14="http://schemas.microsoft.com/office/powerpoint/2010/main" xmlns="" val="2320120375"/>
              </p:ext>
            </p:extLst>
          </p:nvPr>
        </p:nvGraphicFramePr>
        <p:xfrm>
          <a:off x="3884613" y="5157788"/>
          <a:ext cx="1800225" cy="358775"/>
        </p:xfrm>
        <a:graphic>
          <a:graphicData uri="http://schemas.openxmlformats.org/drawingml/2006/table">
            <a:tbl>
              <a:tblPr/>
              <a:tblGrid>
                <a:gridCol w="225425"/>
                <a:gridCol w="225425"/>
                <a:gridCol w="225425"/>
                <a:gridCol w="223837"/>
                <a:gridCol w="225425"/>
                <a:gridCol w="225425"/>
                <a:gridCol w="225425"/>
                <a:gridCol w="223838"/>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3" name="Group 113"/>
          <p:cNvGraphicFramePr>
            <a:graphicFrameLocks noGrp="1"/>
          </p:cNvGraphicFramePr>
          <p:nvPr>
            <p:extLst>
              <p:ext uri="{D42A27DB-BD31-4B8C-83A1-F6EECF244321}">
                <p14:modId xmlns:p14="http://schemas.microsoft.com/office/powerpoint/2010/main" xmlns="" val="3839383325"/>
              </p:ext>
            </p:extLst>
          </p:nvPr>
        </p:nvGraphicFramePr>
        <p:xfrm>
          <a:off x="6227763" y="5157788"/>
          <a:ext cx="1943100" cy="358775"/>
        </p:xfrm>
        <a:graphic>
          <a:graphicData uri="http://schemas.openxmlformats.org/drawingml/2006/table">
            <a:tbl>
              <a:tblPr/>
              <a:tblGrid>
                <a:gridCol w="242887"/>
                <a:gridCol w="242888"/>
                <a:gridCol w="242887"/>
                <a:gridCol w="242888"/>
                <a:gridCol w="242887"/>
                <a:gridCol w="242888"/>
                <a:gridCol w="242887"/>
                <a:gridCol w="242888"/>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4" name="Line 216"/>
          <p:cNvSpPr>
            <a:spLocks noChangeShapeType="1"/>
          </p:cNvSpPr>
          <p:nvPr/>
        </p:nvSpPr>
        <p:spPr bwMode="auto">
          <a:xfrm>
            <a:off x="1476375" y="3789363"/>
            <a:ext cx="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ru-RU"/>
          </a:p>
        </p:txBody>
      </p:sp>
      <p:sp>
        <p:nvSpPr>
          <p:cNvPr id="15" name="Line 217"/>
          <p:cNvSpPr>
            <a:spLocks noChangeShapeType="1"/>
          </p:cNvSpPr>
          <p:nvPr/>
        </p:nvSpPr>
        <p:spPr bwMode="auto">
          <a:xfrm>
            <a:off x="2411413" y="3789363"/>
            <a:ext cx="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ru-RU"/>
          </a:p>
        </p:txBody>
      </p:sp>
      <p:sp>
        <p:nvSpPr>
          <p:cNvPr id="16" name="Line 218"/>
          <p:cNvSpPr>
            <a:spLocks noChangeShapeType="1"/>
          </p:cNvSpPr>
          <p:nvPr/>
        </p:nvSpPr>
        <p:spPr bwMode="auto">
          <a:xfrm>
            <a:off x="3348038" y="3789363"/>
            <a:ext cx="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ru-RU"/>
          </a:p>
        </p:txBody>
      </p:sp>
      <p:sp>
        <p:nvSpPr>
          <p:cNvPr id="17" name="Text Box 240"/>
          <p:cNvSpPr txBox="1">
            <a:spLocks noChangeArrowheads="1"/>
          </p:cNvSpPr>
          <p:nvPr/>
        </p:nvSpPr>
        <p:spPr bwMode="auto">
          <a:xfrm>
            <a:off x="1835150" y="3925888"/>
            <a:ext cx="3603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t>9</a:t>
            </a:r>
          </a:p>
        </p:txBody>
      </p:sp>
      <p:sp>
        <p:nvSpPr>
          <p:cNvPr id="18" name="Text Box 241"/>
          <p:cNvSpPr txBox="1">
            <a:spLocks noChangeArrowheads="1"/>
          </p:cNvSpPr>
          <p:nvPr/>
        </p:nvSpPr>
        <p:spPr bwMode="auto">
          <a:xfrm>
            <a:off x="2722563" y="3903663"/>
            <a:ext cx="3603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t>6</a:t>
            </a:r>
          </a:p>
        </p:txBody>
      </p:sp>
      <p:sp>
        <p:nvSpPr>
          <p:cNvPr id="19" name="Line 227"/>
          <p:cNvSpPr>
            <a:spLocks noChangeShapeType="1"/>
          </p:cNvSpPr>
          <p:nvPr/>
        </p:nvSpPr>
        <p:spPr bwMode="auto">
          <a:xfrm>
            <a:off x="3924300" y="3789363"/>
            <a:ext cx="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ru-RU"/>
          </a:p>
        </p:txBody>
      </p:sp>
      <p:sp>
        <p:nvSpPr>
          <p:cNvPr id="20" name="Line 226"/>
          <p:cNvSpPr>
            <a:spLocks noChangeShapeType="1"/>
          </p:cNvSpPr>
          <p:nvPr/>
        </p:nvSpPr>
        <p:spPr bwMode="auto">
          <a:xfrm>
            <a:off x="4810125" y="3789363"/>
            <a:ext cx="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ru-RU"/>
          </a:p>
        </p:txBody>
      </p:sp>
      <p:sp>
        <p:nvSpPr>
          <p:cNvPr id="21" name="Line 225"/>
          <p:cNvSpPr>
            <a:spLocks noChangeShapeType="1"/>
          </p:cNvSpPr>
          <p:nvPr/>
        </p:nvSpPr>
        <p:spPr bwMode="auto">
          <a:xfrm>
            <a:off x="5724525" y="3789363"/>
            <a:ext cx="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ru-RU"/>
          </a:p>
        </p:txBody>
      </p:sp>
      <p:sp>
        <p:nvSpPr>
          <p:cNvPr id="22" name="Text Box 242"/>
          <p:cNvSpPr txBox="1">
            <a:spLocks noChangeArrowheads="1"/>
          </p:cNvSpPr>
          <p:nvPr/>
        </p:nvSpPr>
        <p:spPr bwMode="auto">
          <a:xfrm>
            <a:off x="4211638" y="3933825"/>
            <a:ext cx="3603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dirty="0"/>
              <a:t>3</a:t>
            </a:r>
          </a:p>
        </p:txBody>
      </p:sp>
      <p:sp>
        <p:nvSpPr>
          <p:cNvPr id="23" name="Text Box 243"/>
          <p:cNvSpPr txBox="1">
            <a:spLocks noChangeArrowheads="1"/>
          </p:cNvSpPr>
          <p:nvPr/>
        </p:nvSpPr>
        <p:spPr bwMode="auto">
          <a:xfrm>
            <a:off x="5076825" y="3933825"/>
            <a:ext cx="3603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dirty="0"/>
              <a:t>+</a:t>
            </a:r>
          </a:p>
        </p:txBody>
      </p:sp>
      <p:sp>
        <p:nvSpPr>
          <p:cNvPr id="24" name="Line 219"/>
          <p:cNvSpPr>
            <a:spLocks noChangeShapeType="1"/>
          </p:cNvSpPr>
          <p:nvPr/>
        </p:nvSpPr>
        <p:spPr bwMode="auto">
          <a:xfrm>
            <a:off x="1425575" y="5734050"/>
            <a:ext cx="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ru-RU"/>
          </a:p>
        </p:txBody>
      </p:sp>
      <p:sp>
        <p:nvSpPr>
          <p:cNvPr id="25" name="Text Box 244"/>
          <p:cNvSpPr txBox="1">
            <a:spLocks noChangeArrowheads="1"/>
          </p:cNvSpPr>
          <p:nvPr/>
        </p:nvSpPr>
        <p:spPr bwMode="auto">
          <a:xfrm>
            <a:off x="1763713" y="5805488"/>
            <a:ext cx="3603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t>0</a:t>
            </a:r>
          </a:p>
        </p:txBody>
      </p:sp>
      <p:sp>
        <p:nvSpPr>
          <p:cNvPr id="26" name="Line 220"/>
          <p:cNvSpPr>
            <a:spLocks noChangeShapeType="1"/>
          </p:cNvSpPr>
          <p:nvPr/>
        </p:nvSpPr>
        <p:spPr bwMode="auto">
          <a:xfrm>
            <a:off x="2362200" y="5734050"/>
            <a:ext cx="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ru-RU"/>
          </a:p>
        </p:txBody>
      </p:sp>
      <p:sp>
        <p:nvSpPr>
          <p:cNvPr id="27" name="Text Box 245"/>
          <p:cNvSpPr txBox="1">
            <a:spLocks noChangeArrowheads="1"/>
          </p:cNvSpPr>
          <p:nvPr/>
        </p:nvSpPr>
        <p:spPr bwMode="auto">
          <a:xfrm>
            <a:off x="2700338" y="5805488"/>
            <a:ext cx="3603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t>1</a:t>
            </a:r>
          </a:p>
        </p:txBody>
      </p:sp>
      <p:sp>
        <p:nvSpPr>
          <p:cNvPr id="28" name="Line 221"/>
          <p:cNvSpPr>
            <a:spLocks noChangeShapeType="1"/>
          </p:cNvSpPr>
          <p:nvPr/>
        </p:nvSpPr>
        <p:spPr bwMode="auto">
          <a:xfrm>
            <a:off x="3298825" y="5734050"/>
            <a:ext cx="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ru-RU"/>
          </a:p>
        </p:txBody>
      </p:sp>
      <p:sp>
        <p:nvSpPr>
          <p:cNvPr id="29" name="Line 224"/>
          <p:cNvSpPr>
            <a:spLocks noChangeShapeType="1"/>
          </p:cNvSpPr>
          <p:nvPr/>
        </p:nvSpPr>
        <p:spPr bwMode="auto">
          <a:xfrm>
            <a:off x="3873500" y="5734050"/>
            <a:ext cx="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ru-RU"/>
          </a:p>
        </p:txBody>
      </p:sp>
      <p:sp>
        <p:nvSpPr>
          <p:cNvPr id="30" name="Text Box 246"/>
          <p:cNvSpPr txBox="1">
            <a:spLocks noChangeArrowheads="1"/>
          </p:cNvSpPr>
          <p:nvPr/>
        </p:nvSpPr>
        <p:spPr bwMode="auto">
          <a:xfrm>
            <a:off x="4140200" y="5876925"/>
            <a:ext cx="3603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t>5</a:t>
            </a:r>
          </a:p>
        </p:txBody>
      </p:sp>
      <p:sp>
        <p:nvSpPr>
          <p:cNvPr id="31" name="Line 223"/>
          <p:cNvSpPr>
            <a:spLocks noChangeShapeType="1"/>
          </p:cNvSpPr>
          <p:nvPr/>
        </p:nvSpPr>
        <p:spPr bwMode="auto">
          <a:xfrm>
            <a:off x="4765675" y="5734050"/>
            <a:ext cx="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ru-RU"/>
          </a:p>
        </p:txBody>
      </p:sp>
      <p:sp>
        <p:nvSpPr>
          <p:cNvPr id="32" name="Text Box 247"/>
          <p:cNvSpPr txBox="1">
            <a:spLocks noChangeArrowheads="1"/>
          </p:cNvSpPr>
          <p:nvPr/>
        </p:nvSpPr>
        <p:spPr bwMode="auto">
          <a:xfrm>
            <a:off x="5076825" y="5876925"/>
            <a:ext cx="3603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t>3</a:t>
            </a:r>
          </a:p>
        </p:txBody>
      </p:sp>
      <p:sp>
        <p:nvSpPr>
          <p:cNvPr id="33" name="Line 222"/>
          <p:cNvSpPr>
            <a:spLocks noChangeShapeType="1"/>
          </p:cNvSpPr>
          <p:nvPr/>
        </p:nvSpPr>
        <p:spPr bwMode="auto">
          <a:xfrm>
            <a:off x="5691188" y="5734050"/>
            <a:ext cx="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ru-RU"/>
          </a:p>
        </p:txBody>
      </p:sp>
      <p:sp>
        <p:nvSpPr>
          <p:cNvPr id="34" name="Line 230"/>
          <p:cNvSpPr>
            <a:spLocks noChangeShapeType="1"/>
          </p:cNvSpPr>
          <p:nvPr/>
        </p:nvSpPr>
        <p:spPr bwMode="auto">
          <a:xfrm>
            <a:off x="6227763" y="5734050"/>
            <a:ext cx="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ru-RU"/>
          </a:p>
        </p:txBody>
      </p:sp>
      <p:sp>
        <p:nvSpPr>
          <p:cNvPr id="35" name="Text Box 248"/>
          <p:cNvSpPr txBox="1">
            <a:spLocks noChangeArrowheads="1"/>
          </p:cNvSpPr>
          <p:nvPr/>
        </p:nvSpPr>
        <p:spPr bwMode="auto">
          <a:xfrm>
            <a:off x="6516688" y="5876925"/>
            <a:ext cx="3603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t>4</a:t>
            </a:r>
          </a:p>
        </p:txBody>
      </p:sp>
      <p:sp>
        <p:nvSpPr>
          <p:cNvPr id="36" name="Line 229"/>
          <p:cNvSpPr>
            <a:spLocks noChangeShapeType="1"/>
          </p:cNvSpPr>
          <p:nvPr/>
        </p:nvSpPr>
        <p:spPr bwMode="auto">
          <a:xfrm>
            <a:off x="7186613" y="5734050"/>
            <a:ext cx="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ru-RU"/>
          </a:p>
        </p:txBody>
      </p:sp>
      <p:sp>
        <p:nvSpPr>
          <p:cNvPr id="37" name="Text Box 249"/>
          <p:cNvSpPr txBox="1">
            <a:spLocks noChangeArrowheads="1"/>
          </p:cNvSpPr>
          <p:nvPr/>
        </p:nvSpPr>
        <p:spPr bwMode="auto">
          <a:xfrm>
            <a:off x="7524750" y="5876925"/>
            <a:ext cx="3603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t>-</a:t>
            </a:r>
          </a:p>
        </p:txBody>
      </p:sp>
      <p:sp>
        <p:nvSpPr>
          <p:cNvPr id="38" name="Line 228"/>
          <p:cNvSpPr>
            <a:spLocks noChangeShapeType="1"/>
          </p:cNvSpPr>
          <p:nvPr/>
        </p:nvSpPr>
        <p:spPr bwMode="auto">
          <a:xfrm>
            <a:off x="8172450" y="5734050"/>
            <a:ext cx="0" cy="647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ru-RU"/>
          </a:p>
        </p:txBody>
      </p:sp>
    </p:spTree>
    <p:extLst>
      <p:ext uri="{BB962C8B-B14F-4D97-AF65-F5344CB8AC3E}">
        <p14:creationId xmlns:p14="http://schemas.microsoft.com/office/powerpoint/2010/main" xmlns="" val="422699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par>
                                <p:cTn id="11" presetID="4" presetClass="entr" presetSubtype="16"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par>
                                <p:cTn id="14" presetID="4" presetClass="entr" presetSubtype="16"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ox(in)">
                                      <p:cBhvr>
                                        <p:cTn id="16" dur="500"/>
                                        <p:tgtEl>
                                          <p:spTgt spid="12"/>
                                        </p:tgtEl>
                                      </p:cBhvr>
                                    </p:animEffect>
                                  </p:childTnLst>
                                </p:cTn>
                              </p:par>
                              <p:par>
                                <p:cTn id="17" presetID="4" presetClass="entr" presetSubtype="16"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ox(in)">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67518" y="2204864"/>
            <a:ext cx="8208963" cy="2363724"/>
          </a:xfrm>
          <a:prstGeom prst="rect">
            <a:avLst/>
          </a:prstGeom>
          <a:noFill/>
          <a:ln w="9525">
            <a:noFill/>
            <a:miter lim="800000"/>
            <a:headEnd/>
            <a:tailEnd/>
          </a:ln>
        </p:spPr>
        <p:txBody>
          <a:bodyPr lIns="0" tIns="0" rIns="0" bIns="0">
            <a:spAutoFit/>
          </a:bodyPr>
          <a:lstStyle/>
          <a:p>
            <a:pPr algn="just">
              <a:lnSpc>
                <a:spcPct val="90000"/>
              </a:lnSpc>
            </a:pPr>
            <a:r>
              <a:rPr lang="ru-RU" sz="2400" dirty="0" smtClean="0"/>
              <a:t>     Каждая </a:t>
            </a:r>
            <a:r>
              <a:rPr lang="ru-RU" sz="2400" dirty="0"/>
              <a:t>десятичная цифра числа занимает полбайта (4 двоичных разряда) и представляется в этом полубайте ее двоичным кодом. Еще полбайта занимает знак числа, который представляется двоичным кодом 1010 - знак "+" или 1011 - знак "-".  Представление  занимает целое число байт и при необходимости дополняется ведущим нулем. </a:t>
            </a:r>
          </a:p>
          <a:p>
            <a:pPr algn="just"/>
            <a:endParaRPr lang="ru-RU" sz="2400" dirty="0"/>
          </a:p>
        </p:txBody>
      </p:sp>
      <p:sp>
        <p:nvSpPr>
          <p:cNvPr id="5" name="TextBox 3"/>
          <p:cNvSpPr txBox="1">
            <a:spLocks noChangeArrowheads="1"/>
          </p:cNvSpPr>
          <p:nvPr/>
        </p:nvSpPr>
        <p:spPr bwMode="auto">
          <a:xfrm>
            <a:off x="451898" y="967424"/>
            <a:ext cx="8208963" cy="430887"/>
          </a:xfrm>
          <a:prstGeom prst="rect">
            <a:avLst/>
          </a:prstGeom>
          <a:noFill/>
          <a:ln w="9525">
            <a:noFill/>
            <a:miter lim="800000"/>
            <a:headEnd/>
            <a:tailEnd/>
          </a:ln>
        </p:spPr>
        <p:txBody>
          <a:bodyPr lIns="0" tIns="0" rIns="0" bIns="0">
            <a:spAutoFit/>
          </a:bodyPr>
          <a:lstStyle/>
          <a:p>
            <a:pPr algn="ctr"/>
            <a:r>
              <a:rPr lang="ru-RU" sz="2800" b="1" dirty="0">
                <a:latin typeface="Verdana" panose="020B0604030504040204" pitchFamily="34" charset="0"/>
                <a:ea typeface="Verdana" panose="020B0604030504040204" pitchFamily="34" charset="0"/>
                <a:cs typeface="Verdana" panose="020B0604030504040204" pitchFamily="34" charset="0"/>
              </a:rPr>
              <a:t>Десятичные типы</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713978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67518" y="1556792"/>
            <a:ext cx="8281195" cy="5170646"/>
          </a:xfrm>
          <a:prstGeom prst="rect">
            <a:avLst/>
          </a:prstGeom>
          <a:noFill/>
          <a:ln w="9525">
            <a:noFill/>
            <a:miter lim="800000"/>
            <a:headEnd/>
            <a:tailEnd/>
          </a:ln>
        </p:spPr>
        <p:txBody>
          <a:bodyPr wrap="square" lIns="0" tIns="0" rIns="0" bIns="0">
            <a:spAutoFit/>
          </a:bodyPr>
          <a:lstStyle/>
          <a:p>
            <a:pPr algn="just"/>
            <a:r>
              <a:rPr lang="ru-RU" sz="2400" dirty="0" smtClean="0"/>
              <a:t>      Возможно</a:t>
            </a:r>
            <a:r>
              <a:rPr lang="ru-RU" sz="2400" dirty="0"/>
              <a:t>, наиболее интересным числовым типом данных в C# является тип </a:t>
            </a:r>
            <a:r>
              <a:rPr lang="ru-RU" sz="2400" dirty="0" err="1"/>
              <a:t>decimal</a:t>
            </a:r>
            <a:r>
              <a:rPr lang="ru-RU" sz="2400" dirty="0"/>
              <a:t>, предназначенный для использования в денежных вычислениях. В типе </a:t>
            </a:r>
            <a:r>
              <a:rPr lang="ru-RU" sz="2400" dirty="0" err="1"/>
              <a:t>decimal</a:t>
            </a:r>
            <a:r>
              <a:rPr lang="ru-RU" sz="2400" dirty="0"/>
              <a:t> для представления значений, находящихся в диапазоне от 1Е-28 до 7.9Е+28, используется 128 битов. Помним, что в обычных арифметических вычислениях, производимых над числами с плавающей точкой, неоднократные округления значений приводят к неточному результату. Тип данных </a:t>
            </a:r>
            <a:r>
              <a:rPr lang="ru-RU" sz="2400" dirty="0" err="1"/>
              <a:t>decimal</a:t>
            </a:r>
            <a:r>
              <a:rPr lang="ru-RU" sz="2400" dirty="0"/>
              <a:t> устраняет ошибки, возникающие при округлении, и может представлять числа с точностью до 28 десятичных разрядов (а в некоторых случаях и до 29 разрядов). Эта способность представлять десятичные значения без ошибок округления особенно полезна, когда рассчитываются финансы. </a:t>
            </a:r>
          </a:p>
          <a:p>
            <a:pPr algn="just"/>
            <a:endParaRPr lang="ru-RU" sz="2400" dirty="0"/>
          </a:p>
        </p:txBody>
      </p:sp>
      <p:sp>
        <p:nvSpPr>
          <p:cNvPr id="5" name="TextBox 3"/>
          <p:cNvSpPr txBox="1">
            <a:spLocks noChangeArrowheads="1"/>
          </p:cNvSpPr>
          <p:nvPr/>
        </p:nvSpPr>
        <p:spPr bwMode="auto">
          <a:xfrm>
            <a:off x="539750" y="909638"/>
            <a:ext cx="8208963" cy="430887"/>
          </a:xfrm>
          <a:prstGeom prst="rect">
            <a:avLst/>
          </a:prstGeom>
          <a:noFill/>
          <a:ln w="9525">
            <a:noFill/>
            <a:miter lim="800000"/>
            <a:headEnd/>
            <a:tailEnd/>
          </a:ln>
        </p:spPr>
        <p:txBody>
          <a:bodyPr lIns="0" tIns="0" rIns="0" bIns="0">
            <a:spAutoFit/>
          </a:bodyPr>
          <a:lstStyle/>
          <a:p>
            <a:pPr algn="ctr"/>
            <a:r>
              <a:rPr lang="ru-RU" sz="2800" b="1" dirty="0">
                <a:latin typeface="Verdana" panose="020B0604030504040204" pitchFamily="34" charset="0"/>
                <a:ea typeface="Verdana" panose="020B0604030504040204" pitchFamily="34" charset="0"/>
                <a:cs typeface="Verdana" panose="020B0604030504040204" pitchFamily="34" charset="0"/>
              </a:rPr>
              <a:t>Тип </a:t>
            </a:r>
            <a:r>
              <a:rPr lang="en-US" sz="2800" b="1" dirty="0">
                <a:latin typeface="Verdana" panose="020B0604030504040204" pitchFamily="34" charset="0"/>
                <a:ea typeface="Verdana" panose="020B0604030504040204" pitchFamily="34" charset="0"/>
                <a:cs typeface="Verdana" panose="020B0604030504040204" pitchFamily="34" charset="0"/>
              </a:rPr>
              <a:t>decimal C#</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9811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0336" y="1988840"/>
            <a:ext cx="8208963" cy="4025717"/>
          </a:xfrm>
          <a:prstGeom prst="rect">
            <a:avLst/>
          </a:prstGeom>
          <a:noFill/>
          <a:ln w="9525">
            <a:noFill/>
            <a:miter lim="800000"/>
            <a:headEnd/>
            <a:tailEnd/>
          </a:ln>
        </p:spPr>
        <p:txBody>
          <a:bodyPr lIns="0" tIns="0" rIns="0" bIns="0">
            <a:spAutoFit/>
          </a:bodyPr>
          <a:lstStyle/>
          <a:p>
            <a:pPr algn="just">
              <a:lnSpc>
                <a:spcPct val="90000"/>
              </a:lnSpc>
            </a:pPr>
            <a:r>
              <a:rPr lang="ru-RU" sz="2400" dirty="0" smtClean="0"/>
              <a:t>     Над </a:t>
            </a:r>
            <a:r>
              <a:rPr lang="ru-RU" sz="2400" dirty="0"/>
              <a:t>числовыми типами, как и над всеми другими, возможны прежде всего четыре основных операции: </a:t>
            </a:r>
            <a:r>
              <a:rPr lang="ru-RU" sz="2400" i="1" dirty="0"/>
              <a:t>создание, уничтожение, выбор, обновление</a:t>
            </a:r>
            <a:r>
              <a:rPr lang="ru-RU" sz="2400" dirty="0"/>
              <a:t>. Специфические операции над числовыми типами - хорошо известные всем арифметические операции: сложение, вычитание, умножение, деление. Операция возведения в степень в некоторых языках также является базовой и обозначается специальным символом или комбинацией символов (^ - в BASIC, ** - в PL/1), в других - выполняется встроенными функциями (</a:t>
            </a:r>
            <a:r>
              <a:rPr lang="ru-RU" sz="2400" dirty="0" err="1"/>
              <a:t>pow</a:t>
            </a:r>
            <a:r>
              <a:rPr lang="ru-RU" sz="2400" dirty="0"/>
              <a:t> в C).  В языке </a:t>
            </a:r>
            <a:r>
              <a:rPr lang="en-US" sz="2400" dirty="0"/>
              <a:t>Pascal </a:t>
            </a:r>
            <a:r>
              <a:rPr lang="ru-RU" sz="2400" dirty="0"/>
              <a:t>возведение в степень выполняется с помощью функций </a:t>
            </a:r>
            <a:r>
              <a:rPr lang="en-US" sz="2400" dirty="0" err="1"/>
              <a:t>Exp</a:t>
            </a:r>
            <a:r>
              <a:rPr lang="en-US" sz="2400" dirty="0"/>
              <a:t> </a:t>
            </a:r>
            <a:r>
              <a:rPr lang="ru-RU" sz="2400" dirty="0"/>
              <a:t>и </a:t>
            </a:r>
            <a:r>
              <a:rPr lang="en-US" sz="2400" dirty="0"/>
              <a:t>Ln</a:t>
            </a:r>
            <a:r>
              <a:rPr lang="ru-RU" sz="2400" dirty="0"/>
              <a:t>.</a:t>
            </a:r>
          </a:p>
          <a:p>
            <a:pPr algn="just"/>
            <a:endParaRPr lang="ru-RU" sz="2400" dirty="0"/>
          </a:p>
        </p:txBody>
      </p:sp>
      <p:sp>
        <p:nvSpPr>
          <p:cNvPr id="5" name="TextBox 3"/>
          <p:cNvSpPr txBox="1">
            <a:spLocks noChangeArrowheads="1"/>
          </p:cNvSpPr>
          <p:nvPr/>
        </p:nvSpPr>
        <p:spPr bwMode="auto">
          <a:xfrm>
            <a:off x="537316" y="980728"/>
            <a:ext cx="8208963" cy="861774"/>
          </a:xfrm>
          <a:prstGeom prst="rect">
            <a:avLst/>
          </a:prstGeom>
          <a:noFill/>
          <a:ln w="9525">
            <a:noFill/>
            <a:miter lim="800000"/>
            <a:headEnd/>
            <a:tailEnd/>
          </a:ln>
        </p:spPr>
        <p:txBody>
          <a:bodyPr lIns="0" tIns="0" rIns="0" bIns="0">
            <a:spAutoFit/>
          </a:bodyPr>
          <a:lstStyle/>
          <a:p>
            <a:pPr algn="ctr"/>
            <a:r>
              <a:rPr lang="ru-RU" sz="2800" b="1" dirty="0">
                <a:latin typeface="Verdana" panose="020B0604030504040204" pitchFamily="34" charset="0"/>
                <a:ea typeface="Verdana" panose="020B0604030504040204" pitchFamily="34" charset="0"/>
                <a:cs typeface="Verdana" panose="020B0604030504040204" pitchFamily="34" charset="0"/>
              </a:rPr>
              <a:t>Операции над числовыми типами </a:t>
            </a:r>
          </a:p>
          <a:p>
            <a:pPr eaLnBrk="1" hangingPunct="1"/>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4447232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303312" y="1340768"/>
            <a:ext cx="8568952" cy="5853910"/>
          </a:xfrm>
          <a:prstGeom prst="rect">
            <a:avLst/>
          </a:prstGeom>
          <a:noFill/>
          <a:ln w="9525">
            <a:noFill/>
            <a:miter lim="800000"/>
            <a:headEnd/>
            <a:tailEnd/>
          </a:ln>
        </p:spPr>
        <p:txBody>
          <a:bodyPr wrap="square" lIns="0" tIns="0" rIns="0" bIns="0">
            <a:spAutoFit/>
          </a:bodyPr>
          <a:lstStyle/>
          <a:p>
            <a:pPr algn="just">
              <a:lnSpc>
                <a:spcPct val="90000"/>
              </a:lnSpc>
            </a:pPr>
            <a:r>
              <a:rPr lang="ru-RU" sz="2200" dirty="0" smtClean="0"/>
              <a:t>     Обратим </a:t>
            </a:r>
            <a:r>
              <a:rPr lang="ru-RU" sz="2200" dirty="0"/>
              <a:t>внимание на то, что операция деления по-разному выполняется для </a:t>
            </a:r>
            <a:r>
              <a:rPr lang="ru-RU" sz="2200" u="sng" dirty="0"/>
              <a:t>целых и вещественных</a:t>
            </a:r>
            <a:r>
              <a:rPr lang="ru-RU" sz="2200" dirty="0"/>
              <a:t> чисел. При делении целых чисел дробная часть результата отбрасывается, как бы близка к 1 она ни была. В связи с этим в языке PASCAL имеются даже разные обозначения для деления вещественных и целых чисел - операции "/" и "</a:t>
            </a:r>
            <a:r>
              <a:rPr lang="ru-RU" sz="2200" dirty="0" err="1"/>
              <a:t>div</a:t>
            </a:r>
            <a:r>
              <a:rPr lang="ru-RU" sz="2200" dirty="0"/>
              <a:t>" соответственно. В других языках оба вида деления обозначаются одинаково, а тип деления определяется типом операндов. Для целых операндов возможна еще одна операция - остаток от деления - ("</a:t>
            </a:r>
            <a:r>
              <a:rPr lang="ru-RU" sz="2200" dirty="0" err="1"/>
              <a:t>mod</a:t>
            </a:r>
            <a:r>
              <a:rPr lang="ru-RU" sz="2200" dirty="0"/>
              <a:t>" - в PASCAL, "%" - в C). Еще одна группа операций над числовыми типами - операции сравнения: "равно", "не равно", "больше", "меньше" и т.п. Существенно, что хотя операндами этих операций являются данные числовых типов, результат их имеет логический тип - "истина" или "ложь".</a:t>
            </a:r>
          </a:p>
          <a:p>
            <a:pPr algn="just">
              <a:lnSpc>
                <a:spcPct val="90000"/>
              </a:lnSpc>
            </a:pPr>
            <a:r>
              <a:rPr lang="ru-RU" sz="2200" dirty="0" smtClean="0"/>
              <a:t>     Говоря </a:t>
            </a:r>
            <a:r>
              <a:rPr lang="ru-RU" sz="2200" dirty="0"/>
              <a:t>об операциях сравнения, следует обратить внимание на особенность выполнения сравнений на равенство/неравенство вещественных чисел. Поскольку эти числа представляются в памяти с некоторой (не абсолютной) точностью, сравнения их не всегда могут быть абсолютно достоверны.</a:t>
            </a:r>
          </a:p>
          <a:p>
            <a:pPr algn="just"/>
            <a:endParaRPr lang="ru-RU" sz="2400" dirty="0"/>
          </a:p>
        </p:txBody>
      </p:sp>
      <p:sp>
        <p:nvSpPr>
          <p:cNvPr id="7" name="TextBox 3"/>
          <p:cNvSpPr txBox="1">
            <a:spLocks noChangeArrowheads="1"/>
          </p:cNvSpPr>
          <p:nvPr/>
        </p:nvSpPr>
        <p:spPr bwMode="auto">
          <a:xfrm>
            <a:off x="537316" y="764704"/>
            <a:ext cx="8208963" cy="861774"/>
          </a:xfrm>
          <a:prstGeom prst="rect">
            <a:avLst/>
          </a:prstGeom>
          <a:noFill/>
          <a:ln w="9525">
            <a:noFill/>
            <a:miter lim="800000"/>
            <a:headEnd/>
            <a:tailEnd/>
          </a:ln>
        </p:spPr>
        <p:txBody>
          <a:bodyPr lIns="0" tIns="0" rIns="0" bIns="0">
            <a:spAutoFit/>
          </a:bodyPr>
          <a:lstStyle/>
          <a:p>
            <a:pPr algn="ctr"/>
            <a:r>
              <a:rPr lang="ru-RU" sz="2800" b="1" dirty="0">
                <a:latin typeface="Verdana" panose="020B0604030504040204" pitchFamily="34" charset="0"/>
                <a:ea typeface="Verdana" panose="020B0604030504040204" pitchFamily="34" charset="0"/>
                <a:cs typeface="Verdana" panose="020B0604030504040204" pitchFamily="34" charset="0"/>
              </a:rPr>
              <a:t>Операции над числовыми типами </a:t>
            </a:r>
          </a:p>
          <a:p>
            <a:pPr eaLnBrk="1" hangingPunct="1"/>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11111853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7" y="1988840"/>
            <a:ext cx="8208963" cy="800219"/>
          </a:xfrm>
          <a:prstGeom prst="rect">
            <a:avLst/>
          </a:prstGeom>
          <a:noFill/>
          <a:ln w="9525">
            <a:noFill/>
            <a:miter lim="800000"/>
            <a:headEnd/>
            <a:tailEnd/>
          </a:ln>
        </p:spPr>
        <p:txBody>
          <a:bodyPr lIns="0" tIns="0" rIns="0" bIns="0">
            <a:spAutoFit/>
          </a:bodyPr>
          <a:lstStyle/>
          <a:p>
            <a:pPr algn="ctr"/>
            <a:r>
              <a:rPr lang="ru-RU" sz="2800" b="1" dirty="0"/>
              <a:t>Битовые типы</a:t>
            </a:r>
          </a:p>
          <a:p>
            <a:pPr algn="just"/>
            <a:endParaRPr lang="ru-RU" sz="2400" dirty="0"/>
          </a:p>
        </p:txBody>
      </p:sp>
      <p:sp>
        <p:nvSpPr>
          <p:cNvPr id="5" name="TextBox 3"/>
          <p:cNvSpPr txBox="1">
            <a:spLocks noChangeArrowheads="1"/>
          </p:cNvSpPr>
          <p:nvPr/>
        </p:nvSpPr>
        <p:spPr bwMode="auto">
          <a:xfrm>
            <a:off x="538195" y="1052736"/>
            <a:ext cx="8208963" cy="430887"/>
          </a:xfrm>
          <a:prstGeom prst="rect">
            <a:avLst/>
          </a:prstGeom>
          <a:noFill/>
          <a:ln w="9525">
            <a:noFill/>
            <a:miter lim="800000"/>
            <a:headEnd/>
            <a:tailEnd/>
          </a:ln>
        </p:spPr>
        <p:txBody>
          <a:bodyPr lIns="0" tIns="0" rIns="0" bIns="0">
            <a:spAutoFit/>
          </a:bodyPr>
          <a:lstStyle/>
          <a:p>
            <a:pPr algn="ctr"/>
            <a:r>
              <a:rPr lang="ru-RU" sz="2800" b="1" dirty="0">
                <a:latin typeface="Verdana" panose="020B0604030504040204" pitchFamily="34" charset="0"/>
                <a:ea typeface="Verdana" panose="020B0604030504040204" pitchFamily="34" charset="0"/>
                <a:cs typeface="Verdana" panose="020B0604030504040204" pitchFamily="34" charset="0"/>
              </a:rPr>
              <a:t>Фундаментальные типы данных</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80784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7" name="TextBox 3"/>
          <p:cNvSpPr txBox="1">
            <a:spLocks noChangeArrowheads="1"/>
          </p:cNvSpPr>
          <p:nvPr/>
        </p:nvSpPr>
        <p:spPr bwMode="auto">
          <a:xfrm>
            <a:off x="467518" y="1124744"/>
            <a:ext cx="8208963" cy="430887"/>
          </a:xfrm>
          <a:prstGeom prst="rect">
            <a:avLst/>
          </a:prstGeom>
          <a:noFill/>
          <a:ln w="9525">
            <a:noFill/>
            <a:miter lim="800000"/>
            <a:headEnd/>
            <a:tailEnd/>
          </a:ln>
        </p:spPr>
        <p:txBody>
          <a:bodyPr lIns="0" tIns="0" rIns="0" bIns="0">
            <a:spAutoFit/>
          </a:bodyPr>
          <a:lstStyle/>
          <a:p>
            <a:pPr algn="ctr"/>
            <a:r>
              <a:rPr lang="ru-RU" sz="2800" b="1" dirty="0" smtClean="0">
                <a:latin typeface="Verdana" panose="020B0604030504040204" pitchFamily="34" charset="0"/>
                <a:ea typeface="Verdana" panose="020B0604030504040204" pitchFamily="34" charset="0"/>
                <a:cs typeface="Verdana" panose="020B0604030504040204" pitchFamily="34" charset="0"/>
              </a:rPr>
              <a:t>ФУНДАМЕНТАЛЬНЫЕ ТИПЫ ДАННЫХ</a:t>
            </a:r>
            <a:endParaRPr lang="ru-RU" altLang="ru-RU" sz="2800" b="1" dirty="0">
              <a:latin typeface="Verdana" pitchFamily="34" charset="0"/>
              <a:ea typeface="Verdana" pitchFamily="34" charset="0"/>
              <a:cs typeface="Verdana" pitchFamily="34" charset="0"/>
            </a:endParaRPr>
          </a:p>
        </p:txBody>
      </p:sp>
      <p:sp>
        <p:nvSpPr>
          <p:cNvPr id="9" name="TextBox 3"/>
          <p:cNvSpPr txBox="1">
            <a:spLocks noChangeArrowheads="1"/>
          </p:cNvSpPr>
          <p:nvPr/>
        </p:nvSpPr>
        <p:spPr bwMode="auto">
          <a:xfrm>
            <a:off x="508960" y="2060847"/>
            <a:ext cx="8208963" cy="2954655"/>
          </a:xfrm>
          <a:prstGeom prst="rect">
            <a:avLst/>
          </a:prstGeom>
          <a:noFill/>
          <a:ln w="9525">
            <a:noFill/>
            <a:miter lim="800000"/>
            <a:headEnd/>
            <a:tailEnd/>
          </a:ln>
        </p:spPr>
        <p:txBody>
          <a:bodyPr lIns="0" tIns="0" rIns="0" bIns="0">
            <a:spAutoFit/>
          </a:bodyPr>
          <a:lstStyle/>
          <a:p>
            <a:pPr algn="ctr"/>
            <a:r>
              <a:rPr lang="ru-RU" sz="2400" b="1" dirty="0"/>
              <a:t>Основные темы лекции</a:t>
            </a:r>
            <a:r>
              <a:rPr lang="en-US" sz="2400" b="1" dirty="0"/>
              <a:t>:</a:t>
            </a:r>
          </a:p>
          <a:p>
            <a:pPr marL="342900" indent="-342900">
              <a:buClr>
                <a:srgbClr val="CC0000"/>
              </a:buClr>
              <a:buFont typeface="Wingdings" panose="05000000000000000000" pitchFamily="2" charset="2"/>
              <a:buChar char="§"/>
            </a:pPr>
            <a:r>
              <a:rPr lang="ru-RU" sz="2400" dirty="0"/>
              <a:t>Числовые типы </a:t>
            </a:r>
          </a:p>
          <a:p>
            <a:pPr marL="342900" indent="-342900">
              <a:buClr>
                <a:srgbClr val="CC0000"/>
              </a:buClr>
              <a:buFont typeface="Wingdings" panose="05000000000000000000" pitchFamily="2" charset="2"/>
              <a:buChar char="§"/>
            </a:pPr>
            <a:r>
              <a:rPr lang="ru-RU" sz="2400" dirty="0"/>
              <a:t>Битовые типы</a:t>
            </a:r>
          </a:p>
          <a:p>
            <a:pPr marL="342900" indent="-342900">
              <a:buClr>
                <a:srgbClr val="CC0000"/>
              </a:buClr>
              <a:buFont typeface="Wingdings" panose="05000000000000000000" pitchFamily="2" charset="2"/>
              <a:buChar char="§"/>
            </a:pPr>
            <a:r>
              <a:rPr lang="ru-RU" sz="2400" dirty="0"/>
              <a:t>Логический тип</a:t>
            </a:r>
          </a:p>
          <a:p>
            <a:pPr marL="342900" indent="-342900">
              <a:buClr>
                <a:srgbClr val="CC0000"/>
              </a:buClr>
              <a:buFont typeface="Wingdings" panose="05000000000000000000" pitchFamily="2" charset="2"/>
              <a:buChar char="§"/>
            </a:pPr>
            <a:r>
              <a:rPr lang="ru-RU" sz="2400" dirty="0"/>
              <a:t>Символьный тип</a:t>
            </a:r>
          </a:p>
          <a:p>
            <a:pPr marL="342900" indent="-342900">
              <a:buClr>
                <a:srgbClr val="CC0000"/>
              </a:buClr>
              <a:buFont typeface="Wingdings" panose="05000000000000000000" pitchFamily="2" charset="2"/>
              <a:buChar char="§"/>
            </a:pPr>
            <a:r>
              <a:rPr lang="ru-RU" sz="2400" dirty="0"/>
              <a:t>Интервальный тип</a:t>
            </a:r>
          </a:p>
          <a:p>
            <a:pPr marL="342900" indent="-342900">
              <a:buClr>
                <a:srgbClr val="CC0000"/>
              </a:buClr>
              <a:buFont typeface="Wingdings" panose="05000000000000000000" pitchFamily="2" charset="2"/>
              <a:buChar char="§"/>
            </a:pPr>
            <a:r>
              <a:rPr lang="ru-RU" sz="2400" dirty="0"/>
              <a:t>Указатели</a:t>
            </a:r>
          </a:p>
          <a:p>
            <a:pPr algn="just"/>
            <a:endParaRPr lang="ru-RU" sz="2400" dirty="0"/>
          </a:p>
        </p:txBody>
      </p:sp>
    </p:spTree>
    <p:extLst>
      <p:ext uri="{BB962C8B-B14F-4D97-AF65-F5344CB8AC3E}">
        <p14:creationId xmlns:p14="http://schemas.microsoft.com/office/powerpoint/2010/main" xmlns="" val="778697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251520" y="1132913"/>
            <a:ext cx="8712968" cy="5881610"/>
          </a:xfrm>
          <a:prstGeom prst="rect">
            <a:avLst/>
          </a:prstGeom>
          <a:noFill/>
          <a:ln w="9525">
            <a:noFill/>
            <a:miter lim="800000"/>
            <a:headEnd/>
            <a:tailEnd/>
          </a:ln>
        </p:spPr>
        <p:txBody>
          <a:bodyPr wrap="square" lIns="0" tIns="0" rIns="0" bIns="0">
            <a:spAutoFit/>
          </a:bodyPr>
          <a:lstStyle/>
          <a:p>
            <a:pPr algn="ctr">
              <a:lnSpc>
                <a:spcPct val="90000"/>
              </a:lnSpc>
            </a:pPr>
            <a:r>
              <a:rPr lang="ru-RU" sz="2400" b="1" dirty="0"/>
              <a:t>ПРЕДСТАВЛЕНИЕ БИТОВЫХ ТИПОВ</a:t>
            </a:r>
          </a:p>
          <a:p>
            <a:pPr algn="just">
              <a:lnSpc>
                <a:spcPct val="90000"/>
              </a:lnSpc>
            </a:pPr>
            <a:r>
              <a:rPr lang="ru-RU" sz="2200" dirty="0" smtClean="0"/>
              <a:t>     В </a:t>
            </a:r>
            <a:r>
              <a:rPr lang="ru-RU" sz="2200" dirty="0"/>
              <a:t>ряде задач может потребоваться работа с отдельными двоичными разрядами данных. Чаще всего такие задачи возникают в системном программировании, когда, например, отдельный разряд связан с состоянием отдельного аппаратного переключателя или отдельной шины передачи данных и т.п. Данные такого типа представляются в виде набора битов, упакованных в байты или слова и не связанных друг с другом. Операции над такими данными обеспечивают доступ к выбранному биту данного. В языке PASCAL роль битовых типов выполняют </a:t>
            </a:r>
            <a:r>
              <a:rPr lang="ru-RU" sz="2200" dirty="0" err="1"/>
              <a:t>беззнаковые</a:t>
            </a:r>
            <a:r>
              <a:rPr lang="ru-RU" sz="2200" dirty="0"/>
              <a:t> целые типы </a:t>
            </a:r>
            <a:r>
              <a:rPr lang="ru-RU" sz="2200" dirty="0" err="1"/>
              <a:t>byte</a:t>
            </a:r>
            <a:r>
              <a:rPr lang="ru-RU" sz="2200" dirty="0"/>
              <a:t> и </a:t>
            </a:r>
            <a:r>
              <a:rPr lang="ru-RU" sz="2200" dirty="0" err="1"/>
              <a:t>word</a:t>
            </a:r>
            <a:r>
              <a:rPr lang="ru-RU" sz="2200" dirty="0"/>
              <a:t>. Над этими типами помимо операций, характерных для числовых типов, допускаются и побитовые операции. Аналогичным образом роль битовых типов играют </a:t>
            </a:r>
            <a:r>
              <a:rPr lang="ru-RU" sz="2200" dirty="0" err="1"/>
              <a:t>беззнаковые</a:t>
            </a:r>
            <a:r>
              <a:rPr lang="ru-RU" sz="2200" dirty="0"/>
              <a:t> целые и в языке C.</a:t>
            </a:r>
          </a:p>
          <a:p>
            <a:pPr algn="just">
              <a:lnSpc>
                <a:spcPct val="90000"/>
              </a:lnSpc>
            </a:pPr>
            <a:r>
              <a:rPr lang="ru-RU" sz="2200" dirty="0" smtClean="0"/>
              <a:t>     В </a:t>
            </a:r>
            <a:r>
              <a:rPr lang="ru-RU" sz="2200" dirty="0"/>
              <a:t>языке PL/1 существует специальный тип данных - строка битов, объявляемый в программе, как:  BIT(n).</a:t>
            </a:r>
          </a:p>
          <a:p>
            <a:pPr algn="just">
              <a:lnSpc>
                <a:spcPct val="90000"/>
              </a:lnSpc>
            </a:pPr>
            <a:r>
              <a:rPr lang="ru-RU" sz="2200" dirty="0" smtClean="0"/>
              <a:t>     Данные </a:t>
            </a:r>
            <a:r>
              <a:rPr lang="ru-RU" sz="2200" dirty="0"/>
              <a:t>этого типа представляют собой последовательность бит длиною n. Строка битов занимает целое число байт в памяти и при необходимости дополняется справа нулями.</a:t>
            </a:r>
          </a:p>
          <a:p>
            <a:pPr algn="just"/>
            <a:endParaRPr lang="ru-RU" sz="2400" dirty="0"/>
          </a:p>
        </p:txBody>
      </p:sp>
      <p:sp>
        <p:nvSpPr>
          <p:cNvPr id="5" name="TextBox 3"/>
          <p:cNvSpPr txBox="1">
            <a:spLocks noChangeArrowheads="1"/>
          </p:cNvSpPr>
          <p:nvPr/>
        </p:nvSpPr>
        <p:spPr bwMode="auto">
          <a:xfrm>
            <a:off x="538195" y="622300"/>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Битовые типы</a:t>
            </a:r>
          </a:p>
        </p:txBody>
      </p:sp>
    </p:spTree>
    <p:extLst>
      <p:ext uri="{BB962C8B-B14F-4D97-AF65-F5344CB8AC3E}">
        <p14:creationId xmlns:p14="http://schemas.microsoft.com/office/powerpoint/2010/main" xmlns="" val="19185303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8" y="1484784"/>
            <a:ext cx="8208963" cy="4579715"/>
          </a:xfrm>
          <a:prstGeom prst="rect">
            <a:avLst/>
          </a:prstGeom>
          <a:noFill/>
          <a:ln w="9525">
            <a:noFill/>
            <a:miter lim="800000"/>
            <a:headEnd/>
            <a:tailEnd/>
          </a:ln>
        </p:spPr>
        <p:txBody>
          <a:bodyPr lIns="0" tIns="0" rIns="0" bIns="0">
            <a:spAutoFit/>
          </a:bodyPr>
          <a:lstStyle/>
          <a:p>
            <a:pPr algn="ctr">
              <a:lnSpc>
                <a:spcPct val="90000"/>
              </a:lnSpc>
            </a:pPr>
            <a:r>
              <a:rPr lang="ru-RU" b="1" dirty="0"/>
              <a:t>ОПЕРАЦИИ НАД БИТОВЫМИ ТИПАМИ.</a:t>
            </a:r>
          </a:p>
          <a:p>
            <a:pPr>
              <a:lnSpc>
                <a:spcPct val="90000"/>
              </a:lnSpc>
            </a:pPr>
            <a:r>
              <a:rPr lang="ru-RU" sz="2200" dirty="0" smtClean="0"/>
              <a:t>   Над </a:t>
            </a:r>
            <a:r>
              <a:rPr lang="ru-RU" sz="2200" dirty="0"/>
              <a:t>битовыми типами возможны три группы специфических операций: </a:t>
            </a:r>
          </a:p>
          <a:p>
            <a:pPr marL="342900" indent="-342900">
              <a:lnSpc>
                <a:spcPct val="90000"/>
              </a:lnSpc>
              <a:buClr>
                <a:srgbClr val="CC0000"/>
              </a:buClr>
              <a:buFont typeface="Wingdings" panose="05000000000000000000" pitchFamily="2" charset="2"/>
              <a:buChar char="§"/>
            </a:pPr>
            <a:r>
              <a:rPr lang="ru-RU" sz="2200" dirty="0"/>
              <a:t>операции булевой алгебры</a:t>
            </a:r>
          </a:p>
          <a:p>
            <a:pPr marL="342900" indent="-342900">
              <a:lnSpc>
                <a:spcPct val="90000"/>
              </a:lnSpc>
              <a:buClr>
                <a:srgbClr val="CC0000"/>
              </a:buClr>
              <a:buFont typeface="Wingdings" panose="05000000000000000000" pitchFamily="2" charset="2"/>
              <a:buChar char="§"/>
            </a:pPr>
            <a:r>
              <a:rPr lang="ru-RU" sz="2200" dirty="0"/>
              <a:t>операции сдвигов</a:t>
            </a:r>
          </a:p>
          <a:p>
            <a:pPr marL="342900" indent="-342900">
              <a:lnSpc>
                <a:spcPct val="90000"/>
              </a:lnSpc>
              <a:buClr>
                <a:srgbClr val="CC0000"/>
              </a:buClr>
              <a:buFont typeface="Wingdings" panose="05000000000000000000" pitchFamily="2" charset="2"/>
              <a:buChar char="§"/>
            </a:pPr>
            <a:r>
              <a:rPr lang="ru-RU" sz="2200" dirty="0"/>
              <a:t>операции сравнения</a:t>
            </a:r>
          </a:p>
          <a:p>
            <a:pPr>
              <a:lnSpc>
                <a:spcPct val="90000"/>
              </a:lnSpc>
            </a:pPr>
            <a:endParaRPr lang="ru-RU" sz="2000" u="sng" dirty="0"/>
          </a:p>
          <a:p>
            <a:pPr algn="just">
              <a:lnSpc>
                <a:spcPct val="90000"/>
              </a:lnSpc>
            </a:pPr>
            <a:r>
              <a:rPr lang="ru-RU" u="sng" dirty="0"/>
              <a:t>Операции булевой алгебры</a:t>
            </a:r>
            <a:r>
              <a:rPr lang="ru-RU" dirty="0"/>
              <a:t> - НЕ (!), ИЛИ (|), И (&amp;), исключающее ИЛИ (^). </a:t>
            </a:r>
          </a:p>
          <a:p>
            <a:pPr algn="just">
              <a:lnSpc>
                <a:spcPct val="90000"/>
              </a:lnSpc>
            </a:pPr>
            <a:endParaRPr lang="ru-RU" dirty="0"/>
          </a:p>
          <a:p>
            <a:pPr algn="just">
              <a:lnSpc>
                <a:spcPct val="90000"/>
              </a:lnSpc>
            </a:pPr>
            <a:r>
              <a:rPr lang="ru-RU" dirty="0" smtClean="0"/>
              <a:t>     </a:t>
            </a:r>
            <a:r>
              <a:rPr lang="ru-RU" sz="2400" dirty="0" smtClean="0"/>
              <a:t>Эти </a:t>
            </a:r>
            <a:r>
              <a:rPr lang="ru-RU" sz="2400" dirty="0"/>
              <a:t>операции и по названию, и по смыслу похожи на операции над логическими операндами, но отличие в их применении к битовым операндам состоит в том, что операции выполняются над отдельными разрядами операндов.</a:t>
            </a:r>
          </a:p>
          <a:p>
            <a:pPr algn="just"/>
            <a:endParaRPr lang="ru-RU" sz="2400" dirty="0"/>
          </a:p>
        </p:txBody>
      </p:sp>
      <p:sp>
        <p:nvSpPr>
          <p:cNvPr id="5" name="TextBox 3"/>
          <p:cNvSpPr txBox="1">
            <a:spLocks noChangeArrowheads="1"/>
          </p:cNvSpPr>
          <p:nvPr/>
        </p:nvSpPr>
        <p:spPr bwMode="auto">
          <a:xfrm>
            <a:off x="538195" y="7647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Битовые типы</a:t>
            </a:r>
          </a:p>
        </p:txBody>
      </p:sp>
    </p:spTree>
    <p:extLst>
      <p:ext uri="{BB962C8B-B14F-4D97-AF65-F5344CB8AC3E}">
        <p14:creationId xmlns:p14="http://schemas.microsoft.com/office/powerpoint/2010/main" xmlns="" val="11292404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7" y="1916832"/>
            <a:ext cx="8208963" cy="4616648"/>
          </a:xfrm>
          <a:prstGeom prst="rect">
            <a:avLst/>
          </a:prstGeom>
          <a:noFill/>
          <a:ln w="9525">
            <a:noFill/>
            <a:miter lim="800000"/>
            <a:headEnd/>
            <a:tailEnd/>
          </a:ln>
        </p:spPr>
        <p:txBody>
          <a:bodyPr lIns="0" tIns="0" rIns="0" bIns="0">
            <a:spAutoFit/>
          </a:bodyPr>
          <a:lstStyle/>
          <a:p>
            <a:pPr algn="ctr">
              <a:lnSpc>
                <a:spcPct val="90000"/>
              </a:lnSpc>
            </a:pPr>
            <a:r>
              <a:rPr lang="ru-RU" sz="2000" b="1" dirty="0"/>
              <a:t>Примеры выполнения побитовых логических операций:</a:t>
            </a:r>
          </a:p>
          <a:p>
            <a:pPr>
              <a:lnSpc>
                <a:spcPct val="90000"/>
              </a:lnSpc>
            </a:pPr>
            <a:endParaRPr lang="ru-RU" sz="2000" dirty="0"/>
          </a:p>
          <a:p>
            <a:pPr>
              <a:lnSpc>
                <a:spcPct val="90000"/>
              </a:lnSpc>
            </a:pPr>
            <a:endParaRPr lang="ru-RU" sz="2400" dirty="0"/>
          </a:p>
          <a:p>
            <a:pPr>
              <a:lnSpc>
                <a:spcPct val="90000"/>
              </a:lnSpc>
            </a:pPr>
            <a:r>
              <a:rPr lang="ru-RU" sz="2400" dirty="0"/>
              <a:t>  а</a:t>
            </a:r>
            <a:r>
              <a:rPr lang="en-US" sz="2400" dirty="0"/>
              <a:t>). x= 01101100		</a:t>
            </a:r>
            <a:r>
              <a:rPr lang="ru-RU" sz="2400" dirty="0"/>
              <a:t>               в</a:t>
            </a:r>
            <a:r>
              <a:rPr lang="en-US" sz="2400" dirty="0"/>
              <a:t>). x = 01101100</a:t>
            </a:r>
            <a:endParaRPr lang="ru-RU" sz="2400" dirty="0"/>
          </a:p>
          <a:p>
            <a:pPr>
              <a:lnSpc>
                <a:spcPct val="90000"/>
              </a:lnSpc>
            </a:pPr>
            <a:r>
              <a:rPr lang="ru-RU" sz="2400" dirty="0" smtClean="0"/>
              <a:t>       </a:t>
            </a:r>
            <a:r>
              <a:rPr lang="en-US" sz="2400" dirty="0" smtClean="0"/>
              <a:t>not </a:t>
            </a:r>
            <a:r>
              <a:rPr lang="en-US" sz="2400" dirty="0"/>
              <a:t>x = 10010011		      </a:t>
            </a:r>
            <a:r>
              <a:rPr lang="ru-RU" sz="2400" dirty="0"/>
              <a:t>  </a:t>
            </a:r>
            <a:r>
              <a:rPr lang="ru-RU" sz="2400" dirty="0" smtClean="0"/>
              <a:t>             </a:t>
            </a:r>
            <a:r>
              <a:rPr lang="en-US" sz="2400" dirty="0"/>
              <a:t>y = 11001110</a:t>
            </a:r>
          </a:p>
          <a:p>
            <a:pPr>
              <a:lnSpc>
                <a:spcPct val="90000"/>
              </a:lnSpc>
            </a:pPr>
            <a:r>
              <a:rPr lang="en-US" sz="2400" dirty="0"/>
              <a:t>       x &amp; y = 01001100</a:t>
            </a:r>
            <a:endParaRPr lang="ru-RU" sz="2400" dirty="0"/>
          </a:p>
          <a:p>
            <a:pPr>
              <a:lnSpc>
                <a:spcPct val="90000"/>
              </a:lnSpc>
            </a:pPr>
            <a:endParaRPr lang="ru-RU" sz="2400" dirty="0"/>
          </a:p>
          <a:p>
            <a:pPr>
              <a:lnSpc>
                <a:spcPct val="90000"/>
              </a:lnSpc>
            </a:pPr>
            <a:endParaRPr lang="ru-RU" sz="2400" dirty="0"/>
          </a:p>
          <a:p>
            <a:pPr>
              <a:lnSpc>
                <a:spcPct val="90000"/>
              </a:lnSpc>
            </a:pPr>
            <a:r>
              <a:rPr lang="ru-RU" sz="2400" dirty="0"/>
              <a:t>  б</a:t>
            </a:r>
            <a:r>
              <a:rPr lang="en-US" sz="2400" dirty="0"/>
              <a:t>). x =  01101100			</a:t>
            </a:r>
            <a:r>
              <a:rPr lang="ru-RU" sz="2400" dirty="0"/>
              <a:t>     г</a:t>
            </a:r>
            <a:r>
              <a:rPr lang="en-US" sz="2400" dirty="0"/>
              <a:t>).</a:t>
            </a:r>
            <a:r>
              <a:rPr lang="ru-RU" sz="2400" dirty="0"/>
              <a:t>  </a:t>
            </a:r>
            <a:r>
              <a:rPr lang="en-US" sz="2400" dirty="0"/>
              <a:t>x = 01101100</a:t>
            </a:r>
          </a:p>
          <a:p>
            <a:pPr>
              <a:lnSpc>
                <a:spcPct val="90000"/>
              </a:lnSpc>
            </a:pPr>
            <a:r>
              <a:rPr lang="en-US" sz="2400" dirty="0"/>
              <a:t>    </a:t>
            </a:r>
            <a:r>
              <a:rPr lang="ru-RU" sz="2400" dirty="0"/>
              <a:t>  </a:t>
            </a:r>
            <a:r>
              <a:rPr lang="en-US" sz="2400" dirty="0"/>
              <a:t> y  =  11001110			    </a:t>
            </a:r>
            <a:r>
              <a:rPr lang="ru-RU" sz="2400" dirty="0"/>
              <a:t>      </a:t>
            </a:r>
            <a:r>
              <a:rPr lang="ru-RU" sz="2400" dirty="0" smtClean="0"/>
              <a:t> </a:t>
            </a:r>
            <a:r>
              <a:rPr lang="en-US" sz="2400" dirty="0" smtClean="0"/>
              <a:t>y </a:t>
            </a:r>
            <a:r>
              <a:rPr lang="en-US" sz="2400" dirty="0"/>
              <a:t>= 11001110</a:t>
            </a:r>
            <a:endParaRPr lang="ru-RU" sz="2400" dirty="0"/>
          </a:p>
          <a:p>
            <a:pPr>
              <a:lnSpc>
                <a:spcPct val="90000"/>
              </a:lnSpc>
            </a:pPr>
            <a:r>
              <a:rPr lang="ru-RU" sz="2400" dirty="0" smtClean="0"/>
              <a:t>       </a:t>
            </a:r>
            <a:r>
              <a:rPr lang="en-US" sz="2400" dirty="0" smtClean="0"/>
              <a:t>x </a:t>
            </a:r>
            <a:r>
              <a:rPr lang="en-US" sz="2400" dirty="0"/>
              <a:t>| y = 11101110	</a:t>
            </a:r>
            <a:r>
              <a:rPr lang="ru-RU" sz="2400" dirty="0"/>
              <a:t>                   </a:t>
            </a:r>
            <a:r>
              <a:rPr lang="ru-RU" sz="2400" dirty="0" smtClean="0"/>
              <a:t>                   </a:t>
            </a:r>
            <a:r>
              <a:rPr lang="en-US" sz="2400" dirty="0"/>
              <a:t>x ^ y = 10100010</a:t>
            </a:r>
            <a:endParaRPr lang="ru-RU" sz="2400" dirty="0"/>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7" name="TextBox 3"/>
          <p:cNvSpPr txBox="1">
            <a:spLocks noChangeArrowheads="1"/>
          </p:cNvSpPr>
          <p:nvPr/>
        </p:nvSpPr>
        <p:spPr bwMode="auto">
          <a:xfrm>
            <a:off x="538195" y="7647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Битовые типы</a:t>
            </a:r>
          </a:p>
        </p:txBody>
      </p:sp>
    </p:spTree>
    <p:extLst>
      <p:ext uri="{BB962C8B-B14F-4D97-AF65-F5344CB8AC3E}">
        <p14:creationId xmlns:p14="http://schemas.microsoft.com/office/powerpoint/2010/main" xmlns="" val="27300205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7" y="1916832"/>
            <a:ext cx="8208963" cy="5004447"/>
          </a:xfrm>
          <a:prstGeom prst="rect">
            <a:avLst/>
          </a:prstGeom>
          <a:noFill/>
          <a:ln w="9525">
            <a:noFill/>
            <a:miter lim="800000"/>
            <a:headEnd/>
            <a:tailEnd/>
          </a:ln>
        </p:spPr>
        <p:txBody>
          <a:bodyPr lIns="0" tIns="0" rIns="0" bIns="0">
            <a:spAutoFit/>
          </a:bodyPr>
          <a:lstStyle/>
          <a:p>
            <a:pPr algn="just">
              <a:lnSpc>
                <a:spcPct val="90000"/>
              </a:lnSpc>
            </a:pPr>
            <a:r>
              <a:rPr lang="ru-RU" sz="2000" dirty="0"/>
              <a:t> </a:t>
            </a:r>
            <a:r>
              <a:rPr lang="ru-RU" sz="2000" dirty="0" smtClean="0"/>
              <a:t>    </a:t>
            </a:r>
            <a:r>
              <a:rPr lang="ru-RU" sz="2400" u="sng" dirty="0" smtClean="0"/>
              <a:t>Операции </a:t>
            </a:r>
            <a:r>
              <a:rPr lang="ru-RU" sz="2400" u="sng" dirty="0"/>
              <a:t>сдвигов</a:t>
            </a:r>
            <a:r>
              <a:rPr lang="ru-RU" sz="2400" dirty="0"/>
              <a:t> выполняют смещение двоичного кода на заданное количество разрядов влево или вправо. Из трех возможных типов сдвига (арифметический, логический, циклический) в языках программирования обычно реализуется только логический (например, операциями &lt;&lt; и  &gt;&gt; в языке </a:t>
            </a:r>
            <a:r>
              <a:rPr lang="en-US" sz="2400" dirty="0"/>
              <a:t>C </a:t>
            </a:r>
            <a:r>
              <a:rPr lang="ru-RU" sz="2400" dirty="0" smtClean="0"/>
              <a:t>).</a:t>
            </a:r>
          </a:p>
          <a:p>
            <a:pPr algn="just">
              <a:lnSpc>
                <a:spcPct val="90000"/>
              </a:lnSpc>
            </a:pPr>
            <a:endParaRPr lang="ru-RU" sz="2400" dirty="0"/>
          </a:p>
          <a:p>
            <a:pPr algn="just">
              <a:lnSpc>
                <a:spcPct val="90000"/>
              </a:lnSpc>
            </a:pPr>
            <a:r>
              <a:rPr lang="ru-RU" sz="2400" dirty="0" smtClean="0"/>
              <a:t>     В </a:t>
            </a:r>
            <a:r>
              <a:rPr lang="ru-RU" sz="2400" u="sng" dirty="0"/>
              <a:t>операциях сравнения</a:t>
            </a:r>
            <a:r>
              <a:rPr lang="ru-RU" sz="2400" dirty="0"/>
              <a:t> битовые данные интерпретируются как целые без знака, и сравнение выполняется как сравнение целых чисел. Битовые строки в языке PL/1 - более общий тип данных, к которому применимы также операции над строковыми данными. </a:t>
            </a:r>
          </a:p>
          <a:p>
            <a:pPr>
              <a:lnSpc>
                <a:spcPct val="90000"/>
              </a:lnSpc>
            </a:pPr>
            <a:endParaRPr lang="ru-RU" sz="2000" dirty="0"/>
          </a:p>
          <a:p>
            <a:pPr algn="just">
              <a:defRPr/>
            </a:pPr>
            <a:endParaRPr lang="ru-RU" sz="2400" dirty="0" smtClean="0">
              <a:latin typeface="Times New Roman" pitchFamily="18" charset="0"/>
            </a:endParaRPr>
          </a:p>
          <a:p>
            <a:pPr algn="just"/>
            <a:endParaRPr lang="ru-RU" sz="2400" dirty="0"/>
          </a:p>
        </p:txBody>
      </p:sp>
      <p:sp>
        <p:nvSpPr>
          <p:cNvPr id="7" name="TextBox 3"/>
          <p:cNvSpPr txBox="1">
            <a:spLocks noChangeArrowheads="1"/>
          </p:cNvSpPr>
          <p:nvPr/>
        </p:nvSpPr>
        <p:spPr bwMode="auto">
          <a:xfrm>
            <a:off x="538195" y="7647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Битовые типы</a:t>
            </a:r>
          </a:p>
        </p:txBody>
      </p:sp>
    </p:spTree>
    <p:extLst>
      <p:ext uri="{BB962C8B-B14F-4D97-AF65-F5344CB8AC3E}">
        <p14:creationId xmlns:p14="http://schemas.microsoft.com/office/powerpoint/2010/main" xmlns="" val="29951622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07408" y="2564904"/>
            <a:ext cx="8208963" cy="1932837"/>
          </a:xfrm>
          <a:prstGeom prst="rect">
            <a:avLst/>
          </a:prstGeom>
          <a:noFill/>
          <a:ln w="9525">
            <a:noFill/>
            <a:miter lim="800000"/>
            <a:headEnd/>
            <a:tailEnd/>
          </a:ln>
        </p:spPr>
        <p:txBody>
          <a:bodyPr lIns="0" tIns="0" rIns="0" bIns="0">
            <a:spAutoFit/>
          </a:bodyPr>
          <a:lstStyle/>
          <a:p>
            <a:pPr algn="ctr"/>
            <a:r>
              <a:rPr lang="ru-RU" sz="2800" b="1" dirty="0"/>
              <a:t>Тема 3:</a:t>
            </a:r>
            <a:r>
              <a:rPr lang="ru-RU" sz="2800" dirty="0"/>
              <a:t> </a:t>
            </a:r>
          </a:p>
          <a:p>
            <a:pPr algn="ctr"/>
            <a:r>
              <a:rPr lang="ru-RU" sz="2800" b="1" dirty="0"/>
              <a:t>Логический тип</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7" name="TextBox 3"/>
          <p:cNvSpPr txBox="1">
            <a:spLocks noChangeArrowheads="1"/>
          </p:cNvSpPr>
          <p:nvPr/>
        </p:nvSpPr>
        <p:spPr bwMode="auto">
          <a:xfrm>
            <a:off x="538195" y="980728"/>
            <a:ext cx="8208963" cy="861774"/>
          </a:xfrm>
          <a:prstGeom prst="rect">
            <a:avLst/>
          </a:prstGeom>
          <a:noFill/>
          <a:ln w="9525">
            <a:noFill/>
            <a:miter lim="800000"/>
            <a:headEnd/>
            <a:tailEnd/>
          </a:ln>
        </p:spPr>
        <p:txBody>
          <a:bodyPr lIns="0" tIns="0" rIns="0" bIns="0">
            <a:spAutoFit/>
          </a:bodyPr>
          <a:lstStyle/>
          <a:p>
            <a:pPr algn="ctr">
              <a:defRPr/>
            </a:pPr>
            <a:r>
              <a:rPr lang="ru-RU" sz="2800" b="1" dirty="0">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t>ПРОСТЫЕ СТРУКТУРЫ </a:t>
            </a:r>
            <a:br>
              <a:rPr lang="ru-RU" sz="2800" b="1" dirty="0">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br>
            <a:r>
              <a:rPr lang="ru-RU" sz="2800" b="1" dirty="0">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t>ДАННЫХ</a:t>
            </a:r>
            <a:r>
              <a:rPr lang="ru-RU" sz="2800" b="1"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xmlns="" val="4850256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7" y="1916832"/>
            <a:ext cx="8208963" cy="3841052"/>
          </a:xfrm>
          <a:prstGeom prst="rect">
            <a:avLst/>
          </a:prstGeom>
          <a:noFill/>
          <a:ln w="9525">
            <a:noFill/>
            <a:miter lim="800000"/>
            <a:headEnd/>
            <a:tailEnd/>
          </a:ln>
        </p:spPr>
        <p:txBody>
          <a:bodyPr lIns="0" tIns="0" rIns="0" bIns="0">
            <a:spAutoFit/>
          </a:bodyPr>
          <a:lstStyle/>
          <a:p>
            <a:pPr algn="just">
              <a:lnSpc>
                <a:spcPct val="90000"/>
              </a:lnSpc>
            </a:pPr>
            <a:r>
              <a:rPr lang="ru-RU" sz="2000" dirty="0" smtClean="0"/>
              <a:t>     Значениями </a:t>
            </a:r>
            <a:r>
              <a:rPr lang="ru-RU" sz="2000" dirty="0"/>
              <a:t>логического типа BOOL может быть одна из предварительно объявленных констант </a:t>
            </a:r>
            <a:r>
              <a:rPr lang="ru-RU" sz="2000" dirty="0" err="1"/>
              <a:t>false</a:t>
            </a:r>
            <a:r>
              <a:rPr lang="ru-RU" sz="2000" dirty="0"/>
              <a:t> (ложь) или </a:t>
            </a:r>
            <a:r>
              <a:rPr lang="ru-RU" sz="2000" dirty="0" err="1"/>
              <a:t>true</a:t>
            </a:r>
            <a:r>
              <a:rPr lang="ru-RU" sz="2000" dirty="0"/>
              <a:t> (истина</a:t>
            </a:r>
            <a:r>
              <a:rPr lang="ru-RU" sz="2000" dirty="0" smtClean="0"/>
              <a:t>).</a:t>
            </a:r>
          </a:p>
          <a:p>
            <a:pPr algn="just">
              <a:lnSpc>
                <a:spcPct val="90000"/>
              </a:lnSpc>
            </a:pPr>
            <a:endParaRPr lang="ru-RU" sz="2000" dirty="0"/>
          </a:p>
          <a:p>
            <a:pPr algn="just">
              <a:lnSpc>
                <a:spcPct val="90000"/>
              </a:lnSpc>
            </a:pPr>
            <a:r>
              <a:rPr lang="ru-RU" sz="2000" dirty="0" smtClean="0"/>
              <a:t>     Данные </a:t>
            </a:r>
            <a:r>
              <a:rPr lang="ru-RU" sz="2000" dirty="0"/>
              <a:t>логического типа занимают один байт памяти. При этом значению </a:t>
            </a:r>
            <a:r>
              <a:rPr lang="ru-RU" sz="2000" dirty="0" err="1"/>
              <a:t>false</a:t>
            </a:r>
            <a:r>
              <a:rPr lang="ru-RU" sz="2000" dirty="0"/>
              <a:t> соответствует нулевое значение байта, а значению </a:t>
            </a:r>
            <a:r>
              <a:rPr lang="ru-RU" sz="2000" dirty="0" err="1"/>
              <a:t>true</a:t>
            </a:r>
            <a:r>
              <a:rPr lang="ru-RU" sz="2000" dirty="0"/>
              <a:t> соответствует любое ненулевое значение байта. </a:t>
            </a:r>
          </a:p>
          <a:p>
            <a:pPr algn="just">
              <a:lnSpc>
                <a:spcPct val="90000"/>
              </a:lnSpc>
            </a:pPr>
            <a:r>
              <a:rPr lang="ru-RU" sz="2000" dirty="0"/>
              <a:t>Например: </a:t>
            </a:r>
            <a:endParaRPr lang="ru-RU" sz="2000" i="1" dirty="0"/>
          </a:p>
          <a:p>
            <a:pPr marL="342900" indent="-342900" algn="just">
              <a:lnSpc>
                <a:spcPct val="90000"/>
              </a:lnSpc>
              <a:buClr>
                <a:srgbClr val="CC0000"/>
              </a:buClr>
              <a:buFont typeface="Wingdings" panose="05000000000000000000" pitchFamily="2" charset="2"/>
              <a:buChar char="§"/>
            </a:pPr>
            <a:r>
              <a:rPr lang="ru-RU" sz="2000" i="1" dirty="0" smtClean="0"/>
              <a:t>  </a:t>
            </a:r>
            <a:r>
              <a:rPr lang="ru-RU" sz="2000" i="1" dirty="0" err="1" smtClean="0"/>
              <a:t>false</a:t>
            </a:r>
            <a:r>
              <a:rPr lang="ru-RU" sz="2000" dirty="0" smtClean="0"/>
              <a:t> </a:t>
            </a:r>
            <a:r>
              <a:rPr lang="ru-RU" sz="2000" dirty="0"/>
              <a:t>всегда в машинном представлении: 00000000; </a:t>
            </a:r>
            <a:endParaRPr lang="ru-RU" sz="2000" i="1" dirty="0"/>
          </a:p>
          <a:p>
            <a:pPr marL="342900" indent="-342900" algn="just">
              <a:lnSpc>
                <a:spcPct val="90000"/>
              </a:lnSpc>
              <a:buClr>
                <a:srgbClr val="CC0000"/>
              </a:buClr>
              <a:buFont typeface="Wingdings" panose="05000000000000000000" pitchFamily="2" charset="2"/>
              <a:buChar char="§"/>
            </a:pPr>
            <a:r>
              <a:rPr lang="ru-RU" sz="2000" i="1" dirty="0" smtClean="0"/>
              <a:t>  </a:t>
            </a:r>
            <a:r>
              <a:rPr lang="ru-RU" sz="2000" i="1" dirty="0" err="1" smtClean="0"/>
              <a:t>true</a:t>
            </a:r>
            <a:r>
              <a:rPr lang="ru-RU" sz="2000" dirty="0" smtClean="0"/>
              <a:t> </a:t>
            </a:r>
            <a:r>
              <a:rPr lang="ru-RU" sz="2000" dirty="0"/>
              <a:t>может выглядеть таким образом: 00000001 или 00010001 или 10000000.</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7" name="TextBox 3"/>
          <p:cNvSpPr txBox="1">
            <a:spLocks noChangeArrowheads="1"/>
          </p:cNvSpPr>
          <p:nvPr/>
        </p:nvSpPr>
        <p:spPr bwMode="auto">
          <a:xfrm>
            <a:off x="538195" y="7647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Логический тип</a:t>
            </a:r>
          </a:p>
        </p:txBody>
      </p:sp>
    </p:spTree>
    <p:extLst>
      <p:ext uri="{BB962C8B-B14F-4D97-AF65-F5344CB8AC3E}">
        <p14:creationId xmlns:p14="http://schemas.microsoft.com/office/powerpoint/2010/main" xmlns="" val="24510154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7" y="2132856"/>
            <a:ext cx="8208963" cy="2733056"/>
          </a:xfrm>
          <a:prstGeom prst="rect">
            <a:avLst/>
          </a:prstGeom>
          <a:noFill/>
          <a:ln w="9525">
            <a:noFill/>
            <a:miter lim="800000"/>
            <a:headEnd/>
            <a:tailEnd/>
          </a:ln>
        </p:spPr>
        <p:txBody>
          <a:bodyPr lIns="0" tIns="0" rIns="0" bIns="0">
            <a:spAutoFit/>
          </a:bodyPr>
          <a:lstStyle/>
          <a:p>
            <a:pPr algn="just">
              <a:lnSpc>
                <a:spcPct val="90000"/>
              </a:lnSpc>
            </a:pPr>
            <a:r>
              <a:rPr lang="ru-RU" sz="2000" dirty="0" smtClean="0"/>
              <a:t>      Над </a:t>
            </a:r>
            <a:r>
              <a:rPr lang="ru-RU" sz="2000" dirty="0"/>
              <a:t>логическими типами возможны операции булевой алгебры - НЕ (!), ИЛИ ( || ), И ( &amp;&amp; ),  исключающее ИЛИ ( ^). В этих операциях операнды логического типа рассматриваются как единое целое - вне зависимости от битового состава их внутреннего представления.</a:t>
            </a:r>
          </a:p>
          <a:p>
            <a:pPr algn="just">
              <a:lnSpc>
                <a:spcPct val="90000"/>
              </a:lnSpc>
            </a:pPr>
            <a:r>
              <a:rPr lang="ru-RU" sz="2000" dirty="0" smtClean="0"/>
              <a:t>      Кроме </a:t>
            </a:r>
            <a:r>
              <a:rPr lang="ru-RU" sz="2000" dirty="0"/>
              <a:t>того, следует помнить, что результаты логического типа получаются при сравнении данных любых типов.</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9171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Логический тип</a:t>
            </a:r>
          </a:p>
        </p:txBody>
      </p:sp>
    </p:spTree>
    <p:extLst>
      <p:ext uri="{BB962C8B-B14F-4D97-AF65-F5344CB8AC3E}">
        <p14:creationId xmlns:p14="http://schemas.microsoft.com/office/powerpoint/2010/main" xmlns="" val="2028090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07408" y="2564904"/>
            <a:ext cx="8208963" cy="1932837"/>
          </a:xfrm>
          <a:prstGeom prst="rect">
            <a:avLst/>
          </a:prstGeom>
          <a:noFill/>
          <a:ln w="9525">
            <a:noFill/>
            <a:miter lim="800000"/>
            <a:headEnd/>
            <a:tailEnd/>
          </a:ln>
        </p:spPr>
        <p:txBody>
          <a:bodyPr lIns="0" tIns="0" rIns="0" bIns="0">
            <a:spAutoFit/>
          </a:bodyPr>
          <a:lstStyle/>
          <a:p>
            <a:pPr algn="ctr"/>
            <a:r>
              <a:rPr lang="ru-RU" sz="2800" b="1" dirty="0"/>
              <a:t>Тема </a:t>
            </a:r>
            <a:r>
              <a:rPr lang="ru-RU" sz="2800" b="1" dirty="0" smtClean="0"/>
              <a:t>4:</a:t>
            </a:r>
            <a:r>
              <a:rPr lang="ru-RU" sz="2800" dirty="0" smtClean="0"/>
              <a:t> </a:t>
            </a:r>
            <a:endParaRPr lang="ru-RU" sz="2800" dirty="0"/>
          </a:p>
          <a:p>
            <a:pPr algn="ctr"/>
            <a:r>
              <a:rPr lang="ru-RU" sz="2800" b="1" dirty="0" smtClean="0"/>
              <a:t>Символьный </a:t>
            </a:r>
            <a:r>
              <a:rPr lang="ru-RU" sz="2800" b="1" dirty="0"/>
              <a:t>тип</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7" name="TextBox 3"/>
          <p:cNvSpPr txBox="1">
            <a:spLocks noChangeArrowheads="1"/>
          </p:cNvSpPr>
          <p:nvPr/>
        </p:nvSpPr>
        <p:spPr bwMode="auto">
          <a:xfrm>
            <a:off x="538195" y="980728"/>
            <a:ext cx="8208963" cy="861774"/>
          </a:xfrm>
          <a:prstGeom prst="rect">
            <a:avLst/>
          </a:prstGeom>
          <a:noFill/>
          <a:ln w="9525">
            <a:noFill/>
            <a:miter lim="800000"/>
            <a:headEnd/>
            <a:tailEnd/>
          </a:ln>
        </p:spPr>
        <p:txBody>
          <a:bodyPr lIns="0" tIns="0" rIns="0" bIns="0">
            <a:spAutoFit/>
          </a:bodyPr>
          <a:lstStyle/>
          <a:p>
            <a:pPr algn="ctr">
              <a:defRPr/>
            </a:pPr>
            <a:r>
              <a:rPr lang="ru-RU" sz="2800" b="1" dirty="0">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t>ПРОСТЫЕ СТРУКТУРЫ </a:t>
            </a:r>
            <a:br>
              <a:rPr lang="ru-RU" sz="2800" b="1" dirty="0">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br>
            <a:r>
              <a:rPr lang="ru-RU" sz="2800" b="1" dirty="0">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t>ДАННЫХ</a:t>
            </a:r>
            <a:r>
              <a:rPr lang="ru-RU" sz="2800" b="1"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xmlns="" val="28069104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34994" y="1556792"/>
            <a:ext cx="8302901" cy="5503045"/>
          </a:xfrm>
          <a:prstGeom prst="rect">
            <a:avLst/>
          </a:prstGeom>
          <a:noFill/>
          <a:ln w="9525">
            <a:noFill/>
            <a:miter lim="800000"/>
            <a:headEnd/>
            <a:tailEnd/>
          </a:ln>
        </p:spPr>
        <p:txBody>
          <a:bodyPr wrap="square" lIns="0" tIns="0" rIns="0" bIns="0">
            <a:spAutoFit/>
          </a:bodyPr>
          <a:lstStyle/>
          <a:p>
            <a:pPr algn="just">
              <a:lnSpc>
                <a:spcPct val="90000"/>
              </a:lnSpc>
            </a:pPr>
            <a:r>
              <a:rPr lang="ru-RU" sz="2000" dirty="0" smtClean="0"/>
              <a:t>      Значением </a:t>
            </a:r>
            <a:r>
              <a:rPr lang="ru-RU" sz="2000" dirty="0"/>
              <a:t>символьного типа </a:t>
            </a:r>
            <a:r>
              <a:rPr lang="ru-RU" sz="2000" i="1" dirty="0" err="1"/>
              <a:t>char</a:t>
            </a:r>
            <a:r>
              <a:rPr lang="ru-RU" sz="2000" dirty="0"/>
              <a:t> являются символы из некоторого предопределенного множества. В большинстве современных персональных ЭВМ этим множеством является ASCII (</a:t>
            </a:r>
            <a:r>
              <a:rPr lang="ru-RU" sz="2000" dirty="0" err="1"/>
              <a:t>American</a:t>
            </a:r>
            <a:r>
              <a:rPr lang="ru-RU" sz="2000" dirty="0"/>
              <a:t> </a:t>
            </a:r>
            <a:r>
              <a:rPr lang="ru-RU" sz="2000" dirty="0" err="1"/>
              <a:t>Standard</a:t>
            </a:r>
            <a:r>
              <a:rPr lang="ru-RU" sz="2000" dirty="0"/>
              <a:t> </a:t>
            </a:r>
            <a:r>
              <a:rPr lang="ru-RU" sz="2000" dirty="0" err="1"/>
              <a:t>Code</a:t>
            </a:r>
            <a:r>
              <a:rPr lang="ru-RU" sz="2000" dirty="0"/>
              <a:t> </a:t>
            </a:r>
            <a:r>
              <a:rPr lang="ru-RU" sz="2000" dirty="0" err="1"/>
              <a:t>for</a:t>
            </a:r>
            <a:r>
              <a:rPr lang="ru-RU" sz="2000" dirty="0"/>
              <a:t> </a:t>
            </a:r>
            <a:r>
              <a:rPr lang="ru-RU" sz="2000" dirty="0" err="1"/>
              <a:t>Information</a:t>
            </a:r>
            <a:r>
              <a:rPr lang="ru-RU" sz="2000" dirty="0"/>
              <a:t> </a:t>
            </a:r>
            <a:r>
              <a:rPr lang="ru-RU" sz="2000" dirty="0" err="1"/>
              <a:t>Intechange</a:t>
            </a:r>
            <a:r>
              <a:rPr lang="ru-RU" sz="2000" dirty="0"/>
              <a:t> - американский стандартный код для обмена информацией). Это множество состоит из 256 разных символов, упорядоченных определенным образом, и содержит символы заглавных и строчных букв, цифр и других символов, включая специальные управляющие символы. Допускаются некоторые отклонения от стандарта ASCII, в частности, при наличии соответствующей системной поддержки это множество может содержать буквы русского алфавита. Порядковые номера (кодировку) можно узнать в соответствующих разделах технических описаний.</a:t>
            </a:r>
          </a:p>
          <a:p>
            <a:pPr algn="just">
              <a:lnSpc>
                <a:spcPct val="90000"/>
              </a:lnSpc>
            </a:pPr>
            <a:r>
              <a:rPr lang="ru-RU" sz="2000" dirty="0" smtClean="0"/>
              <a:t>      Значение </a:t>
            </a:r>
            <a:r>
              <a:rPr lang="ru-RU" sz="2000" dirty="0"/>
              <a:t>символьного типа </a:t>
            </a:r>
            <a:r>
              <a:rPr lang="ru-RU" sz="2000" dirty="0" err="1"/>
              <a:t>char</a:t>
            </a:r>
            <a:r>
              <a:rPr lang="ru-RU" sz="2000" dirty="0"/>
              <a:t> занимает в памяти 1 байт. Код от 0 до 255 в этом байте задает один из 256 возможных символов ASCII таблицы. Например: символ "1" имеет ASCII код 49, следовательно, машинное представление будет выглядеть следующим образом: 00110001.</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7" name="TextBox 3"/>
          <p:cNvSpPr txBox="1">
            <a:spLocks noChangeArrowheads="1"/>
          </p:cNvSpPr>
          <p:nvPr/>
        </p:nvSpPr>
        <p:spPr bwMode="auto">
          <a:xfrm>
            <a:off x="538195" y="764704"/>
            <a:ext cx="8208963" cy="430887"/>
          </a:xfrm>
          <a:prstGeom prst="rect">
            <a:avLst/>
          </a:prstGeom>
          <a:noFill/>
          <a:ln w="9525">
            <a:noFill/>
            <a:miter lim="800000"/>
            <a:headEnd/>
            <a:tailEnd/>
          </a:ln>
        </p:spPr>
        <p:txBody>
          <a:bodyPr lIns="0" tIns="0" rIns="0" bIns="0">
            <a:spAutoFit/>
          </a:bodyPr>
          <a:lstStyle/>
          <a:p>
            <a:pPr algn="ctr">
              <a:defRPr/>
            </a:pPr>
            <a:r>
              <a:rPr lang="ru-RU" sz="2800" b="1" dirty="0" smtClean="0">
                <a:latin typeface="Verdana" panose="020B0604030504040204" pitchFamily="34" charset="0"/>
                <a:ea typeface="Verdana" panose="020B0604030504040204" pitchFamily="34" charset="0"/>
                <a:cs typeface="Verdana" panose="020B0604030504040204" pitchFamily="34" charset="0"/>
              </a:rPr>
              <a:t>Символьный тип</a:t>
            </a:r>
            <a:endParaRPr lang="ru-RU" sz="28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25618841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7" y="1412776"/>
            <a:ext cx="8455301" cy="5724644"/>
          </a:xfrm>
          <a:prstGeom prst="rect">
            <a:avLst/>
          </a:prstGeom>
          <a:noFill/>
          <a:ln w="9525">
            <a:noFill/>
            <a:miter lim="800000"/>
            <a:headEnd/>
            <a:tailEnd/>
          </a:ln>
        </p:spPr>
        <p:txBody>
          <a:bodyPr wrap="square" lIns="0" tIns="0" rIns="0" bIns="0">
            <a:spAutoFit/>
          </a:bodyPr>
          <a:lstStyle/>
          <a:p>
            <a:pPr algn="just">
              <a:lnSpc>
                <a:spcPct val="90000"/>
              </a:lnSpc>
            </a:pPr>
            <a:r>
              <a:rPr lang="ru-RU" sz="2000" dirty="0" smtClean="0"/>
              <a:t>      ASCII</a:t>
            </a:r>
            <a:r>
              <a:rPr lang="ru-RU" sz="2000" dirty="0"/>
              <a:t>, однако, не является единственно возможным множеством. Другим достаточно широко используемым множеством является код EBCDIC (</a:t>
            </a:r>
            <a:r>
              <a:rPr lang="ru-RU" sz="2000" dirty="0" err="1"/>
              <a:t>Extended</a:t>
            </a:r>
            <a:r>
              <a:rPr lang="ru-RU" sz="2000" dirty="0"/>
              <a:t> </a:t>
            </a:r>
            <a:r>
              <a:rPr lang="ru-RU" sz="2000" dirty="0" err="1"/>
              <a:t>Binary</a:t>
            </a:r>
            <a:r>
              <a:rPr lang="ru-RU" sz="2000" dirty="0"/>
              <a:t> </a:t>
            </a:r>
            <a:r>
              <a:rPr lang="ru-RU" sz="2000" dirty="0" err="1"/>
              <a:t>Coded</a:t>
            </a:r>
            <a:r>
              <a:rPr lang="ru-RU" sz="2000" dirty="0"/>
              <a:t> </a:t>
            </a:r>
            <a:r>
              <a:rPr lang="ru-RU" sz="2000" dirty="0" err="1"/>
              <a:t>Decimal</a:t>
            </a:r>
            <a:r>
              <a:rPr lang="ru-RU" sz="2000" dirty="0"/>
              <a:t> </a:t>
            </a:r>
            <a:r>
              <a:rPr lang="ru-RU" sz="2000" dirty="0" err="1"/>
              <a:t>Interchange</a:t>
            </a:r>
            <a:r>
              <a:rPr lang="ru-RU" sz="2000" dirty="0"/>
              <a:t> </a:t>
            </a:r>
            <a:r>
              <a:rPr lang="ru-RU" sz="2000" dirty="0" err="1"/>
              <a:t>Code</a:t>
            </a:r>
            <a:r>
              <a:rPr lang="ru-RU" sz="2000" dirty="0"/>
              <a:t> - расширенный двоично-кодированный десятичный код обмена), применяемый в системах IBM средней и большой мощности. В EBCDIC код символа также занимает один байт, но с иной кодировкой, чем в ASCII.</a:t>
            </a:r>
          </a:p>
          <a:p>
            <a:pPr algn="just">
              <a:lnSpc>
                <a:spcPct val="90000"/>
              </a:lnSpc>
            </a:pPr>
            <a:r>
              <a:rPr lang="ru-RU" sz="2000" dirty="0" smtClean="0"/>
              <a:t>      И </a:t>
            </a:r>
            <a:r>
              <a:rPr lang="ru-RU" sz="2000" dirty="0"/>
              <a:t>ASCII, и EBCDIC включают в себя буквенные символы только латинского алфавита. Символы национальных алфавитов занимают "свободные места" в таблицах кодов, и, таким образом, одна таблица может поддерживать только один национальный алфавит. Этот недостаток преодолен во множестве UNICODE, которое находит все большее распространение прежде всего в UNIX-ориентированных системах. В UNICODE каждый символ кодируется </a:t>
            </a:r>
            <a:r>
              <a:rPr lang="ru-RU" sz="2000" i="1" dirty="0"/>
              <a:t>двумя</a:t>
            </a:r>
            <a:r>
              <a:rPr lang="ru-RU" sz="2000" dirty="0"/>
              <a:t> </a:t>
            </a:r>
            <a:r>
              <a:rPr lang="ru-RU" sz="2000" i="1" dirty="0"/>
              <a:t>байтами</a:t>
            </a:r>
            <a:r>
              <a:rPr lang="ru-RU" sz="2000" dirty="0"/>
              <a:t>, что обеспечивает более 64 тыс. (216) возможных кодовых комбинаций и дает возможность иметь единую таблицу кодов, включающую в себя все национальные алфавиты. UNICODE, безусловно, является перспективным, однако, повсеместный переход к двухбайтным кодам символов может вызвать необходимость переделки значительной части существующего программного обеспечения.</a:t>
            </a:r>
            <a:endParaRPr lang="ru-RU" sz="2400" dirty="0"/>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836712"/>
            <a:ext cx="8208963" cy="430887"/>
          </a:xfrm>
          <a:prstGeom prst="rect">
            <a:avLst/>
          </a:prstGeom>
          <a:noFill/>
          <a:ln w="9525">
            <a:noFill/>
            <a:miter lim="800000"/>
            <a:headEnd/>
            <a:tailEnd/>
          </a:ln>
        </p:spPr>
        <p:txBody>
          <a:bodyPr lIns="0" tIns="0" rIns="0" bIns="0">
            <a:spAutoFit/>
          </a:bodyPr>
          <a:lstStyle/>
          <a:p>
            <a:pPr algn="ctr">
              <a:defRPr/>
            </a:pPr>
            <a:r>
              <a:rPr lang="ru-RU" sz="2800" b="1" dirty="0" smtClean="0">
                <a:latin typeface="Verdana" panose="020B0604030504040204" pitchFamily="34" charset="0"/>
                <a:ea typeface="Verdana" panose="020B0604030504040204" pitchFamily="34" charset="0"/>
                <a:cs typeface="Verdana" panose="020B0604030504040204" pitchFamily="34" charset="0"/>
              </a:rPr>
              <a:t>Символьный тип</a:t>
            </a:r>
            <a:endParaRPr lang="ru-RU" sz="28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543892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7" name="TextBox 3"/>
          <p:cNvSpPr txBox="1">
            <a:spLocks noChangeArrowheads="1"/>
          </p:cNvSpPr>
          <p:nvPr/>
        </p:nvSpPr>
        <p:spPr bwMode="auto">
          <a:xfrm>
            <a:off x="539750" y="909638"/>
            <a:ext cx="8208963" cy="430887"/>
          </a:xfrm>
          <a:prstGeom prst="rect">
            <a:avLst/>
          </a:prstGeom>
          <a:noFill/>
          <a:ln w="9525">
            <a:noFill/>
            <a:miter lim="800000"/>
            <a:headEnd/>
            <a:tailEnd/>
          </a:ln>
        </p:spPr>
        <p:txBody>
          <a:bodyPr lIns="0" tIns="0" rIns="0" bIns="0">
            <a:spAutoFit/>
          </a:bodyPr>
          <a:lstStyle/>
          <a:p>
            <a:r>
              <a:rPr lang="ru-RU" sz="2800" b="1" dirty="0">
                <a:latin typeface="Verdana" panose="020B0604030504040204" pitchFamily="34" charset="0"/>
                <a:ea typeface="Verdana" panose="020B0604030504040204" pitchFamily="34" charset="0"/>
                <a:cs typeface="Verdana" panose="020B0604030504040204" pitchFamily="34" charset="0"/>
              </a:rPr>
              <a:t>Иерархия типов данных </a:t>
            </a:r>
            <a:r>
              <a:rPr lang="en-US" sz="2800" b="1" dirty="0" smtClean="0">
                <a:latin typeface="Verdana" panose="020B0604030504040204" pitchFamily="34" charset="0"/>
                <a:ea typeface="Verdana" panose="020B0604030504040204" pitchFamily="34" charset="0"/>
                <a:cs typeface="Verdana" panose="020B0604030504040204" pitchFamily="34" charset="0"/>
              </a:rPr>
              <a:t>C</a:t>
            </a:r>
            <a:endParaRPr lang="ru-RU" altLang="ru-RU" sz="2800" b="1" dirty="0">
              <a:latin typeface="Verdana" pitchFamily="34" charset="0"/>
              <a:ea typeface="Verdana" pitchFamily="34" charset="0"/>
              <a:cs typeface="Verdana" pitchFamily="34" charset="0"/>
            </a:endParaRPr>
          </a:p>
        </p:txBody>
      </p:sp>
      <p:sp>
        <p:nvSpPr>
          <p:cNvPr id="131073" name="Rectangle 1"/>
          <p:cNvSpPr>
            <a:spLocks noChangeArrowheads="1"/>
          </p:cNvSpPr>
          <p:nvPr/>
        </p:nvSpPr>
        <p:spPr bwMode="auto">
          <a:xfrm>
            <a:off x="1000100" y="2071678"/>
            <a:ext cx="6286544" cy="38164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3200" b="0" i="0" u="none" strike="noStrike" cap="none" normalizeH="0" baseline="0" dirty="0" err="1" smtClean="0">
                <a:ln>
                  <a:noFill/>
                </a:ln>
                <a:solidFill>
                  <a:srgbClr val="00B0F0"/>
                </a:solidFill>
                <a:effectLst/>
                <a:latin typeface="Arial" pitchFamily="34" charset="0"/>
                <a:ea typeface="Times New Roman" pitchFamily="18" charset="0"/>
                <a:cs typeface="Arial" pitchFamily="34" charset="0"/>
              </a:rPr>
              <a:t>char</a:t>
            </a:r>
            <a:r>
              <a:rPr kumimoji="0" lang="ru-RU"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символьный;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3200" b="0" i="0" u="none" strike="noStrike" cap="none" normalizeH="0" baseline="0" dirty="0" err="1" smtClean="0">
                <a:ln>
                  <a:noFill/>
                </a:ln>
                <a:solidFill>
                  <a:srgbClr val="00B0F0"/>
                </a:solidFill>
                <a:effectLst/>
                <a:latin typeface="Arial" pitchFamily="34" charset="0"/>
                <a:ea typeface="Times New Roman" pitchFamily="18" charset="0"/>
                <a:cs typeface="Arial" pitchFamily="34" charset="0"/>
              </a:rPr>
              <a:t>int</a:t>
            </a:r>
            <a:r>
              <a:rPr kumimoji="0" lang="ru-RU"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целый;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3200" b="0" i="0" u="none" strike="noStrike" cap="none" normalizeH="0" baseline="0" dirty="0" err="1" smtClean="0">
                <a:ln>
                  <a:noFill/>
                </a:ln>
                <a:solidFill>
                  <a:srgbClr val="00B0F0"/>
                </a:solidFill>
                <a:effectLst/>
                <a:latin typeface="Arial" pitchFamily="34" charset="0"/>
                <a:ea typeface="Times New Roman" pitchFamily="18" charset="0"/>
                <a:cs typeface="Arial" pitchFamily="34" charset="0"/>
              </a:rPr>
              <a:t>float</a:t>
            </a:r>
            <a:r>
              <a:rPr kumimoji="0" lang="ru-RU"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вещественный;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3200" b="0" i="0" u="none" strike="noStrike" cap="none" normalizeH="0" baseline="0" dirty="0" err="1" smtClean="0">
                <a:ln>
                  <a:noFill/>
                </a:ln>
                <a:solidFill>
                  <a:srgbClr val="00B0F0"/>
                </a:solidFill>
                <a:effectLst/>
                <a:latin typeface="Arial" pitchFamily="34" charset="0"/>
                <a:ea typeface="Times New Roman" pitchFamily="18" charset="0"/>
                <a:cs typeface="Arial" pitchFamily="34" charset="0"/>
              </a:rPr>
              <a:t>double</a:t>
            </a:r>
            <a:r>
              <a:rPr kumimoji="0" lang="ru-RU"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вещественный двойной точности;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3200" b="0" i="0" u="none" strike="noStrike" cap="none" normalizeH="0" baseline="0" dirty="0" err="1" smtClean="0">
                <a:ln>
                  <a:noFill/>
                </a:ln>
                <a:solidFill>
                  <a:srgbClr val="00B0F0"/>
                </a:solidFill>
                <a:effectLst/>
                <a:latin typeface="Arial" pitchFamily="34" charset="0"/>
                <a:ea typeface="Times New Roman" pitchFamily="18" charset="0"/>
                <a:cs typeface="Arial" pitchFamily="34" charset="0"/>
              </a:rPr>
              <a:t>void</a:t>
            </a:r>
            <a:r>
              <a:rPr kumimoji="0" lang="ru-RU"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не имеющий значения. </a:t>
            </a:r>
            <a:endParaRPr kumimoji="0" lang="ru-RU"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9121638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17211" y="1988840"/>
            <a:ext cx="8208963" cy="3287054"/>
          </a:xfrm>
          <a:prstGeom prst="rect">
            <a:avLst/>
          </a:prstGeom>
          <a:noFill/>
          <a:ln w="9525">
            <a:noFill/>
            <a:miter lim="800000"/>
            <a:headEnd/>
            <a:tailEnd/>
          </a:ln>
        </p:spPr>
        <p:txBody>
          <a:bodyPr lIns="0" tIns="0" rIns="0" bIns="0">
            <a:spAutoFit/>
          </a:bodyPr>
          <a:lstStyle/>
          <a:p>
            <a:pPr algn="just">
              <a:lnSpc>
                <a:spcPct val="90000"/>
              </a:lnSpc>
            </a:pPr>
            <a:r>
              <a:rPr lang="ru-RU" sz="2000" dirty="0" smtClean="0"/>
              <a:t>      Специфические </a:t>
            </a:r>
            <a:r>
              <a:rPr lang="ru-RU" sz="2000" dirty="0"/>
              <a:t>операции над символьными типами - только операции сравнения. При сравнении коды символов рассматриваются как целые числа без знака. Кодовые таблицы строятся так, что результаты сравнения подчиняются лексикографическим правилам: символы, занимающие в алфавите места с меньшими номерами, имеют меньшие коды, чем символы, занимающие места с большими номерами. В основном символьный тип данных используется как базовый для построения интегрированного типа "строка символов".</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836712"/>
            <a:ext cx="8208963" cy="430887"/>
          </a:xfrm>
          <a:prstGeom prst="rect">
            <a:avLst/>
          </a:prstGeom>
          <a:noFill/>
          <a:ln w="9525">
            <a:noFill/>
            <a:miter lim="800000"/>
            <a:headEnd/>
            <a:tailEnd/>
          </a:ln>
        </p:spPr>
        <p:txBody>
          <a:bodyPr lIns="0" tIns="0" rIns="0" bIns="0">
            <a:spAutoFit/>
          </a:bodyPr>
          <a:lstStyle/>
          <a:p>
            <a:pPr algn="ctr">
              <a:defRPr/>
            </a:pPr>
            <a:r>
              <a:rPr lang="ru-RU" sz="2800" b="1" dirty="0" smtClean="0">
                <a:latin typeface="Verdana" panose="020B0604030504040204" pitchFamily="34" charset="0"/>
                <a:ea typeface="Verdana" panose="020B0604030504040204" pitchFamily="34" charset="0"/>
                <a:cs typeface="Verdana" panose="020B0604030504040204" pitchFamily="34" charset="0"/>
              </a:rPr>
              <a:t>Символьный тип</a:t>
            </a:r>
            <a:endParaRPr lang="ru-RU" sz="28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4686747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07408" y="2564904"/>
            <a:ext cx="8208963" cy="1932837"/>
          </a:xfrm>
          <a:prstGeom prst="rect">
            <a:avLst/>
          </a:prstGeom>
          <a:noFill/>
          <a:ln w="9525">
            <a:noFill/>
            <a:miter lim="800000"/>
            <a:headEnd/>
            <a:tailEnd/>
          </a:ln>
        </p:spPr>
        <p:txBody>
          <a:bodyPr lIns="0" tIns="0" rIns="0" bIns="0">
            <a:spAutoFit/>
          </a:bodyPr>
          <a:lstStyle/>
          <a:p>
            <a:pPr algn="ctr"/>
            <a:r>
              <a:rPr lang="ru-RU" sz="2800" b="1" dirty="0"/>
              <a:t>Тема 5</a:t>
            </a:r>
            <a:r>
              <a:rPr lang="ru-RU" sz="2800" b="1" dirty="0" smtClean="0"/>
              <a:t>:</a:t>
            </a:r>
            <a:r>
              <a:rPr lang="ru-RU" sz="2800" dirty="0" smtClean="0"/>
              <a:t> </a:t>
            </a:r>
            <a:endParaRPr lang="ru-RU" sz="2800" dirty="0"/>
          </a:p>
          <a:p>
            <a:pPr algn="ctr"/>
            <a:r>
              <a:rPr lang="ru-RU" sz="2800" b="1" dirty="0" smtClean="0"/>
              <a:t>Перечислимый </a:t>
            </a:r>
            <a:r>
              <a:rPr lang="ru-RU" sz="2800" b="1" dirty="0"/>
              <a:t>тип</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7" name="TextBox 3"/>
          <p:cNvSpPr txBox="1">
            <a:spLocks noChangeArrowheads="1"/>
          </p:cNvSpPr>
          <p:nvPr/>
        </p:nvSpPr>
        <p:spPr bwMode="auto">
          <a:xfrm>
            <a:off x="538195" y="980728"/>
            <a:ext cx="8208963" cy="861774"/>
          </a:xfrm>
          <a:prstGeom prst="rect">
            <a:avLst/>
          </a:prstGeom>
          <a:noFill/>
          <a:ln w="9525">
            <a:noFill/>
            <a:miter lim="800000"/>
            <a:headEnd/>
            <a:tailEnd/>
          </a:ln>
        </p:spPr>
        <p:txBody>
          <a:bodyPr lIns="0" tIns="0" rIns="0" bIns="0">
            <a:spAutoFit/>
          </a:bodyPr>
          <a:lstStyle/>
          <a:p>
            <a:pPr algn="ctr">
              <a:defRPr/>
            </a:pPr>
            <a:r>
              <a:rPr lang="ru-RU" sz="2800" b="1" dirty="0">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t>ПРОСТЫЕ СТРУКТУРЫ </a:t>
            </a:r>
            <a:br>
              <a:rPr lang="ru-RU" sz="2800" b="1" dirty="0">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br>
            <a:r>
              <a:rPr lang="ru-RU" sz="2800" b="1" dirty="0">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t>ДАННЫХ</a:t>
            </a:r>
            <a:r>
              <a:rPr lang="ru-RU" sz="2800" b="1"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xmlns="" val="31626360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7" y="1916832"/>
            <a:ext cx="8208963" cy="4145750"/>
          </a:xfrm>
          <a:prstGeom prst="rect">
            <a:avLst/>
          </a:prstGeom>
          <a:noFill/>
          <a:ln w="9525">
            <a:noFill/>
            <a:miter lim="800000"/>
            <a:headEnd/>
            <a:tailEnd/>
          </a:ln>
        </p:spPr>
        <p:txBody>
          <a:bodyPr lIns="0" tIns="0" rIns="0" bIns="0">
            <a:spAutoFit/>
          </a:bodyPr>
          <a:lstStyle/>
          <a:p>
            <a:pPr algn="ctr">
              <a:lnSpc>
                <a:spcPct val="90000"/>
              </a:lnSpc>
            </a:pPr>
            <a:r>
              <a:rPr lang="ru-RU" sz="2400" b="1" dirty="0"/>
              <a:t>ЛОГИЧЕСКАЯ СТРУКТУРА</a:t>
            </a:r>
          </a:p>
          <a:p>
            <a:pPr algn="just">
              <a:lnSpc>
                <a:spcPct val="90000"/>
              </a:lnSpc>
            </a:pPr>
            <a:endParaRPr lang="ru-RU" dirty="0"/>
          </a:p>
          <a:p>
            <a:pPr algn="just">
              <a:lnSpc>
                <a:spcPct val="90000"/>
              </a:lnSpc>
            </a:pPr>
            <a:r>
              <a:rPr lang="ru-RU" dirty="0"/>
              <a:t>	</a:t>
            </a:r>
            <a:r>
              <a:rPr lang="ru-RU" sz="2000" dirty="0" smtClean="0"/>
              <a:t>Перечислимый </a:t>
            </a:r>
            <a:r>
              <a:rPr lang="ru-RU" sz="2000" dirty="0"/>
              <a:t>тип представляет собой упорядоченный тип данных, определяемый программистом, т.е. программист перечисляет все значения, которые может принимать переменная этого типа. Значения являются неповторяющимися в пределах программы идентификаторами, количество которых не может быть больше 2 147 483 647.</a:t>
            </a:r>
          </a:p>
          <a:p>
            <a:pPr algn="just">
              <a:lnSpc>
                <a:spcPct val="90000"/>
              </a:lnSpc>
            </a:pPr>
            <a:r>
              <a:rPr lang="ru-RU" sz="2000" dirty="0"/>
              <a:t>Например:</a:t>
            </a:r>
            <a:endParaRPr lang="en-US" sz="2000" i="1" dirty="0"/>
          </a:p>
          <a:p>
            <a:pPr algn="just">
              <a:lnSpc>
                <a:spcPct val="90000"/>
              </a:lnSpc>
            </a:pPr>
            <a:r>
              <a:rPr lang="ru-RU" sz="2000" i="1" dirty="0" smtClean="0"/>
              <a:t> -  </a:t>
            </a:r>
            <a:r>
              <a:rPr lang="en-US" sz="2000" i="1" dirty="0" err="1" smtClean="0"/>
              <a:t>enum</a:t>
            </a:r>
            <a:r>
              <a:rPr lang="en-US" sz="2000" i="1" dirty="0" smtClean="0"/>
              <a:t> </a:t>
            </a:r>
            <a:r>
              <a:rPr lang="en-US" sz="2000" i="1" dirty="0"/>
              <a:t>color{</a:t>
            </a:r>
            <a:r>
              <a:rPr lang="en-US" sz="2000" i="1" dirty="0" err="1"/>
              <a:t>red,blue,green</a:t>
            </a:r>
            <a:r>
              <a:rPr lang="en-US" sz="2000" i="1" dirty="0"/>
              <a:t>};</a:t>
            </a:r>
          </a:p>
          <a:p>
            <a:pPr algn="just">
              <a:lnSpc>
                <a:spcPct val="90000"/>
              </a:lnSpc>
            </a:pPr>
            <a:r>
              <a:rPr lang="ru-RU" sz="2000" i="1" dirty="0" smtClean="0"/>
              <a:t> -  </a:t>
            </a:r>
            <a:r>
              <a:rPr lang="en-US" sz="2000" i="1" dirty="0" err="1" smtClean="0"/>
              <a:t>enum</a:t>
            </a:r>
            <a:r>
              <a:rPr lang="en-US" sz="2000" i="1" dirty="0" smtClean="0"/>
              <a:t> </a:t>
            </a:r>
            <a:r>
              <a:rPr lang="en-US" sz="2000" i="1" dirty="0" err="1"/>
              <a:t>work_day</a:t>
            </a:r>
            <a:r>
              <a:rPr lang="en-US" sz="2000" i="1" dirty="0"/>
              <a:t>{</a:t>
            </a:r>
            <a:r>
              <a:rPr lang="en-US" sz="2000" i="1" dirty="0" err="1"/>
              <a:t>mo,tu,we,th,fr</a:t>
            </a:r>
            <a:r>
              <a:rPr lang="en-US" sz="2000" i="1" dirty="0"/>
              <a:t>};</a:t>
            </a:r>
          </a:p>
          <a:p>
            <a:pPr algn="just">
              <a:lnSpc>
                <a:spcPct val="90000"/>
              </a:lnSpc>
            </a:pPr>
            <a:r>
              <a:rPr lang="ru-RU" sz="2000" i="1" dirty="0" smtClean="0"/>
              <a:t> -  </a:t>
            </a:r>
            <a:r>
              <a:rPr lang="en-US" sz="2000" i="1" dirty="0" err="1" smtClean="0"/>
              <a:t>enum</a:t>
            </a:r>
            <a:r>
              <a:rPr lang="en-US" sz="2000" i="1" dirty="0" smtClean="0"/>
              <a:t> </a:t>
            </a:r>
            <a:r>
              <a:rPr lang="en-US" sz="2000" i="1" dirty="0" err="1"/>
              <a:t>winter_day</a:t>
            </a:r>
            <a:r>
              <a:rPr lang="en-US" sz="2000" i="1" dirty="0"/>
              <a:t>{</a:t>
            </a:r>
            <a:r>
              <a:rPr lang="en-US" sz="2000" i="1" dirty="0" err="1"/>
              <a:t>december,january,february</a:t>
            </a:r>
            <a:r>
              <a:rPr lang="en-US" sz="2000" i="1" dirty="0"/>
              <a:t>};</a:t>
            </a:r>
            <a:endParaRPr lang="ru-RU" sz="2000" i="1" dirty="0"/>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7" name="TextBox 3"/>
          <p:cNvSpPr txBox="1">
            <a:spLocks noChangeArrowheads="1"/>
          </p:cNvSpPr>
          <p:nvPr/>
        </p:nvSpPr>
        <p:spPr bwMode="auto">
          <a:xfrm>
            <a:off x="538195" y="7647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Перечислимый тип</a:t>
            </a:r>
          </a:p>
        </p:txBody>
      </p:sp>
    </p:spTree>
    <p:extLst>
      <p:ext uri="{BB962C8B-B14F-4D97-AF65-F5344CB8AC3E}">
        <p14:creationId xmlns:p14="http://schemas.microsoft.com/office/powerpoint/2010/main" xmlns="" val="36565668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8584" y="1628800"/>
            <a:ext cx="8208963" cy="5503045"/>
          </a:xfrm>
          <a:prstGeom prst="rect">
            <a:avLst/>
          </a:prstGeom>
          <a:noFill/>
          <a:ln w="9525">
            <a:noFill/>
            <a:miter lim="800000"/>
            <a:headEnd/>
            <a:tailEnd/>
          </a:ln>
        </p:spPr>
        <p:txBody>
          <a:bodyPr lIns="0" tIns="0" rIns="0" bIns="0">
            <a:spAutoFit/>
          </a:bodyPr>
          <a:lstStyle/>
          <a:p>
            <a:pPr algn="ctr">
              <a:lnSpc>
                <a:spcPct val="90000"/>
              </a:lnSpc>
            </a:pPr>
            <a:r>
              <a:rPr lang="ru-RU" sz="2200" b="1" dirty="0"/>
              <a:t>МАШИННОЕ ПРЕДСТАВЛЕНИЕ</a:t>
            </a:r>
          </a:p>
          <a:p>
            <a:pPr algn="just">
              <a:lnSpc>
                <a:spcPct val="90000"/>
              </a:lnSpc>
            </a:pPr>
            <a:r>
              <a:rPr lang="ru-RU" sz="1400" dirty="0"/>
              <a:t>	</a:t>
            </a:r>
            <a:r>
              <a:rPr lang="ru-RU" sz="2000" dirty="0" smtClean="0"/>
              <a:t>Для </a:t>
            </a:r>
            <a:r>
              <a:rPr lang="ru-RU" sz="2000" dirty="0"/>
              <a:t>переменной перечислимого типа в С++ выделяется 4-е байта, в который записывается порядковый номер присваиваемого значения. Порядковый номер определяется из описанного типа, причём нумерация начинается с 0. Имена из списка перечислимого типа являются константами </a:t>
            </a:r>
          </a:p>
          <a:p>
            <a:pPr>
              <a:lnSpc>
                <a:spcPct val="90000"/>
              </a:lnSpc>
            </a:pPr>
            <a:r>
              <a:rPr lang="ru-RU" sz="2000" dirty="0" smtClean="0"/>
              <a:t>Например</a:t>
            </a:r>
            <a:r>
              <a:rPr lang="ru-RU" sz="2000" dirty="0"/>
              <a:t>:</a:t>
            </a:r>
            <a:endParaRPr lang="en-US" sz="2000" i="1" dirty="0"/>
          </a:p>
          <a:p>
            <a:pPr>
              <a:lnSpc>
                <a:spcPct val="90000"/>
              </a:lnSpc>
            </a:pPr>
            <a:r>
              <a:rPr lang="ru-RU" sz="2000" i="1" dirty="0" smtClean="0"/>
              <a:t> -  </a:t>
            </a:r>
            <a:r>
              <a:rPr lang="en-US" sz="2000" i="1" dirty="0" smtClean="0"/>
              <a:t>color </a:t>
            </a:r>
            <a:r>
              <a:rPr lang="en-US" sz="2000" i="1" dirty="0"/>
              <a:t>B,</a:t>
            </a:r>
            <a:r>
              <a:rPr lang="ru-RU" sz="2000" i="1" dirty="0"/>
              <a:t>С</a:t>
            </a:r>
            <a:r>
              <a:rPr lang="en-US" sz="2000" i="1" dirty="0"/>
              <a:t>;</a:t>
            </a:r>
          </a:p>
          <a:p>
            <a:pPr>
              <a:lnSpc>
                <a:spcPct val="90000"/>
              </a:lnSpc>
            </a:pPr>
            <a:r>
              <a:rPr lang="ru-RU" sz="2000" i="1" dirty="0" smtClean="0"/>
              <a:t> -  </a:t>
            </a:r>
            <a:r>
              <a:rPr lang="en-US" sz="2000" i="1" dirty="0" smtClean="0"/>
              <a:t>B</a:t>
            </a:r>
            <a:r>
              <a:rPr lang="en-US" sz="2000" i="1" dirty="0"/>
              <a:t>:=blu</a:t>
            </a:r>
            <a:r>
              <a:rPr lang="ru-RU" sz="2000" i="1" dirty="0"/>
              <a:t>е</a:t>
            </a:r>
            <a:r>
              <a:rPr lang="en-US" sz="2000" i="1" dirty="0"/>
              <a:t>;		(*  B=1  *)</a:t>
            </a:r>
          </a:p>
          <a:p>
            <a:pPr>
              <a:lnSpc>
                <a:spcPct val="90000"/>
              </a:lnSpc>
            </a:pPr>
            <a:r>
              <a:rPr lang="ru-RU" sz="2000" i="1" dirty="0" smtClean="0"/>
              <a:t> -  </a:t>
            </a:r>
            <a:r>
              <a:rPr lang="en-US" sz="2000" i="1" dirty="0" smtClean="0"/>
              <a:t>C</a:t>
            </a:r>
            <a:r>
              <a:rPr lang="en-US" sz="2000" i="1" dirty="0"/>
              <a:t>:=green;		(*  </a:t>
            </a:r>
            <a:r>
              <a:rPr lang="ru-RU" sz="2000" i="1" dirty="0"/>
              <a:t>С</a:t>
            </a:r>
            <a:r>
              <a:rPr lang="en-US" sz="2000" i="1" dirty="0"/>
              <a:t>=2  *)</a:t>
            </a:r>
          </a:p>
          <a:p>
            <a:pPr>
              <a:lnSpc>
                <a:spcPct val="90000"/>
              </a:lnSpc>
            </a:pPr>
            <a:r>
              <a:rPr lang="ru-RU" sz="2000" i="1" dirty="0" smtClean="0"/>
              <a:t> -  </a:t>
            </a:r>
            <a:r>
              <a:rPr lang="en-US" sz="2000" i="1" dirty="0" err="1" smtClean="0"/>
              <a:t>printf</a:t>
            </a:r>
            <a:r>
              <a:rPr lang="ru-RU" sz="2000" i="1" dirty="0"/>
              <a:t>(“</a:t>
            </a:r>
            <a:r>
              <a:rPr lang="en-US" sz="2000" i="1" dirty="0"/>
              <a:t>B</a:t>
            </a:r>
            <a:r>
              <a:rPr lang="ru-RU" sz="2000" i="1" dirty="0"/>
              <a:t>- %</a:t>
            </a:r>
            <a:r>
              <a:rPr lang="en-US" sz="2000" i="1" dirty="0"/>
              <a:t>d</a:t>
            </a:r>
            <a:r>
              <a:rPr lang="ru-RU" sz="2000" i="1" dirty="0"/>
              <a:t>  </a:t>
            </a:r>
            <a:r>
              <a:rPr lang="en-US" sz="2000" i="1" dirty="0"/>
              <a:t>C</a:t>
            </a:r>
            <a:r>
              <a:rPr lang="ru-RU" sz="2000" i="1" dirty="0"/>
              <a:t>- %</a:t>
            </a:r>
            <a:r>
              <a:rPr lang="en-US" sz="2000" i="1" dirty="0"/>
              <a:t>d</a:t>
            </a:r>
            <a:r>
              <a:rPr lang="ru-RU" sz="2000" i="1" dirty="0"/>
              <a:t>”, </a:t>
            </a:r>
            <a:r>
              <a:rPr lang="en-US" sz="2000" i="1" dirty="0"/>
              <a:t>B</a:t>
            </a:r>
            <a:r>
              <a:rPr lang="ru-RU" sz="2000" i="1" dirty="0"/>
              <a:t>, </a:t>
            </a:r>
            <a:r>
              <a:rPr lang="en-US" sz="2000" i="1" dirty="0"/>
              <a:t>C</a:t>
            </a:r>
            <a:r>
              <a:rPr lang="ru-RU" sz="2000" i="1" dirty="0"/>
              <a:t>); - выдаст на экран: </a:t>
            </a:r>
            <a:r>
              <a:rPr lang="en-US" sz="2000" i="1" dirty="0"/>
              <a:t>B</a:t>
            </a:r>
            <a:r>
              <a:rPr lang="ru-RU" sz="2000" i="1" dirty="0"/>
              <a:t>- 1 </a:t>
            </a:r>
            <a:r>
              <a:rPr lang="en-US" sz="2000" i="1" dirty="0"/>
              <a:t>C</a:t>
            </a:r>
            <a:r>
              <a:rPr lang="ru-RU" sz="2000" i="1" dirty="0"/>
              <a:t>- 2</a:t>
            </a:r>
          </a:p>
          <a:p>
            <a:pPr algn="ctr">
              <a:lnSpc>
                <a:spcPct val="90000"/>
              </a:lnSpc>
            </a:pPr>
            <a:endParaRPr lang="ru-RU" sz="2000" dirty="0"/>
          </a:p>
          <a:p>
            <a:pPr>
              <a:lnSpc>
                <a:spcPct val="90000"/>
              </a:lnSpc>
            </a:pPr>
            <a:r>
              <a:rPr lang="ru-RU" sz="2000" dirty="0"/>
              <a:t>	</a:t>
            </a:r>
            <a:r>
              <a:rPr lang="ru-RU" sz="2000" dirty="0" smtClean="0"/>
              <a:t>После </a:t>
            </a:r>
            <a:r>
              <a:rPr lang="ru-RU" sz="2000" dirty="0"/>
              <a:t>выполнения данного фрагмента программы на экран  будут выданы цифры 1 и 2. Содержимое памяти для переменных B И C при этом следующее:  В - 00000001;</a:t>
            </a:r>
          </a:p>
          <a:p>
            <a:pPr>
              <a:lnSpc>
                <a:spcPct val="90000"/>
              </a:lnSpc>
            </a:pPr>
            <a:r>
              <a:rPr lang="ru-RU" sz="2000" dirty="0"/>
              <a:t>	</a:t>
            </a:r>
            <a:r>
              <a:rPr lang="ru-RU" sz="2000" dirty="0" smtClean="0"/>
              <a:t>         С </a:t>
            </a:r>
            <a:r>
              <a:rPr lang="ru-RU" sz="2000" dirty="0"/>
              <a:t>– 00000010</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9171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Перечислимый тип</a:t>
            </a:r>
          </a:p>
        </p:txBody>
      </p:sp>
    </p:spTree>
    <p:extLst>
      <p:ext uri="{BB962C8B-B14F-4D97-AF65-F5344CB8AC3E}">
        <p14:creationId xmlns:p14="http://schemas.microsoft.com/office/powerpoint/2010/main" xmlns="" val="5233923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67518" y="1700808"/>
            <a:ext cx="8352954" cy="5059847"/>
          </a:xfrm>
          <a:prstGeom prst="rect">
            <a:avLst/>
          </a:prstGeom>
          <a:noFill/>
          <a:ln w="9525">
            <a:noFill/>
            <a:miter lim="800000"/>
            <a:headEnd/>
            <a:tailEnd/>
          </a:ln>
        </p:spPr>
        <p:txBody>
          <a:bodyPr wrap="square" lIns="0" tIns="0" rIns="0" bIns="0">
            <a:spAutoFit/>
          </a:bodyPr>
          <a:lstStyle/>
          <a:p>
            <a:pPr algn="ctr">
              <a:lnSpc>
                <a:spcPct val="90000"/>
              </a:lnSpc>
            </a:pPr>
            <a:r>
              <a:rPr lang="ru-RU" sz="2400" b="1" dirty="0" smtClean="0"/>
              <a:t>ОПЕРАЦИИ</a:t>
            </a:r>
          </a:p>
          <a:p>
            <a:pPr algn="ctr">
              <a:lnSpc>
                <a:spcPct val="90000"/>
              </a:lnSpc>
            </a:pPr>
            <a:endParaRPr lang="ru-RU" sz="2400" b="1" dirty="0"/>
          </a:p>
          <a:p>
            <a:pPr algn="just">
              <a:lnSpc>
                <a:spcPct val="90000"/>
              </a:lnSpc>
            </a:pPr>
            <a:r>
              <a:rPr lang="ru-RU" sz="2400" dirty="0"/>
              <a:t>	</a:t>
            </a:r>
            <a:r>
              <a:rPr lang="ru-RU" sz="2400" dirty="0" smtClean="0"/>
              <a:t>На </a:t>
            </a:r>
            <a:r>
              <a:rPr lang="ru-RU" sz="2400" dirty="0"/>
              <a:t>физическом уровне над переменными перечислимого типа определены операции создания, уничтожения, выбора, обновления. При этом выполняется определение порядкового номера идентификатора по его значению и, наоборот, по номеру идентификатора определяется его значение.</a:t>
            </a:r>
          </a:p>
          <a:p>
            <a:pPr algn="just">
              <a:lnSpc>
                <a:spcPct val="90000"/>
              </a:lnSpc>
            </a:pPr>
            <a:r>
              <a:rPr lang="ru-RU" sz="2400" dirty="0"/>
              <a:t>	</a:t>
            </a:r>
            <a:r>
              <a:rPr lang="ru-RU" sz="2400" dirty="0" smtClean="0"/>
              <a:t>На </a:t>
            </a:r>
            <a:r>
              <a:rPr lang="ru-RU" sz="2400" dirty="0"/>
              <a:t>логическом уровне переменные перечислимого типа могут быть использованы только в выражениях булевского типа и в операциях сравнения; при этом сравниваются порядковые номера значений.</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9171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Перечислимый тип</a:t>
            </a:r>
          </a:p>
        </p:txBody>
      </p:sp>
    </p:spTree>
    <p:extLst>
      <p:ext uri="{BB962C8B-B14F-4D97-AF65-F5344CB8AC3E}">
        <p14:creationId xmlns:p14="http://schemas.microsoft.com/office/powerpoint/2010/main" xmlns="" val="38718194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07408" y="2564903"/>
            <a:ext cx="8208963" cy="1932837"/>
          </a:xfrm>
          <a:prstGeom prst="rect">
            <a:avLst/>
          </a:prstGeom>
          <a:noFill/>
          <a:ln w="9525">
            <a:noFill/>
            <a:miter lim="800000"/>
            <a:headEnd/>
            <a:tailEnd/>
          </a:ln>
        </p:spPr>
        <p:txBody>
          <a:bodyPr lIns="0" tIns="0" rIns="0" bIns="0">
            <a:spAutoFit/>
          </a:bodyPr>
          <a:lstStyle/>
          <a:p>
            <a:pPr algn="ctr"/>
            <a:r>
              <a:rPr lang="ru-RU" sz="2800" b="1" dirty="0"/>
              <a:t>Тема </a:t>
            </a:r>
            <a:r>
              <a:rPr lang="ru-RU" sz="2800" b="1" dirty="0" smtClean="0"/>
              <a:t>6:</a:t>
            </a:r>
            <a:r>
              <a:rPr lang="ru-RU" sz="2800" dirty="0" smtClean="0"/>
              <a:t> </a:t>
            </a:r>
            <a:endParaRPr lang="ru-RU" sz="2800" dirty="0"/>
          </a:p>
          <a:p>
            <a:pPr algn="ctr">
              <a:lnSpc>
                <a:spcPct val="90000"/>
              </a:lnSpc>
            </a:pPr>
            <a:r>
              <a:rPr lang="ru-RU" sz="2800" b="1" dirty="0"/>
              <a:t>Интервальный тип</a:t>
            </a:r>
            <a:r>
              <a:rPr lang="en-US" sz="2800" b="1" dirty="0"/>
              <a:t> </a:t>
            </a:r>
            <a:r>
              <a:rPr lang="ru-RU" sz="2800" b="1" dirty="0"/>
              <a:t>языка </a:t>
            </a:r>
            <a:r>
              <a:rPr lang="en-US" sz="2800" b="1" dirty="0"/>
              <a:t>PASCAL</a:t>
            </a:r>
            <a:endParaRPr lang="ru-RU" sz="2800" b="1" dirty="0"/>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7" name="TextBox 3"/>
          <p:cNvSpPr txBox="1">
            <a:spLocks noChangeArrowheads="1"/>
          </p:cNvSpPr>
          <p:nvPr/>
        </p:nvSpPr>
        <p:spPr bwMode="auto">
          <a:xfrm>
            <a:off x="538195" y="980728"/>
            <a:ext cx="8208963" cy="861774"/>
          </a:xfrm>
          <a:prstGeom prst="rect">
            <a:avLst/>
          </a:prstGeom>
          <a:noFill/>
          <a:ln w="9525">
            <a:noFill/>
            <a:miter lim="800000"/>
            <a:headEnd/>
            <a:tailEnd/>
          </a:ln>
        </p:spPr>
        <p:txBody>
          <a:bodyPr lIns="0" tIns="0" rIns="0" bIns="0">
            <a:spAutoFit/>
          </a:bodyPr>
          <a:lstStyle/>
          <a:p>
            <a:pPr algn="ctr">
              <a:defRPr/>
            </a:pPr>
            <a:r>
              <a:rPr lang="ru-RU" sz="2800" b="1" dirty="0">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t>ПРОСТЫЕ СТРУКТУРЫ </a:t>
            </a:r>
            <a:br>
              <a:rPr lang="ru-RU" sz="2800" b="1" dirty="0">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br>
            <a:r>
              <a:rPr lang="ru-RU" sz="2800" b="1" dirty="0">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t>ДАННЫХ</a:t>
            </a:r>
            <a:r>
              <a:rPr lang="ru-RU" sz="2800" b="1"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xmlns="" val="10604939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7" y="1916832"/>
            <a:ext cx="8208963" cy="3536353"/>
          </a:xfrm>
          <a:prstGeom prst="rect">
            <a:avLst/>
          </a:prstGeom>
          <a:noFill/>
          <a:ln w="9525">
            <a:noFill/>
            <a:miter lim="800000"/>
            <a:headEnd/>
            <a:tailEnd/>
          </a:ln>
        </p:spPr>
        <p:txBody>
          <a:bodyPr lIns="0" tIns="0" rIns="0" bIns="0">
            <a:spAutoFit/>
          </a:bodyPr>
          <a:lstStyle/>
          <a:p>
            <a:pPr algn="ctr">
              <a:lnSpc>
                <a:spcPct val="90000"/>
              </a:lnSpc>
            </a:pPr>
            <a:r>
              <a:rPr lang="ru-RU" sz="2200" b="1" dirty="0"/>
              <a:t>ЛОГИЧЕСКАЯ СТРУКТУРА</a:t>
            </a:r>
          </a:p>
          <a:p>
            <a:pPr algn="ctr">
              <a:lnSpc>
                <a:spcPct val="90000"/>
              </a:lnSpc>
            </a:pPr>
            <a:endParaRPr lang="en-US" sz="1600" b="1" dirty="0">
              <a:solidFill>
                <a:schemeClr val="accent2"/>
              </a:solidFill>
            </a:endParaRPr>
          </a:p>
          <a:p>
            <a:pPr algn="just">
              <a:lnSpc>
                <a:spcPct val="90000"/>
              </a:lnSpc>
            </a:pPr>
            <a:r>
              <a:rPr lang="ru-RU" sz="1600" dirty="0"/>
              <a:t>	</a:t>
            </a:r>
            <a:r>
              <a:rPr lang="ru-RU" sz="2000" dirty="0" smtClean="0"/>
              <a:t>Один </a:t>
            </a:r>
            <a:r>
              <a:rPr lang="ru-RU" sz="2000" dirty="0"/>
              <a:t>из способов образования новых типов из уже существующих - ограничение допустимого диапазона значений некоторого стандартного скалярного типа или рамок описанного перечислимого типа. Это ограничение определяется заданием минимального и максимального значений диапазона. При этом изменяется диапазон допустимых значений по отношению к базовому типу, но представление в памяти полностью соответствует базовому типу </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9171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Интервальный тип языка </a:t>
            </a:r>
            <a:r>
              <a:rPr lang="en-US" sz="2800" b="1" dirty="0">
                <a:latin typeface="Verdana" panose="020B0604030504040204" pitchFamily="34" charset="0"/>
                <a:ea typeface="Verdana" panose="020B0604030504040204" pitchFamily="34" charset="0"/>
                <a:cs typeface="Verdana" panose="020B0604030504040204" pitchFamily="34" charset="0"/>
              </a:rPr>
              <a:t>PASCAL</a:t>
            </a:r>
            <a:endParaRPr lang="ru-RU" sz="28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9844515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7" y="1556792"/>
            <a:ext cx="8208963" cy="5558445"/>
          </a:xfrm>
          <a:prstGeom prst="rect">
            <a:avLst/>
          </a:prstGeom>
          <a:noFill/>
          <a:ln w="9525">
            <a:noFill/>
            <a:miter lim="800000"/>
            <a:headEnd/>
            <a:tailEnd/>
          </a:ln>
        </p:spPr>
        <p:txBody>
          <a:bodyPr lIns="0" tIns="0" rIns="0" bIns="0">
            <a:spAutoFit/>
          </a:bodyPr>
          <a:lstStyle/>
          <a:p>
            <a:pPr algn="ctr">
              <a:lnSpc>
                <a:spcPct val="90000"/>
              </a:lnSpc>
            </a:pPr>
            <a:r>
              <a:rPr lang="ru-RU" sz="2200" b="1" dirty="0"/>
              <a:t>МАШИННОЕ </a:t>
            </a:r>
            <a:r>
              <a:rPr lang="ru-RU" sz="2200" b="1" dirty="0" smtClean="0"/>
              <a:t>ПРЕДСТАВЛЕНИЕ</a:t>
            </a:r>
          </a:p>
          <a:p>
            <a:pPr algn="ctr">
              <a:lnSpc>
                <a:spcPct val="90000"/>
              </a:lnSpc>
            </a:pPr>
            <a:endParaRPr lang="ru-RU" sz="2200" dirty="0"/>
          </a:p>
          <a:p>
            <a:pPr algn="ctr">
              <a:lnSpc>
                <a:spcPct val="90000"/>
              </a:lnSpc>
            </a:pPr>
            <a:r>
              <a:rPr lang="ru-RU" sz="2000" dirty="0"/>
              <a:t>		Данные интервального типа могут храниться в зависимости от верхней и нижней границ интервала независимо от входящего в этот предел количества значений в виде. Для данных интервального типа требуется память размером один, два или четыре байта</a:t>
            </a:r>
            <a:endParaRPr lang="en-US" sz="2000" dirty="0"/>
          </a:p>
          <a:p>
            <a:pPr>
              <a:lnSpc>
                <a:spcPct val="90000"/>
              </a:lnSpc>
            </a:pPr>
            <a:r>
              <a:rPr lang="ru-RU" sz="2000" dirty="0"/>
              <a:t>Например.</a:t>
            </a:r>
            <a:endParaRPr lang="ru-RU" sz="2000" i="1" dirty="0"/>
          </a:p>
          <a:p>
            <a:pPr marL="342900" indent="-342900">
              <a:lnSpc>
                <a:spcPct val="90000"/>
              </a:lnSpc>
              <a:buClr>
                <a:srgbClr val="CC0000"/>
              </a:buClr>
              <a:buFont typeface="Wingdings" panose="05000000000000000000" pitchFamily="2" charset="2"/>
              <a:buChar char="§"/>
            </a:pPr>
            <a:r>
              <a:rPr lang="ru-RU" sz="2000" i="1" dirty="0" smtClean="0"/>
              <a:t> </a:t>
            </a:r>
            <a:r>
              <a:rPr lang="ru-RU" sz="2000" i="1" dirty="0" err="1" smtClean="0"/>
              <a:t>var</a:t>
            </a:r>
            <a:r>
              <a:rPr lang="ru-RU" sz="2000" i="1" dirty="0"/>
              <a:t>	A: 220..250;	</a:t>
            </a:r>
            <a:r>
              <a:rPr lang="ru-RU" sz="2000" i="1" dirty="0" smtClean="0"/>
              <a:t>  (*  </a:t>
            </a:r>
            <a:r>
              <a:rPr lang="ru-RU" sz="2000" i="1" dirty="0"/>
              <a:t>Занимает 1 байт   *)</a:t>
            </a:r>
          </a:p>
          <a:p>
            <a:pPr marL="342900" indent="-342900">
              <a:lnSpc>
                <a:spcPct val="90000"/>
              </a:lnSpc>
              <a:buClr>
                <a:srgbClr val="CC0000"/>
              </a:buClr>
              <a:buFont typeface="Wingdings" panose="05000000000000000000" pitchFamily="2" charset="2"/>
              <a:buChar char="§"/>
            </a:pPr>
            <a:r>
              <a:rPr lang="ru-RU" sz="2000" i="1" dirty="0" smtClean="0"/>
              <a:t> В</a:t>
            </a:r>
            <a:r>
              <a:rPr lang="ru-RU" sz="2000" i="1" dirty="0"/>
              <a:t>: 2221..2226;	  </a:t>
            </a:r>
            <a:r>
              <a:rPr lang="ru-RU" sz="2000" i="1" dirty="0" smtClean="0"/>
              <a:t>(*  </a:t>
            </a:r>
            <a:r>
              <a:rPr lang="ru-RU" sz="2000" i="1" dirty="0"/>
              <a:t>Занимает 2 байта  *)</a:t>
            </a:r>
          </a:p>
          <a:p>
            <a:pPr marL="342900" indent="-342900">
              <a:lnSpc>
                <a:spcPct val="90000"/>
              </a:lnSpc>
              <a:buClr>
                <a:srgbClr val="CC0000"/>
              </a:buClr>
              <a:buFont typeface="Wingdings" panose="05000000000000000000" pitchFamily="2" charset="2"/>
              <a:buChar char="§"/>
            </a:pPr>
            <a:r>
              <a:rPr lang="ru-RU" sz="2000" i="1" dirty="0" smtClean="0"/>
              <a:t> C</a:t>
            </a:r>
            <a:r>
              <a:rPr lang="ru-RU" sz="2000" i="1" dirty="0"/>
              <a:t>: 'A'..'K';		</a:t>
            </a:r>
            <a:r>
              <a:rPr lang="ru-RU" sz="2000" i="1" dirty="0" smtClean="0"/>
              <a:t> (*  </a:t>
            </a:r>
            <a:r>
              <a:rPr lang="ru-RU" sz="2000" i="1" dirty="0"/>
              <a:t>Занимает 1 байт   *)</a:t>
            </a:r>
            <a:endParaRPr lang="en-US" sz="2000" i="1" dirty="0"/>
          </a:p>
          <a:p>
            <a:pPr marL="342900" indent="-342900">
              <a:lnSpc>
                <a:spcPct val="90000"/>
              </a:lnSpc>
              <a:buClr>
                <a:srgbClr val="CC0000"/>
              </a:buClr>
              <a:buFont typeface="Wingdings" panose="05000000000000000000" pitchFamily="2" charset="2"/>
              <a:buChar char="§"/>
            </a:pPr>
            <a:r>
              <a:rPr lang="ru-RU" sz="2000" i="1" dirty="0" smtClean="0"/>
              <a:t> </a:t>
            </a:r>
            <a:r>
              <a:rPr lang="en-US" sz="2000" i="1" dirty="0" smtClean="0"/>
              <a:t>begin</a:t>
            </a:r>
            <a:r>
              <a:rPr lang="en-US" sz="2000" i="1" dirty="0"/>
              <a:t>		A:=240;	C:='C';	B:=2222;	end.</a:t>
            </a:r>
            <a:endParaRPr lang="ru-RU" sz="2000" dirty="0"/>
          </a:p>
          <a:p>
            <a:pPr>
              <a:lnSpc>
                <a:spcPct val="90000"/>
              </a:lnSpc>
            </a:pPr>
            <a:r>
              <a:rPr lang="ru-RU" sz="2000" dirty="0"/>
              <a:t>	После выполнения данной программы содержимое памяти будет следующим: A - 11110000;	</a:t>
            </a:r>
            <a:r>
              <a:rPr lang="ru-RU" sz="2000" dirty="0" smtClean="0"/>
              <a:t>  </a:t>
            </a:r>
          </a:p>
          <a:p>
            <a:pPr>
              <a:lnSpc>
                <a:spcPct val="90000"/>
              </a:lnSpc>
            </a:pPr>
            <a:r>
              <a:rPr lang="ru-RU" sz="2000" dirty="0"/>
              <a:t> </a:t>
            </a:r>
            <a:r>
              <a:rPr lang="ru-RU" sz="2000" dirty="0" smtClean="0"/>
              <a:t>                       C </a:t>
            </a:r>
            <a:r>
              <a:rPr lang="ru-RU" sz="2000" dirty="0"/>
              <a:t>- 01000011;	</a:t>
            </a:r>
          </a:p>
          <a:p>
            <a:pPr>
              <a:lnSpc>
                <a:spcPct val="90000"/>
              </a:lnSpc>
            </a:pPr>
            <a:r>
              <a:rPr lang="ru-RU" sz="2000" dirty="0"/>
              <a:t>	</a:t>
            </a:r>
            <a:r>
              <a:rPr lang="ru-RU" sz="2000" dirty="0" smtClean="0"/>
              <a:t>        B </a:t>
            </a:r>
            <a:r>
              <a:rPr lang="ru-RU" sz="2000" dirty="0"/>
              <a:t>- 10101110 00001000.</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9171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Интервальный тип языка </a:t>
            </a:r>
            <a:r>
              <a:rPr lang="en-US" sz="2800" b="1" dirty="0">
                <a:latin typeface="Verdana" panose="020B0604030504040204" pitchFamily="34" charset="0"/>
                <a:ea typeface="Verdana" panose="020B0604030504040204" pitchFamily="34" charset="0"/>
                <a:cs typeface="Verdana" panose="020B0604030504040204" pitchFamily="34" charset="0"/>
              </a:rPr>
              <a:t>PASCAL</a:t>
            </a:r>
            <a:endParaRPr lang="ru-RU" sz="28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9302712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67518" y="1484784"/>
            <a:ext cx="8352954" cy="6112443"/>
          </a:xfrm>
          <a:prstGeom prst="rect">
            <a:avLst/>
          </a:prstGeom>
          <a:noFill/>
          <a:ln w="9525">
            <a:noFill/>
            <a:miter lim="800000"/>
            <a:headEnd/>
            <a:tailEnd/>
          </a:ln>
        </p:spPr>
        <p:txBody>
          <a:bodyPr wrap="square" lIns="0" tIns="0" rIns="0" bIns="0">
            <a:spAutoFit/>
          </a:bodyPr>
          <a:lstStyle/>
          <a:p>
            <a:pPr algn="ctr">
              <a:lnSpc>
                <a:spcPct val="90000"/>
              </a:lnSpc>
            </a:pPr>
            <a:r>
              <a:rPr lang="ru-RU" sz="2200" b="1" dirty="0" smtClean="0"/>
              <a:t>ОПЕРАЦИИ</a:t>
            </a:r>
          </a:p>
          <a:p>
            <a:pPr algn="ctr">
              <a:lnSpc>
                <a:spcPct val="90000"/>
              </a:lnSpc>
            </a:pPr>
            <a:endParaRPr lang="ru-RU" sz="2200" b="1" dirty="0"/>
          </a:p>
          <a:p>
            <a:pPr algn="just">
              <a:lnSpc>
                <a:spcPct val="90000"/>
              </a:lnSpc>
            </a:pPr>
            <a:r>
              <a:rPr lang="ru-RU" sz="2000" dirty="0"/>
              <a:t>	</a:t>
            </a:r>
            <a:r>
              <a:rPr lang="ru-RU" sz="2000" dirty="0" smtClean="0"/>
              <a:t>На </a:t>
            </a:r>
            <a:r>
              <a:rPr lang="ru-RU" sz="2000" dirty="0"/>
              <a:t>физическом уровне над переменными интервального типа определены операции создания, уничтожения, выбора, обновления. Дополнительные операции определены базовым типом элементов интервального типа.</a:t>
            </a:r>
          </a:p>
          <a:p>
            <a:pPr algn="just">
              <a:lnSpc>
                <a:spcPct val="90000"/>
              </a:lnSpc>
            </a:pPr>
            <a:r>
              <a:rPr lang="ru-RU" sz="2000" dirty="0"/>
              <a:t>А</a:t>
            </a:r>
            <a:r>
              <a:rPr lang="ru-RU" sz="2000" dirty="0" smtClean="0"/>
              <a:t>). Интервальный </a:t>
            </a:r>
            <a:r>
              <a:rPr lang="ru-RU" sz="2000" dirty="0"/>
              <a:t>тип от символьного: определение кода символа и, наоборот, символа по его коду. </a:t>
            </a:r>
          </a:p>
          <a:p>
            <a:pPr algn="just">
              <a:lnSpc>
                <a:spcPct val="90000"/>
              </a:lnSpc>
            </a:pPr>
            <a:r>
              <a:rPr lang="ru-RU" sz="2000" dirty="0"/>
              <a:t>	</a:t>
            </a:r>
            <a:r>
              <a:rPr lang="ru-RU" sz="2000" dirty="0" smtClean="0"/>
              <a:t>Пусть </a:t>
            </a:r>
            <a:r>
              <a:rPr lang="ru-RU" sz="2000" dirty="0"/>
              <a:t>задана переменная типа </a:t>
            </a:r>
            <a:r>
              <a:rPr lang="ru-RU" sz="2000" dirty="0" err="1"/>
              <a:t>tz</a:t>
            </a:r>
            <a:r>
              <a:rPr lang="ru-RU" sz="2000" dirty="0"/>
              <a:t>:'</a:t>
            </a:r>
            <a:r>
              <a:rPr lang="ru-RU" sz="2000" dirty="0" err="1"/>
              <a:t>d'..'h</a:t>
            </a:r>
            <a:r>
              <a:rPr lang="ru-RU" sz="2000" dirty="0"/>
              <a:t>'. Данной переменной присвоено значение 'e'. Байт памяти, отведенный под эту переменную, будет хранить ASCII-код буквы 'e', т.е. 01100101 (в 10-м представлении 101).</a:t>
            </a:r>
          </a:p>
          <a:p>
            <a:pPr algn="just">
              <a:lnSpc>
                <a:spcPct val="90000"/>
              </a:lnSpc>
            </a:pPr>
            <a:endParaRPr lang="ru-RU" sz="2000" dirty="0"/>
          </a:p>
          <a:p>
            <a:pPr algn="just">
              <a:lnSpc>
                <a:spcPct val="90000"/>
              </a:lnSpc>
            </a:pPr>
            <a:r>
              <a:rPr lang="ru-RU" sz="2000" dirty="0"/>
              <a:t>Б</a:t>
            </a:r>
            <a:r>
              <a:rPr lang="ru-RU" sz="2000" dirty="0" smtClean="0"/>
              <a:t>). Интервальный </a:t>
            </a:r>
            <a:r>
              <a:rPr lang="ru-RU" sz="2000" dirty="0"/>
              <a:t>тип от перечислимого: определение порядкового номера идентификатора по его значению и, наоборот, по номеру идентификатора - его значение.</a:t>
            </a:r>
          </a:p>
          <a:p>
            <a:pPr algn="just">
              <a:lnSpc>
                <a:spcPct val="90000"/>
              </a:lnSpc>
            </a:pPr>
            <a:r>
              <a:rPr lang="ru-RU" sz="2000" dirty="0"/>
              <a:t>	На логическом уровне все операции, разрешенные для данных базового типа, возможны и для данных соответствующих интервальных типов.</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9171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Интервальный тип языка </a:t>
            </a:r>
            <a:r>
              <a:rPr lang="en-US" sz="2800" b="1" dirty="0">
                <a:latin typeface="Verdana" panose="020B0604030504040204" pitchFamily="34" charset="0"/>
                <a:ea typeface="Verdana" panose="020B0604030504040204" pitchFamily="34" charset="0"/>
                <a:cs typeface="Verdana" panose="020B0604030504040204" pitchFamily="34" charset="0"/>
              </a:rPr>
              <a:t>PASCAL</a:t>
            </a:r>
            <a:endParaRPr lang="ru-RU" sz="28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330393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07408" y="2564903"/>
            <a:ext cx="8208963" cy="1932837"/>
          </a:xfrm>
          <a:prstGeom prst="rect">
            <a:avLst/>
          </a:prstGeom>
          <a:noFill/>
          <a:ln w="9525">
            <a:noFill/>
            <a:miter lim="800000"/>
            <a:headEnd/>
            <a:tailEnd/>
          </a:ln>
        </p:spPr>
        <p:txBody>
          <a:bodyPr lIns="0" tIns="0" rIns="0" bIns="0">
            <a:spAutoFit/>
          </a:bodyPr>
          <a:lstStyle/>
          <a:p>
            <a:pPr algn="ctr"/>
            <a:r>
              <a:rPr lang="ru-RU" sz="2800" b="1" dirty="0"/>
              <a:t>Тема 7</a:t>
            </a:r>
            <a:r>
              <a:rPr lang="ru-RU" sz="2800" b="1" dirty="0" smtClean="0"/>
              <a:t>:</a:t>
            </a:r>
            <a:r>
              <a:rPr lang="ru-RU" sz="2800" dirty="0" smtClean="0"/>
              <a:t> </a:t>
            </a:r>
            <a:endParaRPr lang="ru-RU" sz="2800" dirty="0"/>
          </a:p>
          <a:p>
            <a:pPr algn="ctr"/>
            <a:r>
              <a:rPr lang="ru-RU" sz="2800" b="1" dirty="0"/>
              <a:t>Указатели</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7" name="TextBox 3"/>
          <p:cNvSpPr txBox="1">
            <a:spLocks noChangeArrowheads="1"/>
          </p:cNvSpPr>
          <p:nvPr/>
        </p:nvSpPr>
        <p:spPr bwMode="auto">
          <a:xfrm>
            <a:off x="538195" y="980728"/>
            <a:ext cx="8208963" cy="861774"/>
          </a:xfrm>
          <a:prstGeom prst="rect">
            <a:avLst/>
          </a:prstGeom>
          <a:noFill/>
          <a:ln w="9525">
            <a:noFill/>
            <a:miter lim="800000"/>
            <a:headEnd/>
            <a:tailEnd/>
          </a:ln>
        </p:spPr>
        <p:txBody>
          <a:bodyPr lIns="0" tIns="0" rIns="0" bIns="0">
            <a:spAutoFit/>
          </a:bodyPr>
          <a:lstStyle/>
          <a:p>
            <a:pPr algn="ctr">
              <a:defRPr/>
            </a:pPr>
            <a:r>
              <a:rPr lang="ru-RU" sz="2800" b="1" dirty="0">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t>ПРОСТЫЕ СТРУКТУРЫ </a:t>
            </a:r>
            <a:br>
              <a:rPr lang="ru-RU" sz="2800" b="1" dirty="0">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br>
            <a:r>
              <a:rPr lang="ru-RU" sz="2800" b="1" dirty="0">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t>ДАННЫХ</a:t>
            </a:r>
            <a:r>
              <a:rPr lang="ru-RU" sz="2800" b="1"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xmlns="" val="111357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7" name="TextBox 3"/>
          <p:cNvSpPr txBox="1">
            <a:spLocks noChangeArrowheads="1"/>
          </p:cNvSpPr>
          <p:nvPr/>
        </p:nvSpPr>
        <p:spPr bwMode="auto">
          <a:xfrm>
            <a:off x="539750" y="909638"/>
            <a:ext cx="8208963" cy="430887"/>
          </a:xfrm>
          <a:prstGeom prst="rect">
            <a:avLst/>
          </a:prstGeom>
          <a:noFill/>
          <a:ln w="9525">
            <a:noFill/>
            <a:miter lim="800000"/>
            <a:headEnd/>
            <a:tailEnd/>
          </a:ln>
        </p:spPr>
        <p:txBody>
          <a:bodyPr lIns="0" tIns="0" rIns="0" bIns="0">
            <a:spAutoFit/>
          </a:bodyPr>
          <a:lstStyle/>
          <a:p>
            <a:pPr algn="ctr"/>
            <a:r>
              <a:rPr lang="ru-RU" sz="2800" b="1" dirty="0" smtClean="0">
                <a:latin typeface="Verdana" panose="020B0604030504040204" pitchFamily="34" charset="0"/>
                <a:ea typeface="Verdana" panose="020B0604030504040204" pitchFamily="34" charset="0"/>
                <a:cs typeface="Verdana" panose="020B0604030504040204" pitchFamily="34" charset="0"/>
              </a:rPr>
              <a:t>Т</a:t>
            </a:r>
            <a:r>
              <a:rPr lang="ru-RU" sz="2800" b="1" dirty="0" smtClean="0">
                <a:latin typeface="Verdana" panose="020B0604030504040204" pitchFamily="34" charset="0"/>
                <a:ea typeface="Verdana" panose="020B0604030504040204" pitchFamily="34" charset="0"/>
                <a:cs typeface="Verdana" panose="020B0604030504040204" pitchFamily="34" charset="0"/>
              </a:rPr>
              <a:t>ипы </a:t>
            </a:r>
            <a:r>
              <a:rPr lang="ru-RU" sz="2800" b="1" dirty="0">
                <a:latin typeface="Verdana" panose="020B0604030504040204" pitchFamily="34" charset="0"/>
                <a:ea typeface="Verdana" panose="020B0604030504040204" pitchFamily="34" charset="0"/>
                <a:cs typeface="Verdana" panose="020B0604030504040204" pitchFamily="34" charset="0"/>
              </a:rPr>
              <a:t>данных </a:t>
            </a:r>
            <a:r>
              <a:rPr lang="en-US" sz="2800" b="1" dirty="0" smtClean="0">
                <a:latin typeface="Verdana" panose="020B0604030504040204" pitchFamily="34" charset="0"/>
                <a:ea typeface="Verdana" panose="020B0604030504040204" pitchFamily="34" charset="0"/>
                <a:cs typeface="Verdana" panose="020B0604030504040204" pitchFamily="34" charset="0"/>
              </a:rPr>
              <a:t>C</a:t>
            </a:r>
            <a:endParaRPr lang="ru-RU" altLang="ru-RU" sz="2800" b="1" dirty="0">
              <a:latin typeface="Verdana" pitchFamily="34" charset="0"/>
              <a:ea typeface="Verdana" pitchFamily="34" charset="0"/>
              <a:cs typeface="Verdana" pitchFamily="34" charset="0"/>
            </a:endParaRPr>
          </a:p>
        </p:txBody>
      </p:sp>
      <p:sp>
        <p:nvSpPr>
          <p:cNvPr id="2049" name="Rectangle 1"/>
          <p:cNvSpPr>
            <a:spLocks noChangeArrowheads="1"/>
          </p:cNvSpPr>
          <p:nvPr/>
        </p:nvSpPr>
        <p:spPr bwMode="auto">
          <a:xfrm>
            <a:off x="785786" y="1928802"/>
            <a:ext cx="8358214" cy="40626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Объект некоторого базового типа может быть модифицирован. С этой целью используются специальные ключевые слова, называемые модификаторами. В стандарте ANSI языка Си имеются следующие модификаторы типа: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2400" b="0" i="0" u="none" strike="noStrike" cap="none" normalizeH="0" baseline="0" dirty="0" err="1" smtClean="0">
                <a:ln>
                  <a:noFill/>
                </a:ln>
                <a:solidFill>
                  <a:srgbClr val="0070C0"/>
                </a:solidFill>
                <a:effectLst/>
                <a:latin typeface="Arial" pitchFamily="34" charset="0"/>
                <a:ea typeface="Times New Roman" pitchFamily="18" charset="0"/>
                <a:cs typeface="Arial" pitchFamily="34" charset="0"/>
              </a:rPr>
              <a:t>unsigned</a:t>
            </a:r>
            <a:r>
              <a:rPr kumimoji="0" lang="ru-RU" sz="2400" b="0"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2400" b="0" i="0" u="none" strike="noStrike" cap="none" normalizeH="0" baseline="0" dirty="0" err="1" smtClean="0">
                <a:ln>
                  <a:noFill/>
                </a:ln>
                <a:solidFill>
                  <a:srgbClr val="0070C0"/>
                </a:solidFill>
                <a:effectLst/>
                <a:latin typeface="Arial" pitchFamily="34" charset="0"/>
                <a:ea typeface="Times New Roman" pitchFamily="18" charset="0"/>
                <a:cs typeface="Arial" pitchFamily="34" charset="0"/>
              </a:rPr>
              <a:t>signed</a:t>
            </a:r>
            <a:r>
              <a:rPr kumimoji="0" lang="ru-RU" sz="2400" b="0"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2400" b="0" i="0" u="none" strike="noStrike" cap="none" normalizeH="0" baseline="0" dirty="0" err="1" smtClean="0">
                <a:ln>
                  <a:noFill/>
                </a:ln>
                <a:solidFill>
                  <a:srgbClr val="0070C0"/>
                </a:solidFill>
                <a:effectLst/>
                <a:latin typeface="Arial" pitchFamily="34" charset="0"/>
                <a:ea typeface="Times New Roman" pitchFamily="18" charset="0"/>
                <a:cs typeface="Arial" pitchFamily="34" charset="0"/>
              </a:rPr>
              <a:t>short</a:t>
            </a:r>
            <a:r>
              <a:rPr kumimoji="0" lang="ru-RU" sz="2400" b="0"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2400" b="0" i="0" u="none" strike="noStrike" cap="none" normalizeH="0" baseline="0" dirty="0" err="1" smtClean="0">
                <a:ln>
                  <a:noFill/>
                </a:ln>
                <a:solidFill>
                  <a:srgbClr val="0070C0"/>
                </a:solidFill>
                <a:effectLst/>
                <a:latin typeface="Arial" pitchFamily="34" charset="0"/>
                <a:ea typeface="Times New Roman" pitchFamily="18" charset="0"/>
                <a:cs typeface="Arial" pitchFamily="34" charset="0"/>
              </a:rPr>
              <a:t>long</a:t>
            </a:r>
            <a:r>
              <a:rPr kumimoji="0" lang="ru-RU" sz="2400" b="0"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 </a:t>
            </a:r>
            <a:endParaRPr kumimoji="0" lang="ru-RU" sz="2400" b="0" i="0" u="none" strike="noStrike" cap="none" normalizeH="0" baseline="0" dirty="0" smtClean="0">
              <a:ln>
                <a:noFill/>
              </a:ln>
              <a:solidFill>
                <a:srgbClr val="0070C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9121638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7" y="1916832"/>
            <a:ext cx="8208963" cy="4118050"/>
          </a:xfrm>
          <a:prstGeom prst="rect">
            <a:avLst/>
          </a:prstGeom>
          <a:noFill/>
          <a:ln w="9525">
            <a:noFill/>
            <a:miter lim="800000"/>
            <a:headEnd/>
            <a:tailEnd/>
          </a:ln>
        </p:spPr>
        <p:txBody>
          <a:bodyPr lIns="0" tIns="0" rIns="0" bIns="0">
            <a:spAutoFit/>
          </a:bodyPr>
          <a:lstStyle/>
          <a:p>
            <a:pPr algn="just">
              <a:lnSpc>
                <a:spcPct val="90000"/>
              </a:lnSpc>
            </a:pPr>
            <a:r>
              <a:rPr lang="ru-RU" sz="2000" dirty="0" smtClean="0"/>
              <a:t>   Оперативная </a:t>
            </a:r>
            <a:r>
              <a:rPr lang="ru-RU" sz="2000" dirty="0"/>
              <a:t>память компьютера представляет собой совокупность элементарных ячеек для хранения информации – байтов, каждый их которых имеет собственный номер. Эти номера называются </a:t>
            </a:r>
            <a:r>
              <a:rPr lang="ru-RU" sz="2000" i="1" dirty="0"/>
              <a:t>адресами, </a:t>
            </a:r>
            <a:r>
              <a:rPr lang="ru-RU" sz="2000" dirty="0"/>
              <a:t>они позволяют обращаться к любому байту памяти.</a:t>
            </a:r>
          </a:p>
          <a:p>
            <a:pPr algn="just">
              <a:lnSpc>
                <a:spcPct val="90000"/>
              </a:lnSpc>
            </a:pPr>
            <a:endParaRPr lang="ru-RU" sz="2000" i="1" dirty="0"/>
          </a:p>
          <a:p>
            <a:pPr algn="just">
              <a:lnSpc>
                <a:spcPct val="90000"/>
              </a:lnSpc>
            </a:pPr>
            <a:r>
              <a:rPr lang="ru-RU" sz="2000" i="1" dirty="0" smtClean="0"/>
              <a:t>   </a:t>
            </a:r>
            <a:r>
              <a:rPr lang="ru-RU" sz="2000" i="1" u="sng" dirty="0" smtClean="0"/>
              <a:t>Указатель</a:t>
            </a:r>
            <a:r>
              <a:rPr lang="ru-RU" sz="2000" dirty="0" smtClean="0"/>
              <a:t> </a:t>
            </a:r>
            <a:r>
              <a:rPr lang="ru-RU" sz="2000" dirty="0"/>
              <a:t>– это переменная, которая в качестве своего значения содержит адрес </a:t>
            </a:r>
            <a:r>
              <a:rPr lang="ru-RU" sz="2000" dirty="0" err="1"/>
              <a:t>юайта</a:t>
            </a:r>
            <a:r>
              <a:rPr lang="ru-RU" sz="2000" dirty="0"/>
              <a:t> памяти.</a:t>
            </a:r>
          </a:p>
          <a:p>
            <a:pPr algn="just">
              <a:lnSpc>
                <a:spcPct val="90000"/>
              </a:lnSpc>
            </a:pPr>
            <a:endParaRPr lang="ru-RU" sz="2000" dirty="0"/>
          </a:p>
          <a:p>
            <a:pPr algn="just">
              <a:lnSpc>
                <a:spcPct val="90000"/>
              </a:lnSpc>
            </a:pPr>
            <a:r>
              <a:rPr lang="ru-RU" sz="2000" dirty="0" smtClean="0"/>
              <a:t>   Тип </a:t>
            </a:r>
            <a:r>
              <a:rPr lang="ru-RU" sz="2000" dirty="0"/>
              <a:t>указателя представляет собой адрес ячейки памяти (в подавляющем большинстве современных вычислительных систем размер ячейки - минимальной адресуемой единицы памяти - составляет один байт). </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7" name="TextBox 3"/>
          <p:cNvSpPr txBox="1">
            <a:spLocks noChangeArrowheads="1"/>
          </p:cNvSpPr>
          <p:nvPr/>
        </p:nvSpPr>
        <p:spPr bwMode="auto">
          <a:xfrm>
            <a:off x="538195" y="7647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Указатели</a:t>
            </a:r>
          </a:p>
        </p:txBody>
      </p:sp>
    </p:spTree>
    <p:extLst>
      <p:ext uri="{BB962C8B-B14F-4D97-AF65-F5344CB8AC3E}">
        <p14:creationId xmlns:p14="http://schemas.microsoft.com/office/powerpoint/2010/main" xmlns="" val="38021446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7" y="1646514"/>
            <a:ext cx="8304207" cy="5503045"/>
          </a:xfrm>
          <a:prstGeom prst="rect">
            <a:avLst/>
          </a:prstGeom>
          <a:noFill/>
          <a:ln w="9525">
            <a:noFill/>
            <a:miter lim="800000"/>
            <a:headEnd/>
            <a:tailEnd/>
          </a:ln>
        </p:spPr>
        <p:txBody>
          <a:bodyPr wrap="square" lIns="0" tIns="0" rIns="0" bIns="0">
            <a:spAutoFit/>
          </a:bodyPr>
          <a:lstStyle/>
          <a:p>
            <a:pPr algn="just">
              <a:lnSpc>
                <a:spcPct val="90000"/>
              </a:lnSpc>
            </a:pPr>
            <a:r>
              <a:rPr lang="ru-RU" sz="2000" dirty="0" smtClean="0"/>
              <a:t>     При </a:t>
            </a:r>
            <a:r>
              <a:rPr lang="ru-RU" sz="2000" dirty="0"/>
              <a:t>решении прикладных задач с использованием языков высокого уровня наиболее частые случаи, когда программисту могут понадобиться указатели, следующие:</a:t>
            </a:r>
          </a:p>
          <a:p>
            <a:pPr algn="just">
              <a:lnSpc>
                <a:spcPct val="90000"/>
              </a:lnSpc>
            </a:pPr>
            <a:r>
              <a:rPr lang="ru-RU" sz="2000" dirty="0"/>
              <a:t>1) при необходимости представить одну и ту же область памяти, а следовательно, одни и те же физические данные, как данные разной логической структуры. В этом случае в программе вводятся два или более указателей, которые содержат адрес одной и той же области памяти, но имеют разный тип. Обращаясь к этой области памяти по тому или иному указателю, программист обрабатывает ее содержимое как данные того или иного типа;</a:t>
            </a:r>
          </a:p>
          <a:p>
            <a:pPr algn="just">
              <a:lnSpc>
                <a:spcPct val="90000"/>
              </a:lnSpc>
            </a:pPr>
            <a:r>
              <a:rPr lang="ru-RU" sz="2000" dirty="0"/>
              <a:t>2) при работе с динамическими структурами данных, что более важно. Память под такие структуры выделяется в ходе выполнения программы, стандартные функции выделения памяти возвращают адрес выделенной области памяти - указатель на нее. К содержимому динамически выделенной области памяти программист может обращаться только через такой указатель.</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9171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Указатели</a:t>
            </a:r>
          </a:p>
        </p:txBody>
      </p:sp>
    </p:spTree>
    <p:extLst>
      <p:ext uri="{BB962C8B-B14F-4D97-AF65-F5344CB8AC3E}">
        <p14:creationId xmlns:p14="http://schemas.microsoft.com/office/powerpoint/2010/main" xmlns="" val="37516101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7" y="1646514"/>
            <a:ext cx="8304207" cy="4644348"/>
          </a:xfrm>
          <a:prstGeom prst="rect">
            <a:avLst/>
          </a:prstGeom>
          <a:noFill/>
          <a:ln w="9525">
            <a:noFill/>
            <a:miter lim="800000"/>
            <a:headEnd/>
            <a:tailEnd/>
          </a:ln>
        </p:spPr>
        <p:txBody>
          <a:bodyPr wrap="square" lIns="0" tIns="0" rIns="0" bIns="0">
            <a:spAutoFit/>
          </a:bodyPr>
          <a:lstStyle/>
          <a:p>
            <a:pPr algn="ctr">
              <a:lnSpc>
                <a:spcPct val="90000"/>
              </a:lnSpc>
            </a:pPr>
            <a:r>
              <a:rPr lang="ru-RU" sz="2000" dirty="0" smtClean="0"/>
              <a:t>     </a:t>
            </a:r>
            <a:r>
              <a:rPr lang="uk-UA" sz="2000" b="1" dirty="0" err="1">
                <a:solidFill>
                  <a:schemeClr val="accent2"/>
                </a:solidFill>
              </a:rPr>
              <a:t>Представление</a:t>
            </a:r>
            <a:r>
              <a:rPr lang="uk-UA" sz="2000" b="1" dirty="0">
                <a:solidFill>
                  <a:schemeClr val="accent2"/>
                </a:solidFill>
              </a:rPr>
              <a:t> </a:t>
            </a:r>
            <a:r>
              <a:rPr lang="uk-UA" sz="2000" b="1" dirty="0" err="1">
                <a:solidFill>
                  <a:schemeClr val="accent2"/>
                </a:solidFill>
              </a:rPr>
              <a:t>указателей</a:t>
            </a:r>
            <a:r>
              <a:rPr lang="uk-UA" sz="2000" b="1" dirty="0">
                <a:solidFill>
                  <a:schemeClr val="accent2"/>
                </a:solidFill>
              </a:rPr>
              <a:t> в </a:t>
            </a:r>
            <a:r>
              <a:rPr lang="uk-UA" sz="2000" b="1" dirty="0" err="1">
                <a:solidFill>
                  <a:schemeClr val="accent2"/>
                </a:solidFill>
              </a:rPr>
              <a:t>языках</a:t>
            </a:r>
            <a:r>
              <a:rPr lang="uk-UA" sz="2000" b="1" dirty="0">
                <a:solidFill>
                  <a:schemeClr val="accent2"/>
                </a:solidFill>
              </a:rPr>
              <a:t> </a:t>
            </a:r>
            <a:r>
              <a:rPr lang="uk-UA" sz="2000" b="1" dirty="0" err="1">
                <a:solidFill>
                  <a:schemeClr val="accent2"/>
                </a:solidFill>
              </a:rPr>
              <a:t>программирования</a:t>
            </a:r>
            <a:endParaRPr lang="uk-UA" sz="2000" b="1" dirty="0">
              <a:solidFill>
                <a:schemeClr val="accent2"/>
              </a:solidFill>
            </a:endParaRPr>
          </a:p>
          <a:p>
            <a:pPr algn="ctr">
              <a:lnSpc>
                <a:spcPct val="90000"/>
              </a:lnSpc>
            </a:pPr>
            <a:endParaRPr lang="uk-UA" sz="2000" b="1" dirty="0">
              <a:solidFill>
                <a:schemeClr val="accent2"/>
              </a:solidFill>
            </a:endParaRPr>
          </a:p>
          <a:p>
            <a:pPr algn="just">
              <a:lnSpc>
                <a:spcPct val="90000"/>
              </a:lnSpc>
            </a:pPr>
            <a:r>
              <a:rPr lang="ru-RU" sz="1600" dirty="0"/>
              <a:t>	</a:t>
            </a:r>
            <a:r>
              <a:rPr lang="ru-RU" sz="2000" dirty="0"/>
              <a:t>В программе на языке высокого уровня указатели могут быть типизированными и </a:t>
            </a:r>
            <a:r>
              <a:rPr lang="ru-RU" sz="2000" dirty="0" err="1"/>
              <a:t>нетипизированными</a:t>
            </a:r>
            <a:r>
              <a:rPr lang="ru-RU" sz="2000" dirty="0"/>
              <a:t>. </a:t>
            </a:r>
          </a:p>
          <a:p>
            <a:pPr algn="just">
              <a:lnSpc>
                <a:spcPct val="90000"/>
              </a:lnSpc>
            </a:pPr>
            <a:r>
              <a:rPr lang="ru-RU" sz="2000" dirty="0"/>
              <a:t>	При объявлении типизированного указателя определяется и тип объекта в памяти, адресуемого этим указателем. </a:t>
            </a:r>
          </a:p>
          <a:p>
            <a:pPr algn="just">
              <a:lnSpc>
                <a:spcPct val="90000"/>
              </a:lnSpc>
            </a:pPr>
            <a:r>
              <a:rPr lang="ru-RU" sz="2000" dirty="0"/>
              <a:t>	Так, например, объявления в языке PASCAL: </a:t>
            </a:r>
            <a:endParaRPr lang="ru-RU" sz="2000" i="1" dirty="0"/>
          </a:p>
          <a:p>
            <a:pPr marL="342900" indent="-342900" algn="just">
              <a:lnSpc>
                <a:spcPct val="90000"/>
              </a:lnSpc>
              <a:buClr>
                <a:srgbClr val="CC0000"/>
              </a:buClr>
              <a:buFont typeface="Wingdings" panose="05000000000000000000" pitchFamily="2" charset="2"/>
              <a:buChar char="§"/>
            </a:pPr>
            <a:r>
              <a:rPr lang="ru-RU" sz="2000" i="1" dirty="0"/>
              <a:t>	</a:t>
            </a:r>
            <a:r>
              <a:rPr lang="en-US" sz="2000" i="1" dirty="0" err="1"/>
              <a:t>Var</a:t>
            </a:r>
            <a:r>
              <a:rPr lang="ru-RU" sz="2000" i="1" dirty="0"/>
              <a:t>	</a:t>
            </a:r>
            <a:r>
              <a:rPr lang="en-US" sz="2000" i="1" dirty="0" err="1"/>
              <a:t>ipt</a:t>
            </a:r>
            <a:r>
              <a:rPr lang="ru-RU" sz="2000" i="1" dirty="0"/>
              <a:t> : ^</a:t>
            </a:r>
            <a:r>
              <a:rPr lang="en-US" sz="2000" i="1" dirty="0"/>
              <a:t>integer</a:t>
            </a:r>
            <a:r>
              <a:rPr lang="ru-RU" sz="2000" i="1" dirty="0"/>
              <a:t>; </a:t>
            </a:r>
            <a:r>
              <a:rPr lang="en-US" sz="2000" i="1" dirty="0" err="1"/>
              <a:t>cpt</a:t>
            </a:r>
            <a:r>
              <a:rPr lang="ru-RU" sz="2000" i="1" dirty="0"/>
              <a:t> : ^</a:t>
            </a:r>
            <a:r>
              <a:rPr lang="en-US" sz="2000" i="1" dirty="0"/>
              <a:t>char</a:t>
            </a:r>
            <a:r>
              <a:rPr lang="ru-RU" sz="2000" i="1" dirty="0"/>
              <a:t>;</a:t>
            </a:r>
          </a:p>
          <a:p>
            <a:pPr algn="just">
              <a:lnSpc>
                <a:spcPct val="90000"/>
              </a:lnSpc>
              <a:buClr>
                <a:srgbClr val="CC0000"/>
              </a:buClr>
            </a:pPr>
            <a:r>
              <a:rPr lang="ru-RU" sz="2000" i="1" dirty="0"/>
              <a:t>	или в языке C:</a:t>
            </a:r>
          </a:p>
          <a:p>
            <a:pPr marL="342900" indent="-342900" algn="just">
              <a:lnSpc>
                <a:spcPct val="90000"/>
              </a:lnSpc>
              <a:buClr>
                <a:srgbClr val="CC0000"/>
              </a:buClr>
              <a:buFont typeface="Wingdings" panose="05000000000000000000" pitchFamily="2" charset="2"/>
              <a:buChar char="§"/>
            </a:pPr>
            <a:r>
              <a:rPr lang="ru-RU" sz="2000" i="1" dirty="0"/>
              <a:t>	</a:t>
            </a:r>
            <a:r>
              <a:rPr lang="ru-RU" sz="2000" i="1" dirty="0" err="1"/>
              <a:t>int</a:t>
            </a:r>
            <a:r>
              <a:rPr lang="ru-RU" sz="2000" i="1" dirty="0"/>
              <a:t>* </a:t>
            </a:r>
            <a:r>
              <a:rPr lang="ru-RU" sz="2000" i="1" dirty="0" err="1"/>
              <a:t>ipt</a:t>
            </a:r>
            <a:r>
              <a:rPr lang="ru-RU" sz="2000" i="1" dirty="0"/>
              <a:t>;  </a:t>
            </a:r>
            <a:r>
              <a:rPr lang="ru-RU" sz="2000" i="1" dirty="0" err="1"/>
              <a:t>char</a:t>
            </a:r>
            <a:r>
              <a:rPr lang="ru-RU" sz="2000" i="1" dirty="0"/>
              <a:t>* </a:t>
            </a:r>
            <a:r>
              <a:rPr lang="ru-RU" sz="2000" i="1" dirty="0" err="1"/>
              <a:t>cpt</a:t>
            </a:r>
            <a:r>
              <a:rPr lang="ru-RU" sz="2000" dirty="0"/>
              <a:t>;</a:t>
            </a:r>
          </a:p>
          <a:p>
            <a:pPr algn="just">
              <a:lnSpc>
                <a:spcPct val="90000"/>
              </a:lnSpc>
            </a:pPr>
            <a:r>
              <a:rPr lang="ru-RU" sz="2000" dirty="0"/>
              <a:t>	означают, что переменная </a:t>
            </a:r>
            <a:r>
              <a:rPr lang="ru-RU" sz="2000" dirty="0" err="1"/>
              <a:t>ipt</a:t>
            </a:r>
            <a:r>
              <a:rPr lang="ru-RU" sz="2000" dirty="0"/>
              <a:t> представляет собой адрес области памяти, в которой хранится целое число, а </a:t>
            </a:r>
            <a:r>
              <a:rPr lang="ru-RU" sz="2000" dirty="0" err="1"/>
              <a:t>cpt</a:t>
            </a:r>
            <a:r>
              <a:rPr lang="ru-RU" sz="2000" dirty="0"/>
              <a:t> - адрес области памяти, в которой хранится символ.</a:t>
            </a:r>
            <a:r>
              <a:rPr lang="ru-RU" sz="1600" dirty="0"/>
              <a:t> </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9171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Указатели</a:t>
            </a:r>
          </a:p>
        </p:txBody>
      </p:sp>
    </p:spTree>
    <p:extLst>
      <p:ext uri="{BB962C8B-B14F-4D97-AF65-F5344CB8AC3E}">
        <p14:creationId xmlns:p14="http://schemas.microsoft.com/office/powerpoint/2010/main" xmlns="" val="20602611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7" y="1646514"/>
            <a:ext cx="8304207" cy="4672048"/>
          </a:xfrm>
          <a:prstGeom prst="rect">
            <a:avLst/>
          </a:prstGeom>
          <a:noFill/>
          <a:ln w="9525">
            <a:noFill/>
            <a:miter lim="800000"/>
            <a:headEnd/>
            <a:tailEnd/>
          </a:ln>
        </p:spPr>
        <p:txBody>
          <a:bodyPr wrap="square" lIns="0" tIns="0" rIns="0" bIns="0">
            <a:spAutoFit/>
          </a:bodyPr>
          <a:lstStyle/>
          <a:p>
            <a:pPr algn="just">
              <a:lnSpc>
                <a:spcPct val="90000"/>
              </a:lnSpc>
            </a:pPr>
            <a:r>
              <a:rPr lang="ru-RU" sz="2000" dirty="0" smtClean="0"/>
              <a:t>      Хотя </a:t>
            </a:r>
            <a:r>
              <a:rPr lang="ru-RU" sz="2000" dirty="0"/>
              <a:t>физическая структура адреса не зависит от типа и значения данных, хранящихся по этому адресу, компилятор считает указатели </a:t>
            </a:r>
            <a:r>
              <a:rPr lang="ru-RU" sz="2000" dirty="0" err="1"/>
              <a:t>ipt</a:t>
            </a:r>
            <a:r>
              <a:rPr lang="ru-RU" sz="2000" dirty="0"/>
              <a:t> и </a:t>
            </a:r>
            <a:r>
              <a:rPr lang="ru-RU" sz="2000" dirty="0" err="1"/>
              <a:t>cpt</a:t>
            </a:r>
            <a:r>
              <a:rPr lang="ru-RU" sz="2000" dirty="0"/>
              <a:t> имеющими разный тип, и в </a:t>
            </a:r>
            <a:r>
              <a:rPr lang="ru-RU" sz="2000" dirty="0" err="1"/>
              <a:t>Pascal</a:t>
            </a:r>
            <a:r>
              <a:rPr lang="ru-RU" sz="2000" dirty="0"/>
              <a:t> оператор	</a:t>
            </a:r>
            <a:endParaRPr lang="ru-RU" sz="2000" i="1" dirty="0"/>
          </a:p>
          <a:p>
            <a:pPr algn="just">
              <a:lnSpc>
                <a:spcPct val="90000"/>
              </a:lnSpc>
            </a:pPr>
            <a:r>
              <a:rPr lang="ru-RU" sz="2000" i="1" dirty="0"/>
              <a:t>	</a:t>
            </a:r>
            <a:r>
              <a:rPr lang="ru-RU" sz="2000" i="1" dirty="0" err="1"/>
              <a:t>cpt</a:t>
            </a:r>
            <a:r>
              <a:rPr lang="ru-RU" sz="2000" i="1" dirty="0"/>
              <a:t> := </a:t>
            </a:r>
            <a:r>
              <a:rPr lang="ru-RU" sz="2000" i="1" dirty="0" err="1"/>
              <a:t>ipt</a:t>
            </a:r>
            <a:r>
              <a:rPr lang="ru-RU" sz="2000" i="1" dirty="0"/>
              <a:t>;</a:t>
            </a:r>
            <a:endParaRPr lang="ru-RU" sz="2000" dirty="0"/>
          </a:p>
          <a:p>
            <a:pPr algn="just">
              <a:lnSpc>
                <a:spcPct val="90000"/>
              </a:lnSpc>
            </a:pPr>
            <a:r>
              <a:rPr lang="ru-RU" sz="2000" dirty="0"/>
              <a:t>	будет расценен компилятором как ошибочный (компилятор C для аналогичного оператора присваивания, в случае явного приведения типов, ограничится предупреждением</a:t>
            </a:r>
            <a:r>
              <a:rPr lang="ru-RU" sz="2000" dirty="0" smtClean="0"/>
              <a:t>).</a:t>
            </a:r>
          </a:p>
          <a:p>
            <a:pPr algn="just">
              <a:lnSpc>
                <a:spcPct val="90000"/>
              </a:lnSpc>
            </a:pPr>
            <a:endParaRPr lang="ru-RU" sz="2000" dirty="0"/>
          </a:p>
          <a:p>
            <a:pPr algn="just">
              <a:lnSpc>
                <a:spcPct val="90000"/>
              </a:lnSpc>
            </a:pPr>
            <a:r>
              <a:rPr lang="ru-RU" sz="2000" dirty="0" smtClean="0"/>
              <a:t>       Таким </a:t>
            </a:r>
            <a:r>
              <a:rPr lang="ru-RU" sz="2000" dirty="0"/>
              <a:t>образом, когда речь идет об указателях типизированных, правильнее говорить не о едином типе данных "указатель", а о целом семействе типов: "указатель на целое", "указатель на символ" и т.д. Могут быть указатели и на более сложные, интегрированные структуры данных, и указатели на указатели.</a:t>
            </a:r>
            <a:endParaRPr lang="uk-UA" sz="2000" dirty="0"/>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9171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Указатели</a:t>
            </a:r>
          </a:p>
        </p:txBody>
      </p:sp>
    </p:spTree>
    <p:extLst>
      <p:ext uri="{BB962C8B-B14F-4D97-AF65-F5344CB8AC3E}">
        <p14:creationId xmlns:p14="http://schemas.microsoft.com/office/powerpoint/2010/main" xmlns="" val="8302795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44257" y="1772816"/>
            <a:ext cx="8304207" cy="3010055"/>
          </a:xfrm>
          <a:prstGeom prst="rect">
            <a:avLst/>
          </a:prstGeom>
          <a:noFill/>
          <a:ln w="9525">
            <a:noFill/>
            <a:miter lim="800000"/>
            <a:headEnd/>
            <a:tailEnd/>
          </a:ln>
        </p:spPr>
        <p:txBody>
          <a:bodyPr wrap="square" lIns="0" tIns="0" rIns="0" bIns="0">
            <a:spAutoFit/>
          </a:bodyPr>
          <a:lstStyle/>
          <a:p>
            <a:pPr algn="just">
              <a:lnSpc>
                <a:spcPct val="90000"/>
              </a:lnSpc>
            </a:pPr>
            <a:r>
              <a:rPr lang="ru-RU" sz="2000" dirty="0" smtClean="0"/>
              <a:t>      </a:t>
            </a:r>
            <a:r>
              <a:rPr lang="ru-RU" sz="2000" dirty="0" err="1"/>
              <a:t>Нетипизированный</a:t>
            </a:r>
            <a:r>
              <a:rPr lang="ru-RU" sz="2000" dirty="0"/>
              <a:t> указатель, тип </a:t>
            </a:r>
            <a:r>
              <a:rPr lang="ru-RU" sz="2000" dirty="0" err="1"/>
              <a:t>pointer</a:t>
            </a:r>
            <a:r>
              <a:rPr lang="ru-RU" sz="2000" dirty="0"/>
              <a:t> в </a:t>
            </a:r>
            <a:r>
              <a:rPr lang="ru-RU" sz="2000" dirty="0" err="1"/>
              <a:t>Pascal</a:t>
            </a:r>
            <a:r>
              <a:rPr lang="ru-RU" sz="2000" dirty="0"/>
              <a:t> или </a:t>
            </a:r>
            <a:r>
              <a:rPr lang="ru-RU" sz="2000" dirty="0" err="1"/>
              <a:t>void</a:t>
            </a:r>
            <a:r>
              <a:rPr lang="ru-RU" sz="2000" dirty="0"/>
              <a:t> * в C, служит для представления адреса, по которому содержатся данные неизвестного типа. С их помощью удобно динамически размещать данные, структура и тип которых меняются в ходе работы программы. Работа с </a:t>
            </a:r>
            <a:r>
              <a:rPr lang="ru-RU" sz="2000" dirty="0" err="1"/>
              <a:t>нетипизированными</a:t>
            </a:r>
            <a:r>
              <a:rPr lang="ru-RU" sz="2000" dirty="0"/>
              <a:t> указателями существенно ограничена, они могут использоваться только для сохранения адреса, обращение по адресу, задаваемому </a:t>
            </a:r>
            <a:r>
              <a:rPr lang="ru-RU" sz="2000" dirty="0" err="1"/>
              <a:t>нетипизированным</a:t>
            </a:r>
            <a:r>
              <a:rPr lang="ru-RU" sz="2000" dirty="0"/>
              <a:t> указателем, невозможно. </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917104"/>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Указатели</a:t>
            </a:r>
          </a:p>
        </p:txBody>
      </p:sp>
    </p:spTree>
    <p:extLst>
      <p:ext uri="{BB962C8B-B14F-4D97-AF65-F5344CB8AC3E}">
        <p14:creationId xmlns:p14="http://schemas.microsoft.com/office/powerpoint/2010/main" xmlns="" val="16489878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52708" y="1394441"/>
            <a:ext cx="8304207" cy="5780044"/>
          </a:xfrm>
          <a:prstGeom prst="rect">
            <a:avLst/>
          </a:prstGeom>
          <a:noFill/>
          <a:ln w="9525">
            <a:noFill/>
            <a:miter lim="800000"/>
            <a:headEnd/>
            <a:tailEnd/>
          </a:ln>
        </p:spPr>
        <p:txBody>
          <a:bodyPr wrap="square" lIns="0" tIns="0" rIns="0" bIns="0">
            <a:spAutoFit/>
          </a:bodyPr>
          <a:lstStyle/>
          <a:p>
            <a:pPr algn="ctr">
              <a:lnSpc>
                <a:spcPct val="90000"/>
              </a:lnSpc>
            </a:pPr>
            <a:r>
              <a:rPr lang="ru-RU" sz="2000" dirty="0" smtClean="0"/>
              <a:t>      </a:t>
            </a:r>
            <a:r>
              <a:rPr lang="ru-RU" sz="2000" b="1" dirty="0">
                <a:solidFill>
                  <a:schemeClr val="accent2"/>
                </a:solidFill>
              </a:rPr>
              <a:t>Операции над </a:t>
            </a:r>
            <a:r>
              <a:rPr lang="ru-RU" sz="2000" b="1" dirty="0" smtClean="0">
                <a:solidFill>
                  <a:schemeClr val="accent2"/>
                </a:solidFill>
              </a:rPr>
              <a:t>указателями</a:t>
            </a:r>
          </a:p>
          <a:p>
            <a:pPr algn="ctr">
              <a:lnSpc>
                <a:spcPct val="90000"/>
              </a:lnSpc>
            </a:pPr>
            <a:endParaRPr lang="ru-RU" sz="2000" b="1" dirty="0">
              <a:solidFill>
                <a:schemeClr val="accent2"/>
              </a:solidFill>
            </a:endParaRPr>
          </a:p>
          <a:p>
            <a:pPr algn="just">
              <a:lnSpc>
                <a:spcPct val="90000"/>
              </a:lnSpc>
            </a:pPr>
            <a:r>
              <a:rPr lang="ru-RU" dirty="0"/>
              <a:t>	</a:t>
            </a:r>
            <a:r>
              <a:rPr lang="ru-RU" sz="2000" dirty="0" smtClean="0"/>
              <a:t>Основными </a:t>
            </a:r>
            <a:r>
              <a:rPr lang="ru-RU" sz="2000" dirty="0"/>
              <a:t>операциями, в которых участвуют указатели, являются присваивание, получение адреса и разыменование</a:t>
            </a:r>
            <a:r>
              <a:rPr lang="ru-RU" sz="2000" dirty="0" smtClean="0"/>
              <a:t>.</a:t>
            </a:r>
          </a:p>
          <a:p>
            <a:pPr algn="just">
              <a:lnSpc>
                <a:spcPct val="90000"/>
              </a:lnSpc>
            </a:pPr>
            <a:r>
              <a:rPr lang="ru-RU" sz="2000" dirty="0"/>
              <a:t>	</a:t>
            </a:r>
            <a:r>
              <a:rPr lang="ru-RU" sz="2000" u="sng" dirty="0" smtClean="0"/>
              <a:t>Присваивание</a:t>
            </a:r>
            <a:r>
              <a:rPr lang="ru-RU" sz="2000" dirty="0" smtClean="0"/>
              <a:t> </a:t>
            </a:r>
            <a:r>
              <a:rPr lang="ru-RU" sz="2000" dirty="0"/>
              <a:t>является двухместной операцией, оба операнда которой - указатели. Как и для других типов, операция присваивания копирует значение одного указателя в другой, в результате оба указателя будут содержать один и тот же адрес памяти. Если оба указателя, участвующие в операции присваивания, типизированные, то оба они должны указывать на объекты одного и того же типа</a:t>
            </a:r>
            <a:r>
              <a:rPr lang="ru-RU" sz="2000" dirty="0" smtClean="0"/>
              <a:t>.</a:t>
            </a:r>
          </a:p>
          <a:p>
            <a:pPr algn="just">
              <a:lnSpc>
                <a:spcPct val="90000"/>
              </a:lnSpc>
            </a:pPr>
            <a:r>
              <a:rPr lang="ru-RU" sz="2000" dirty="0"/>
              <a:t>	</a:t>
            </a:r>
            <a:r>
              <a:rPr lang="ru-RU" sz="2000" dirty="0" smtClean="0"/>
              <a:t>Операция </a:t>
            </a:r>
            <a:r>
              <a:rPr lang="ru-RU" sz="2000" u="sng" dirty="0"/>
              <a:t>получения адреса</a:t>
            </a:r>
            <a:r>
              <a:rPr lang="ru-RU" sz="2000" dirty="0"/>
              <a:t> - одноместная, ее операнд может иметь любой тип, результатом является типизированный (в соответствии с типом операнда) указатель, содержащий адрес объекта-операнда</a:t>
            </a:r>
            <a:r>
              <a:rPr lang="ru-RU" sz="2000" dirty="0" smtClean="0"/>
              <a:t>.</a:t>
            </a:r>
          </a:p>
          <a:p>
            <a:pPr algn="just">
              <a:lnSpc>
                <a:spcPct val="90000"/>
              </a:lnSpc>
            </a:pPr>
            <a:r>
              <a:rPr lang="ru-RU" sz="2000" dirty="0"/>
              <a:t>	</a:t>
            </a:r>
            <a:r>
              <a:rPr lang="ru-RU" sz="2000" dirty="0" smtClean="0"/>
              <a:t>Операция </a:t>
            </a:r>
            <a:r>
              <a:rPr lang="ru-RU" sz="2000" u="sng" dirty="0"/>
              <a:t>разыменования</a:t>
            </a:r>
            <a:r>
              <a:rPr lang="ru-RU" sz="2000" dirty="0"/>
              <a:t> - одноместная, ее операндом является типизированный (обязательно!) указатель, результат - данные, выбранные из памяти по адресу, заданному операндом. Тип результата определяется типом указателя-операнда.</a:t>
            </a:r>
            <a:r>
              <a:rPr lang="ru-RU" dirty="0"/>
              <a:t> </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726135"/>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Указатели</a:t>
            </a:r>
          </a:p>
        </p:txBody>
      </p:sp>
    </p:spTree>
    <p:extLst>
      <p:ext uri="{BB962C8B-B14F-4D97-AF65-F5344CB8AC3E}">
        <p14:creationId xmlns:p14="http://schemas.microsoft.com/office/powerpoint/2010/main" xmlns="" val="10964547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52708" y="1556792"/>
            <a:ext cx="8304207" cy="4118050"/>
          </a:xfrm>
          <a:prstGeom prst="rect">
            <a:avLst/>
          </a:prstGeom>
          <a:noFill/>
          <a:ln w="9525">
            <a:noFill/>
            <a:miter lim="800000"/>
            <a:headEnd/>
            <a:tailEnd/>
          </a:ln>
        </p:spPr>
        <p:txBody>
          <a:bodyPr wrap="square" lIns="0" tIns="0" rIns="0" bIns="0">
            <a:spAutoFit/>
          </a:bodyPr>
          <a:lstStyle/>
          <a:p>
            <a:pPr algn="just">
              <a:lnSpc>
                <a:spcPct val="90000"/>
              </a:lnSpc>
            </a:pPr>
            <a:r>
              <a:rPr lang="ru-RU" sz="2000" dirty="0" smtClean="0"/>
              <a:t>     В </a:t>
            </a:r>
            <a:r>
              <a:rPr lang="ru-RU" sz="2000" dirty="0"/>
              <a:t>языке C доступны также операции адресной арифметики </a:t>
            </a:r>
          </a:p>
          <a:p>
            <a:pPr algn="just">
              <a:lnSpc>
                <a:spcPct val="90000"/>
              </a:lnSpc>
            </a:pPr>
            <a:r>
              <a:rPr lang="ru-RU" sz="2000" dirty="0" smtClean="0"/>
              <a:t>     </a:t>
            </a:r>
          </a:p>
          <a:p>
            <a:pPr algn="just">
              <a:lnSpc>
                <a:spcPct val="90000"/>
              </a:lnSpc>
            </a:pPr>
            <a:r>
              <a:rPr lang="ru-RU" sz="2000" dirty="0"/>
              <a:t> </a:t>
            </a:r>
            <a:r>
              <a:rPr lang="ru-RU" sz="2000" dirty="0" smtClean="0"/>
              <a:t>    К </a:t>
            </a:r>
            <a:r>
              <a:rPr lang="ru-RU" sz="2000" dirty="0"/>
              <a:t>указателю можно прибавить целое число или вычесть из него целое число. Поскольку память имеет линейную структуру, прибавление к адресу числа даст адрес памяти, смещенный на это число байт (или других единиц измерения) относительно исходного адреса. Результат операций "указатель + целое", "указатель - целое" имеет тип "указатель". Можно вычесть один указатель из другого (оба указателя-операнда при этом должны иметь одинаковый тип). Результат такого вычитания будет иметь тип целого числа со знаком. Его значение показывает, на сколько байт (или других единиц измерения) один адрес отстоит от другого в памяти.</a:t>
            </a:r>
          </a:p>
          <a:p>
            <a:pPr>
              <a:lnSpc>
                <a:spcPct val="90000"/>
              </a:lnSpc>
            </a:pPr>
            <a:endParaRPr lang="ru-RU" sz="2400" dirty="0"/>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726135"/>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Указатели</a:t>
            </a:r>
          </a:p>
        </p:txBody>
      </p:sp>
    </p:spTree>
    <p:extLst>
      <p:ext uri="{BB962C8B-B14F-4D97-AF65-F5344CB8AC3E}">
        <p14:creationId xmlns:p14="http://schemas.microsoft.com/office/powerpoint/2010/main" xmlns="" val="3954308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52708" y="1700808"/>
            <a:ext cx="8304207" cy="3508653"/>
          </a:xfrm>
          <a:prstGeom prst="rect">
            <a:avLst/>
          </a:prstGeom>
          <a:noFill/>
          <a:ln w="9525">
            <a:noFill/>
            <a:miter lim="800000"/>
            <a:headEnd/>
            <a:tailEnd/>
          </a:ln>
        </p:spPr>
        <p:txBody>
          <a:bodyPr wrap="square" lIns="0" tIns="0" rIns="0" bIns="0">
            <a:spAutoFit/>
          </a:bodyPr>
          <a:lstStyle/>
          <a:p>
            <a:pPr algn="just">
              <a:lnSpc>
                <a:spcPct val="90000"/>
              </a:lnSpc>
            </a:pPr>
            <a:r>
              <a:rPr lang="ru-RU" sz="2000" dirty="0" smtClean="0"/>
              <a:t>     </a:t>
            </a:r>
            <a:r>
              <a:rPr lang="ru-RU" sz="2000" dirty="0"/>
              <a:t>Операции адресной арифметики выполняются только над типизированными указателями. Единицей измерения в адресной арифметике является размер объекта, который указателем адресуется. Так, если переменная  </a:t>
            </a:r>
            <a:r>
              <a:rPr lang="ru-RU" sz="2000" dirty="0" err="1"/>
              <a:t>ipt</a:t>
            </a:r>
            <a:r>
              <a:rPr lang="ru-RU" sz="2000" dirty="0"/>
              <a:t>  определена как указатель на целое число (</a:t>
            </a:r>
            <a:r>
              <a:rPr lang="ru-RU" sz="2000" dirty="0" err="1"/>
              <a:t>int</a:t>
            </a:r>
            <a:r>
              <a:rPr lang="ru-RU" sz="2000" dirty="0"/>
              <a:t> *</a:t>
            </a:r>
            <a:r>
              <a:rPr lang="ru-RU" sz="2000" dirty="0" err="1"/>
              <a:t>ipt</a:t>
            </a:r>
            <a:r>
              <a:rPr lang="ru-RU" sz="2000" dirty="0"/>
              <a:t>), то выражение ipt+1 даст адрес, больший не на 1, а на количество байт в целом числе (в MS DOS - 2). Вычитание указателей также дает в результате не количество байт, а количество объектов данного типа, помещающихся в памяти между двумя адресами. Это справедливо как для указателей на простые типы, так и для указателей на сложные объекты, размеры которых составляют десятки, сотни и более байт.</a:t>
            </a:r>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726135"/>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Указатели</a:t>
            </a:r>
          </a:p>
        </p:txBody>
      </p:sp>
    </p:spTree>
    <p:extLst>
      <p:ext uri="{BB962C8B-B14F-4D97-AF65-F5344CB8AC3E}">
        <p14:creationId xmlns:p14="http://schemas.microsoft.com/office/powerpoint/2010/main" xmlns="" val="27209020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52708" y="1700808"/>
            <a:ext cx="8304207" cy="3816429"/>
          </a:xfrm>
          <a:prstGeom prst="rect">
            <a:avLst/>
          </a:prstGeom>
          <a:noFill/>
          <a:ln w="9525">
            <a:noFill/>
            <a:miter lim="800000"/>
            <a:headEnd/>
            <a:tailEnd/>
          </a:ln>
        </p:spPr>
        <p:txBody>
          <a:bodyPr wrap="square" lIns="0" tIns="0" rIns="0" bIns="0">
            <a:spAutoFit/>
          </a:bodyPr>
          <a:lstStyle/>
          <a:p>
            <a:pPr marL="342900" indent="-342900">
              <a:buFont typeface="Wingdings" panose="05000000000000000000" pitchFamily="2" charset="2"/>
              <a:buChar char="§"/>
            </a:pPr>
            <a:r>
              <a:rPr lang="ru-RU" sz="2000" dirty="0"/>
              <a:t>Каковы особенности порядковых типов</a:t>
            </a:r>
            <a:r>
              <a:rPr lang="ru-RU" sz="2000" dirty="0" smtClean="0"/>
              <a:t>?</a:t>
            </a:r>
          </a:p>
          <a:p>
            <a:pPr marL="342900" indent="-342900">
              <a:buFont typeface="Wingdings" panose="05000000000000000000" pitchFamily="2" charset="2"/>
              <a:buChar char="§"/>
            </a:pPr>
            <a:endParaRPr lang="ru-RU" sz="2000" dirty="0"/>
          </a:p>
          <a:p>
            <a:pPr marL="342900" indent="-342900">
              <a:buFont typeface="Wingdings" panose="05000000000000000000" pitchFamily="2" charset="2"/>
              <a:buChar char="§"/>
            </a:pPr>
            <a:r>
              <a:rPr lang="ru-RU" sz="2000" dirty="0"/>
              <a:t>Алгоритм перевода десятичного числа в двоичное</a:t>
            </a:r>
            <a:r>
              <a:rPr lang="ru-RU" sz="2000" dirty="0" smtClean="0"/>
              <a:t>?</a:t>
            </a:r>
          </a:p>
          <a:p>
            <a:pPr marL="342900" indent="-342900">
              <a:buFont typeface="Wingdings" panose="05000000000000000000" pitchFamily="2" charset="2"/>
              <a:buChar char="§"/>
            </a:pPr>
            <a:endParaRPr lang="ru-RU" sz="2000" dirty="0"/>
          </a:p>
          <a:p>
            <a:pPr marL="342900" indent="-342900">
              <a:buFont typeface="Wingdings" panose="05000000000000000000" pitchFamily="2" charset="2"/>
              <a:buChar char="§"/>
            </a:pPr>
            <a:r>
              <a:rPr lang="ru-RU" sz="2000" dirty="0"/>
              <a:t>Как представляются целые отрицательные числа в памяти компьютера</a:t>
            </a:r>
            <a:r>
              <a:rPr lang="ru-RU" sz="2000" dirty="0" smtClean="0"/>
              <a:t>?</a:t>
            </a:r>
          </a:p>
          <a:p>
            <a:pPr marL="342900" indent="-342900">
              <a:buFont typeface="Wingdings" panose="05000000000000000000" pitchFamily="2" charset="2"/>
              <a:buChar char="§"/>
            </a:pPr>
            <a:endParaRPr lang="ru-RU" sz="2000" dirty="0"/>
          </a:p>
          <a:p>
            <a:pPr marL="342900" indent="-342900">
              <a:buFont typeface="Wingdings" panose="05000000000000000000" pitchFamily="2" charset="2"/>
              <a:buChar char="§"/>
            </a:pPr>
            <a:r>
              <a:rPr lang="ru-RU" sz="2000" dirty="0"/>
              <a:t>Каковы особенности представления вещественных чисел</a:t>
            </a:r>
            <a:r>
              <a:rPr lang="ru-RU" sz="2000" dirty="0" smtClean="0"/>
              <a:t>?</a:t>
            </a:r>
          </a:p>
          <a:p>
            <a:pPr marL="342900" indent="-342900">
              <a:buFont typeface="Wingdings" panose="05000000000000000000" pitchFamily="2" charset="2"/>
              <a:buChar char="§"/>
            </a:pPr>
            <a:endParaRPr lang="ru-RU" sz="2000" dirty="0"/>
          </a:p>
          <a:p>
            <a:pPr marL="342900" indent="-342900">
              <a:buFont typeface="Wingdings" panose="05000000000000000000" pitchFamily="2" charset="2"/>
              <a:buChar char="§"/>
            </a:pPr>
            <a:r>
              <a:rPr lang="ru-RU" sz="2000" dirty="0"/>
              <a:t>Какие основные операции выполняются над фундаментальными типами данных?</a:t>
            </a:r>
          </a:p>
          <a:p>
            <a:pPr algn="just">
              <a:defRPr/>
            </a:pPr>
            <a:endParaRPr lang="ru-RU" sz="2400" dirty="0" smtClean="0">
              <a:latin typeface="Times New Roman" pitchFamily="18" charset="0"/>
            </a:endParaRPr>
          </a:p>
          <a:p>
            <a:pPr algn="just"/>
            <a:endParaRPr lang="ru-RU" sz="2400" dirty="0"/>
          </a:p>
        </p:txBody>
      </p:sp>
      <p:sp>
        <p:nvSpPr>
          <p:cNvPr id="9" name="TextBox 3"/>
          <p:cNvSpPr txBox="1">
            <a:spLocks noChangeArrowheads="1"/>
          </p:cNvSpPr>
          <p:nvPr/>
        </p:nvSpPr>
        <p:spPr bwMode="auto">
          <a:xfrm>
            <a:off x="690595" y="726135"/>
            <a:ext cx="8208963" cy="430887"/>
          </a:xfrm>
          <a:prstGeom prst="rect">
            <a:avLst/>
          </a:prstGeom>
          <a:noFill/>
          <a:ln w="9525">
            <a:noFill/>
            <a:miter lim="800000"/>
            <a:headEnd/>
            <a:tailEnd/>
          </a:ln>
        </p:spPr>
        <p:txBody>
          <a:bodyPr lIns="0" tIns="0" rIns="0" bIns="0">
            <a:spAutoFit/>
          </a:bodyPr>
          <a:lstStyle/>
          <a:p>
            <a:pPr algn="ctr">
              <a:defRPr/>
            </a:pPr>
            <a:r>
              <a:rPr lang="ru-RU" sz="2800" b="1" dirty="0">
                <a:latin typeface="Verdana" panose="020B0604030504040204" pitchFamily="34" charset="0"/>
                <a:ea typeface="Verdana" panose="020B0604030504040204" pitchFamily="34" charset="0"/>
                <a:cs typeface="Verdana" panose="020B0604030504040204" pitchFamily="34" charset="0"/>
              </a:rPr>
              <a:t>КОНТРОЛЬНЫЕ ВОПРОСЫ</a:t>
            </a:r>
          </a:p>
        </p:txBody>
      </p:sp>
    </p:spTree>
    <p:extLst>
      <p:ext uri="{BB962C8B-B14F-4D97-AF65-F5344CB8AC3E}">
        <p14:creationId xmlns:p14="http://schemas.microsoft.com/office/powerpoint/2010/main" xmlns="" val="26525584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2467" name="TextBox 4"/>
          <p:cNvSpPr txBox="1">
            <a:spLocks noChangeArrowheads="1"/>
          </p:cNvSpPr>
          <p:nvPr/>
        </p:nvSpPr>
        <p:spPr bwMode="auto">
          <a:xfrm>
            <a:off x="2339975" y="3171825"/>
            <a:ext cx="8208963" cy="431800"/>
          </a:xfrm>
          <a:prstGeom prst="rect">
            <a:avLst/>
          </a:prstGeom>
          <a:noFill/>
          <a:ln w="9525">
            <a:noFill/>
            <a:miter lim="800000"/>
            <a:headEnd/>
            <a:tailEnd/>
          </a:ln>
        </p:spPr>
        <p:txBody>
          <a:bodyPr lIns="0" tIns="0" rIns="0" bIns="0">
            <a:spAutoFit/>
          </a:bodyPr>
          <a:lstStyle/>
          <a:p>
            <a:pPr eaLnBrk="1" hangingPunct="1"/>
            <a:r>
              <a:rPr lang="ru-RU" altLang="ru-RU" sz="2800" b="1">
                <a:latin typeface="Verdana" pitchFamily="34" charset="0"/>
              </a:rPr>
              <a:t>Спасибо за внимание!</a:t>
            </a:r>
          </a:p>
        </p:txBody>
      </p:sp>
      <p:sp>
        <p:nvSpPr>
          <p:cNvPr id="5"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7" name="TextBox 3"/>
          <p:cNvSpPr txBox="1">
            <a:spLocks noChangeArrowheads="1"/>
          </p:cNvSpPr>
          <p:nvPr/>
        </p:nvSpPr>
        <p:spPr bwMode="auto">
          <a:xfrm>
            <a:off x="539750" y="909638"/>
            <a:ext cx="8208963" cy="430887"/>
          </a:xfrm>
          <a:prstGeom prst="rect">
            <a:avLst/>
          </a:prstGeom>
          <a:noFill/>
          <a:ln w="9525">
            <a:noFill/>
            <a:miter lim="800000"/>
            <a:headEnd/>
            <a:tailEnd/>
          </a:ln>
        </p:spPr>
        <p:txBody>
          <a:bodyPr lIns="0" tIns="0" rIns="0" bIns="0">
            <a:spAutoFit/>
          </a:bodyPr>
          <a:lstStyle/>
          <a:p>
            <a:pPr algn="ctr"/>
            <a:r>
              <a:rPr lang="ru-RU" sz="2800" b="1" dirty="0" smtClean="0">
                <a:latin typeface="Verdana" panose="020B0604030504040204" pitchFamily="34" charset="0"/>
                <a:ea typeface="Verdana" panose="020B0604030504040204" pitchFamily="34" charset="0"/>
                <a:cs typeface="Verdana" panose="020B0604030504040204" pitchFamily="34" charset="0"/>
              </a:rPr>
              <a:t>Типы </a:t>
            </a:r>
            <a:r>
              <a:rPr lang="ru-RU" sz="2800" b="1" dirty="0">
                <a:latin typeface="Verdana" panose="020B0604030504040204" pitchFamily="34" charset="0"/>
                <a:ea typeface="Verdana" panose="020B0604030504040204" pitchFamily="34" charset="0"/>
                <a:cs typeface="Verdana" panose="020B0604030504040204" pitchFamily="34" charset="0"/>
              </a:rPr>
              <a:t>данных </a:t>
            </a:r>
            <a:r>
              <a:rPr lang="en-US" sz="2800" b="1" dirty="0" smtClean="0">
                <a:latin typeface="Verdana" panose="020B0604030504040204" pitchFamily="34" charset="0"/>
                <a:ea typeface="Verdana" panose="020B0604030504040204" pitchFamily="34" charset="0"/>
                <a:cs typeface="Verdana" panose="020B0604030504040204" pitchFamily="34" charset="0"/>
              </a:rPr>
              <a:t>C</a:t>
            </a:r>
            <a:endParaRPr lang="ru-RU" altLang="ru-RU" sz="2800" b="1" dirty="0">
              <a:latin typeface="Verdana" pitchFamily="34" charset="0"/>
              <a:ea typeface="Verdana" pitchFamily="34" charset="0"/>
              <a:cs typeface="Verdana" pitchFamily="34" charset="0"/>
            </a:endParaRPr>
          </a:p>
        </p:txBody>
      </p:sp>
      <p:graphicFrame>
        <p:nvGraphicFramePr>
          <p:cNvPr id="8" name="Таблица 7"/>
          <p:cNvGraphicFramePr>
            <a:graphicFrameLocks noGrp="1"/>
          </p:cNvGraphicFramePr>
          <p:nvPr/>
        </p:nvGraphicFramePr>
        <p:xfrm>
          <a:off x="1285852" y="1500174"/>
          <a:ext cx="6691338" cy="4319600"/>
        </p:xfrm>
        <a:graphic>
          <a:graphicData uri="http://schemas.openxmlformats.org/drawingml/2006/table">
            <a:tbl>
              <a:tblPr/>
              <a:tblGrid>
                <a:gridCol w="2230446"/>
                <a:gridCol w="2230446"/>
                <a:gridCol w="2230446"/>
              </a:tblGrid>
              <a:tr h="269975">
                <a:tc>
                  <a:txBody>
                    <a:bodyPr/>
                    <a:lstStyle/>
                    <a:p>
                      <a:pPr algn="ctr">
                        <a:spcAft>
                          <a:spcPts val="0"/>
                        </a:spcAft>
                      </a:pPr>
                      <a:r>
                        <a:rPr lang="ru-RU" sz="1000">
                          <a:latin typeface="Times New Roman"/>
                          <a:ea typeface="Times New Roman"/>
                        </a:rPr>
                        <a:t>Тип</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Размер в байтах (битах)</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Интервал изменения</a:t>
                      </a:r>
                      <a:endParaRPr lang="ru-RU" sz="1200">
                        <a:latin typeface="Times New Roman"/>
                        <a:ea typeface="Times New Roman"/>
                      </a:endParaRPr>
                    </a:p>
                  </a:txBody>
                  <a:tcPr marL="28575" marR="28575" marT="28575" marB="28575" anchor="ctr">
                    <a:lnL>
                      <a:noFill/>
                    </a:lnL>
                    <a:lnR>
                      <a:noFill/>
                    </a:lnR>
                    <a:lnT>
                      <a:noFill/>
                    </a:lnT>
                    <a:lnB>
                      <a:noFill/>
                    </a:lnB>
                  </a:tcPr>
                </a:tc>
              </a:tr>
              <a:tr h="269975">
                <a:tc>
                  <a:txBody>
                    <a:bodyPr/>
                    <a:lstStyle/>
                    <a:p>
                      <a:pPr>
                        <a:spcAft>
                          <a:spcPts val="0"/>
                        </a:spcAft>
                      </a:pPr>
                      <a:r>
                        <a:rPr lang="ru-RU" sz="1000">
                          <a:latin typeface="Times New Roman"/>
                          <a:ea typeface="Times New Roman"/>
                        </a:rPr>
                        <a:t>char</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1 (8)</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от -128 до 127</a:t>
                      </a:r>
                      <a:endParaRPr lang="ru-RU" sz="1200">
                        <a:latin typeface="Times New Roman"/>
                        <a:ea typeface="Times New Roman"/>
                      </a:endParaRPr>
                    </a:p>
                  </a:txBody>
                  <a:tcPr marL="28575" marR="28575" marT="28575" marB="28575" anchor="ctr">
                    <a:lnL>
                      <a:noFill/>
                    </a:lnL>
                    <a:lnR>
                      <a:noFill/>
                    </a:lnR>
                    <a:lnT>
                      <a:noFill/>
                    </a:lnT>
                    <a:lnB>
                      <a:noFill/>
                    </a:lnB>
                  </a:tcPr>
                </a:tc>
              </a:tr>
              <a:tr h="269975">
                <a:tc>
                  <a:txBody>
                    <a:bodyPr/>
                    <a:lstStyle/>
                    <a:p>
                      <a:pPr>
                        <a:spcAft>
                          <a:spcPts val="0"/>
                        </a:spcAft>
                      </a:pPr>
                      <a:r>
                        <a:rPr lang="ru-RU" sz="1000">
                          <a:latin typeface="Times New Roman"/>
                          <a:ea typeface="Times New Roman"/>
                        </a:rPr>
                        <a:t>unsigned char</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1 (8)</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от 0 до 255</a:t>
                      </a:r>
                      <a:endParaRPr lang="ru-RU" sz="1200">
                        <a:latin typeface="Times New Roman"/>
                        <a:ea typeface="Times New Roman"/>
                      </a:endParaRPr>
                    </a:p>
                  </a:txBody>
                  <a:tcPr marL="28575" marR="28575" marT="28575" marB="28575" anchor="ctr">
                    <a:lnL>
                      <a:noFill/>
                    </a:lnL>
                    <a:lnR>
                      <a:noFill/>
                    </a:lnR>
                    <a:lnT>
                      <a:noFill/>
                    </a:lnT>
                    <a:lnB>
                      <a:noFill/>
                    </a:lnB>
                  </a:tcPr>
                </a:tc>
              </a:tr>
              <a:tr h="269975">
                <a:tc>
                  <a:txBody>
                    <a:bodyPr/>
                    <a:lstStyle/>
                    <a:p>
                      <a:pPr>
                        <a:spcAft>
                          <a:spcPts val="0"/>
                        </a:spcAft>
                      </a:pPr>
                      <a:r>
                        <a:rPr lang="ru-RU" sz="1000">
                          <a:latin typeface="Times New Roman"/>
                          <a:ea typeface="Times New Roman"/>
                        </a:rPr>
                        <a:t>signed char</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1 (8)</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от -128 до 127</a:t>
                      </a:r>
                      <a:endParaRPr lang="ru-RU" sz="1200">
                        <a:latin typeface="Times New Roman"/>
                        <a:ea typeface="Times New Roman"/>
                      </a:endParaRPr>
                    </a:p>
                  </a:txBody>
                  <a:tcPr marL="28575" marR="28575" marT="28575" marB="28575" anchor="ctr">
                    <a:lnL>
                      <a:noFill/>
                    </a:lnL>
                    <a:lnR>
                      <a:noFill/>
                    </a:lnR>
                    <a:lnT>
                      <a:noFill/>
                    </a:lnT>
                    <a:lnB>
                      <a:noFill/>
                    </a:lnB>
                  </a:tcPr>
                </a:tc>
              </a:tr>
              <a:tr h="269975">
                <a:tc>
                  <a:txBody>
                    <a:bodyPr/>
                    <a:lstStyle/>
                    <a:p>
                      <a:pPr>
                        <a:spcAft>
                          <a:spcPts val="0"/>
                        </a:spcAft>
                      </a:pPr>
                      <a:r>
                        <a:rPr lang="ru-RU" sz="1000">
                          <a:latin typeface="Times New Roman"/>
                          <a:ea typeface="Times New Roman"/>
                        </a:rPr>
                        <a:t>int</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2 (16)</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от -32768 до 32767</a:t>
                      </a:r>
                      <a:endParaRPr lang="ru-RU" sz="1200">
                        <a:latin typeface="Times New Roman"/>
                        <a:ea typeface="Times New Roman"/>
                      </a:endParaRPr>
                    </a:p>
                  </a:txBody>
                  <a:tcPr marL="28575" marR="28575" marT="28575" marB="28575" anchor="ctr">
                    <a:lnL>
                      <a:noFill/>
                    </a:lnL>
                    <a:lnR>
                      <a:noFill/>
                    </a:lnR>
                    <a:lnT>
                      <a:noFill/>
                    </a:lnT>
                    <a:lnB>
                      <a:noFill/>
                    </a:lnB>
                  </a:tcPr>
                </a:tc>
              </a:tr>
              <a:tr h="269975">
                <a:tc>
                  <a:txBody>
                    <a:bodyPr/>
                    <a:lstStyle/>
                    <a:p>
                      <a:pPr>
                        <a:spcAft>
                          <a:spcPts val="0"/>
                        </a:spcAft>
                      </a:pPr>
                      <a:r>
                        <a:rPr lang="ru-RU" sz="1000">
                          <a:latin typeface="Times New Roman"/>
                          <a:ea typeface="Times New Roman"/>
                        </a:rPr>
                        <a:t>unsigned int</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2 (16)</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от 0 до 65535</a:t>
                      </a:r>
                      <a:endParaRPr lang="ru-RU" sz="1200">
                        <a:latin typeface="Times New Roman"/>
                        <a:ea typeface="Times New Roman"/>
                      </a:endParaRPr>
                    </a:p>
                  </a:txBody>
                  <a:tcPr marL="28575" marR="28575" marT="28575" marB="28575" anchor="ctr">
                    <a:lnL>
                      <a:noFill/>
                    </a:lnL>
                    <a:lnR>
                      <a:noFill/>
                    </a:lnR>
                    <a:lnT>
                      <a:noFill/>
                    </a:lnT>
                    <a:lnB>
                      <a:noFill/>
                    </a:lnB>
                  </a:tcPr>
                </a:tc>
              </a:tr>
              <a:tr h="269975">
                <a:tc>
                  <a:txBody>
                    <a:bodyPr/>
                    <a:lstStyle/>
                    <a:p>
                      <a:pPr>
                        <a:spcAft>
                          <a:spcPts val="0"/>
                        </a:spcAft>
                      </a:pPr>
                      <a:r>
                        <a:rPr lang="ru-RU" sz="1000">
                          <a:latin typeface="Times New Roman"/>
                          <a:ea typeface="Times New Roman"/>
                        </a:rPr>
                        <a:t>signed int</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2 (16)</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от -32768 до 32767</a:t>
                      </a:r>
                      <a:endParaRPr lang="ru-RU" sz="1200">
                        <a:latin typeface="Times New Roman"/>
                        <a:ea typeface="Times New Roman"/>
                      </a:endParaRPr>
                    </a:p>
                  </a:txBody>
                  <a:tcPr marL="28575" marR="28575" marT="28575" marB="28575" anchor="ctr">
                    <a:lnL>
                      <a:noFill/>
                    </a:lnL>
                    <a:lnR>
                      <a:noFill/>
                    </a:lnR>
                    <a:lnT>
                      <a:noFill/>
                    </a:lnT>
                    <a:lnB>
                      <a:noFill/>
                    </a:lnB>
                  </a:tcPr>
                </a:tc>
              </a:tr>
              <a:tr h="269975">
                <a:tc>
                  <a:txBody>
                    <a:bodyPr/>
                    <a:lstStyle/>
                    <a:p>
                      <a:pPr>
                        <a:spcAft>
                          <a:spcPts val="0"/>
                        </a:spcAft>
                      </a:pPr>
                      <a:r>
                        <a:rPr lang="ru-RU" sz="1000">
                          <a:latin typeface="Times New Roman"/>
                          <a:ea typeface="Times New Roman"/>
                        </a:rPr>
                        <a:t>short int</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2 (16)</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от -32768 до 32767</a:t>
                      </a:r>
                      <a:endParaRPr lang="ru-RU" sz="1200">
                        <a:latin typeface="Times New Roman"/>
                        <a:ea typeface="Times New Roman"/>
                      </a:endParaRPr>
                    </a:p>
                  </a:txBody>
                  <a:tcPr marL="28575" marR="28575" marT="28575" marB="28575" anchor="ctr">
                    <a:lnL>
                      <a:noFill/>
                    </a:lnL>
                    <a:lnR>
                      <a:noFill/>
                    </a:lnR>
                    <a:lnT>
                      <a:noFill/>
                    </a:lnT>
                    <a:lnB>
                      <a:noFill/>
                    </a:lnB>
                  </a:tcPr>
                </a:tc>
              </a:tr>
              <a:tr h="269975">
                <a:tc>
                  <a:txBody>
                    <a:bodyPr/>
                    <a:lstStyle/>
                    <a:p>
                      <a:pPr>
                        <a:spcAft>
                          <a:spcPts val="0"/>
                        </a:spcAft>
                      </a:pPr>
                      <a:r>
                        <a:rPr lang="ru-RU" sz="1000">
                          <a:latin typeface="Times New Roman"/>
                          <a:ea typeface="Times New Roman"/>
                        </a:rPr>
                        <a:t>unsigned short int</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2 (16)</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от 0 до 65535</a:t>
                      </a:r>
                      <a:endParaRPr lang="ru-RU" sz="1200">
                        <a:latin typeface="Times New Roman"/>
                        <a:ea typeface="Times New Roman"/>
                      </a:endParaRPr>
                    </a:p>
                  </a:txBody>
                  <a:tcPr marL="28575" marR="28575" marT="28575" marB="28575" anchor="ctr">
                    <a:lnL>
                      <a:noFill/>
                    </a:lnL>
                    <a:lnR>
                      <a:noFill/>
                    </a:lnR>
                    <a:lnT>
                      <a:noFill/>
                    </a:lnT>
                    <a:lnB>
                      <a:noFill/>
                    </a:lnB>
                  </a:tcPr>
                </a:tc>
              </a:tr>
              <a:tr h="269975">
                <a:tc>
                  <a:txBody>
                    <a:bodyPr/>
                    <a:lstStyle/>
                    <a:p>
                      <a:pPr>
                        <a:spcAft>
                          <a:spcPts val="0"/>
                        </a:spcAft>
                      </a:pPr>
                      <a:r>
                        <a:rPr lang="ru-RU" sz="1000">
                          <a:latin typeface="Times New Roman"/>
                          <a:ea typeface="Times New Roman"/>
                        </a:rPr>
                        <a:t>signed short int</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2 (16)</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от -32768 до 32767</a:t>
                      </a:r>
                      <a:endParaRPr lang="ru-RU" sz="1200">
                        <a:latin typeface="Times New Roman"/>
                        <a:ea typeface="Times New Roman"/>
                      </a:endParaRPr>
                    </a:p>
                  </a:txBody>
                  <a:tcPr marL="28575" marR="28575" marT="28575" marB="28575" anchor="ctr">
                    <a:lnL>
                      <a:noFill/>
                    </a:lnL>
                    <a:lnR>
                      <a:noFill/>
                    </a:lnR>
                    <a:lnT>
                      <a:noFill/>
                    </a:lnT>
                    <a:lnB>
                      <a:noFill/>
                    </a:lnB>
                  </a:tcPr>
                </a:tc>
              </a:tr>
              <a:tr h="269975">
                <a:tc>
                  <a:txBody>
                    <a:bodyPr/>
                    <a:lstStyle/>
                    <a:p>
                      <a:pPr>
                        <a:spcAft>
                          <a:spcPts val="0"/>
                        </a:spcAft>
                      </a:pPr>
                      <a:r>
                        <a:rPr lang="ru-RU" sz="1000">
                          <a:latin typeface="Times New Roman"/>
                          <a:ea typeface="Times New Roman"/>
                        </a:rPr>
                        <a:t>long int</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4 (32)</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от -2147483648 до 2147483647</a:t>
                      </a:r>
                      <a:endParaRPr lang="ru-RU" sz="1200">
                        <a:latin typeface="Times New Roman"/>
                        <a:ea typeface="Times New Roman"/>
                      </a:endParaRPr>
                    </a:p>
                  </a:txBody>
                  <a:tcPr marL="28575" marR="28575" marT="28575" marB="28575" anchor="ctr">
                    <a:lnL>
                      <a:noFill/>
                    </a:lnL>
                    <a:lnR>
                      <a:noFill/>
                    </a:lnR>
                    <a:lnT>
                      <a:noFill/>
                    </a:lnT>
                    <a:lnB>
                      <a:noFill/>
                    </a:lnB>
                  </a:tcPr>
                </a:tc>
              </a:tr>
              <a:tr h="269975">
                <a:tc>
                  <a:txBody>
                    <a:bodyPr/>
                    <a:lstStyle/>
                    <a:p>
                      <a:pPr>
                        <a:spcAft>
                          <a:spcPts val="0"/>
                        </a:spcAft>
                      </a:pPr>
                      <a:r>
                        <a:rPr lang="ru-RU" sz="1000">
                          <a:latin typeface="Times New Roman"/>
                          <a:ea typeface="Times New Roman"/>
                        </a:rPr>
                        <a:t>unsigned long int</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4 (32)</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от 0 до 4294967295</a:t>
                      </a:r>
                      <a:endParaRPr lang="ru-RU" sz="1200">
                        <a:latin typeface="Times New Roman"/>
                        <a:ea typeface="Times New Roman"/>
                      </a:endParaRPr>
                    </a:p>
                  </a:txBody>
                  <a:tcPr marL="28575" marR="28575" marT="28575" marB="28575" anchor="ctr">
                    <a:lnL>
                      <a:noFill/>
                    </a:lnL>
                    <a:lnR>
                      <a:noFill/>
                    </a:lnR>
                    <a:lnT>
                      <a:noFill/>
                    </a:lnT>
                    <a:lnB>
                      <a:noFill/>
                    </a:lnB>
                  </a:tcPr>
                </a:tc>
              </a:tr>
              <a:tr h="269975">
                <a:tc>
                  <a:txBody>
                    <a:bodyPr/>
                    <a:lstStyle/>
                    <a:p>
                      <a:pPr>
                        <a:spcAft>
                          <a:spcPts val="0"/>
                        </a:spcAft>
                      </a:pPr>
                      <a:r>
                        <a:rPr lang="ru-RU" sz="1000">
                          <a:latin typeface="Times New Roman"/>
                          <a:ea typeface="Times New Roman"/>
                        </a:rPr>
                        <a:t>signed long int</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4 (32)</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от -2147483648 до 2147483647</a:t>
                      </a:r>
                      <a:endParaRPr lang="ru-RU" sz="1200">
                        <a:latin typeface="Times New Roman"/>
                        <a:ea typeface="Times New Roman"/>
                      </a:endParaRPr>
                    </a:p>
                  </a:txBody>
                  <a:tcPr marL="28575" marR="28575" marT="28575" marB="28575" anchor="ctr">
                    <a:lnL>
                      <a:noFill/>
                    </a:lnL>
                    <a:lnR>
                      <a:noFill/>
                    </a:lnR>
                    <a:lnT>
                      <a:noFill/>
                    </a:lnT>
                    <a:lnB>
                      <a:noFill/>
                    </a:lnB>
                  </a:tcPr>
                </a:tc>
              </a:tr>
              <a:tr h="269975">
                <a:tc>
                  <a:txBody>
                    <a:bodyPr/>
                    <a:lstStyle/>
                    <a:p>
                      <a:pPr>
                        <a:spcAft>
                          <a:spcPts val="0"/>
                        </a:spcAft>
                      </a:pPr>
                      <a:r>
                        <a:rPr lang="ru-RU" sz="1000">
                          <a:latin typeface="Times New Roman"/>
                          <a:ea typeface="Times New Roman"/>
                        </a:rPr>
                        <a:t>float</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4 (32)</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от 3.4Е-38 до 3.4Е+38</a:t>
                      </a:r>
                      <a:endParaRPr lang="ru-RU" sz="1200">
                        <a:latin typeface="Times New Roman"/>
                        <a:ea typeface="Times New Roman"/>
                      </a:endParaRPr>
                    </a:p>
                  </a:txBody>
                  <a:tcPr marL="28575" marR="28575" marT="28575" marB="28575" anchor="ctr">
                    <a:lnL>
                      <a:noFill/>
                    </a:lnL>
                    <a:lnR>
                      <a:noFill/>
                    </a:lnR>
                    <a:lnT>
                      <a:noFill/>
                    </a:lnT>
                    <a:lnB>
                      <a:noFill/>
                    </a:lnB>
                  </a:tcPr>
                </a:tc>
              </a:tr>
              <a:tr h="269975">
                <a:tc>
                  <a:txBody>
                    <a:bodyPr/>
                    <a:lstStyle/>
                    <a:p>
                      <a:pPr>
                        <a:spcAft>
                          <a:spcPts val="0"/>
                        </a:spcAft>
                      </a:pPr>
                      <a:r>
                        <a:rPr lang="ru-RU" sz="1000">
                          <a:latin typeface="Times New Roman"/>
                          <a:ea typeface="Times New Roman"/>
                        </a:rPr>
                        <a:t>double</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8 (64)</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от 1.7Е-308 до 1.7Е+308</a:t>
                      </a:r>
                      <a:endParaRPr lang="ru-RU" sz="1200">
                        <a:latin typeface="Times New Roman"/>
                        <a:ea typeface="Times New Roman"/>
                      </a:endParaRPr>
                    </a:p>
                  </a:txBody>
                  <a:tcPr marL="28575" marR="28575" marT="28575" marB="28575" anchor="ctr">
                    <a:lnL>
                      <a:noFill/>
                    </a:lnL>
                    <a:lnR>
                      <a:noFill/>
                    </a:lnR>
                    <a:lnT>
                      <a:noFill/>
                    </a:lnT>
                    <a:lnB>
                      <a:noFill/>
                    </a:lnB>
                  </a:tcPr>
                </a:tc>
              </a:tr>
              <a:tr h="269975">
                <a:tc>
                  <a:txBody>
                    <a:bodyPr/>
                    <a:lstStyle/>
                    <a:p>
                      <a:pPr>
                        <a:spcAft>
                          <a:spcPts val="0"/>
                        </a:spcAft>
                      </a:pPr>
                      <a:r>
                        <a:rPr lang="ru-RU" sz="1000">
                          <a:latin typeface="Times New Roman"/>
                          <a:ea typeface="Times New Roman"/>
                        </a:rPr>
                        <a:t>long double</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a:latin typeface="Times New Roman"/>
                          <a:ea typeface="Times New Roman"/>
                        </a:rPr>
                        <a:t>10 (80)</a:t>
                      </a:r>
                      <a:endParaRPr lang="ru-RU" sz="1200">
                        <a:latin typeface="Times New Roman"/>
                        <a:ea typeface="Times New Roman"/>
                      </a:endParaRPr>
                    </a:p>
                  </a:txBody>
                  <a:tcPr marL="28575" marR="28575" marT="28575" marB="28575" anchor="ctr">
                    <a:lnL>
                      <a:noFill/>
                    </a:lnL>
                    <a:lnR>
                      <a:noFill/>
                    </a:lnR>
                    <a:lnT>
                      <a:noFill/>
                    </a:lnT>
                    <a:lnB>
                      <a:noFill/>
                    </a:lnB>
                  </a:tcPr>
                </a:tc>
                <a:tc>
                  <a:txBody>
                    <a:bodyPr/>
                    <a:lstStyle/>
                    <a:p>
                      <a:pPr algn="ctr">
                        <a:spcAft>
                          <a:spcPts val="0"/>
                        </a:spcAft>
                      </a:pPr>
                      <a:r>
                        <a:rPr lang="ru-RU" sz="1000" dirty="0">
                          <a:latin typeface="Times New Roman"/>
                          <a:ea typeface="Times New Roman"/>
                        </a:rPr>
                        <a:t>от 3.4Е-4932 до 3.4Е+4932</a:t>
                      </a:r>
                      <a:endParaRPr lang="ru-RU" sz="1200" dirty="0">
                        <a:latin typeface="Times New Roman"/>
                        <a:ea typeface="Times New Roman"/>
                      </a:endParaRPr>
                    </a:p>
                  </a:txBody>
                  <a:tcPr marL="28575" marR="28575" marT="28575" marB="28575" anchor="ctr">
                    <a:lnL>
                      <a:noFill/>
                    </a:lnL>
                    <a:lnR>
                      <a:noFill/>
                    </a:lnR>
                    <a:lnT>
                      <a:noFill/>
                    </a:lnT>
                    <a:lnB>
                      <a:noFill/>
                    </a:lnB>
                  </a:tcPr>
                </a:tc>
              </a:tr>
            </a:tbl>
          </a:graphicData>
        </a:graphic>
      </p:graphicFrame>
    </p:spTree>
    <p:extLst>
      <p:ext uri="{BB962C8B-B14F-4D97-AF65-F5344CB8AC3E}">
        <p14:creationId xmlns:p14="http://schemas.microsoft.com/office/powerpoint/2010/main" xmlns="" val="912163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508960" y="2204864"/>
            <a:ext cx="8208963" cy="3028521"/>
          </a:xfrm>
          <a:prstGeom prst="rect">
            <a:avLst/>
          </a:prstGeom>
          <a:noFill/>
          <a:ln w="9525">
            <a:noFill/>
            <a:miter lim="800000"/>
            <a:headEnd/>
            <a:tailEnd/>
          </a:ln>
        </p:spPr>
        <p:txBody>
          <a:bodyPr lIns="0" tIns="0" rIns="0" bIns="0">
            <a:spAutoFit/>
          </a:bodyPr>
          <a:lstStyle/>
          <a:p>
            <a:pPr algn="just"/>
            <a:r>
              <a:rPr lang="ru-RU" sz="2400" dirty="0"/>
              <a:t>Простые структуры данных называют также базовыми структурами или фундаментальными типами данных. Они служат основой для построения более сложных структур. В языках программирования простые структуры описываются простыми (базовыми) типами. К простым типам относятся порядковые и вещественные типы.</a:t>
            </a:r>
          </a:p>
          <a:p>
            <a:pPr algn="just">
              <a:spcBef>
                <a:spcPct val="20000"/>
              </a:spcBef>
              <a:buClr>
                <a:srgbClr val="C00000"/>
              </a:buClr>
            </a:pPr>
            <a:r>
              <a:rPr lang="ru-RU" sz="2400" dirty="0"/>
              <a:t>	</a:t>
            </a:r>
          </a:p>
          <a:p>
            <a:pPr algn="just"/>
            <a:endParaRPr lang="ru-RU" sz="2400" dirty="0"/>
          </a:p>
        </p:txBody>
      </p:sp>
      <p:sp>
        <p:nvSpPr>
          <p:cNvPr id="9" name="TextBox 3"/>
          <p:cNvSpPr txBox="1">
            <a:spLocks noChangeArrowheads="1"/>
          </p:cNvSpPr>
          <p:nvPr/>
        </p:nvSpPr>
        <p:spPr bwMode="auto">
          <a:xfrm>
            <a:off x="467518" y="1124744"/>
            <a:ext cx="8208963" cy="430887"/>
          </a:xfrm>
          <a:prstGeom prst="rect">
            <a:avLst/>
          </a:prstGeom>
          <a:noFill/>
          <a:ln w="9525">
            <a:noFill/>
            <a:miter lim="800000"/>
            <a:headEnd/>
            <a:tailEnd/>
          </a:ln>
        </p:spPr>
        <p:txBody>
          <a:bodyPr lIns="0" tIns="0" rIns="0" bIns="0">
            <a:spAutoFit/>
          </a:bodyPr>
          <a:lstStyle/>
          <a:p>
            <a:pPr algn="ctr"/>
            <a:r>
              <a:rPr lang="ru-RU" sz="2800" b="1" dirty="0" smtClean="0">
                <a:latin typeface="Verdana" panose="020B0604030504040204" pitchFamily="34" charset="0"/>
                <a:ea typeface="Verdana" panose="020B0604030504040204" pitchFamily="34" charset="0"/>
                <a:cs typeface="Verdana" panose="020B0604030504040204" pitchFamily="34" charset="0"/>
              </a:rPr>
              <a:t>ФУНДАМЕНТАЛЬНЫЕ ТИПЫ ДАННЫХ</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020995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0" y="0"/>
            <a:ext cx="9144000" cy="622300"/>
          </a:xfrm>
          <a:prstGeom prst="rect">
            <a:avLst/>
          </a:prstGeom>
          <a:noFill/>
          <a:ln w="9525">
            <a:noFill/>
            <a:miter lim="800000"/>
            <a:headEnd/>
            <a:tailEnd/>
          </a:ln>
        </p:spPr>
      </p:pic>
      <p:sp>
        <p:nvSpPr>
          <p:cNvPr id="6" name="TextBox 2"/>
          <p:cNvSpPr txBox="1">
            <a:spLocks noChangeArrowheads="1"/>
          </p:cNvSpPr>
          <p:nvPr/>
        </p:nvSpPr>
        <p:spPr bwMode="auto">
          <a:xfrm>
            <a:off x="2843213" y="158750"/>
            <a:ext cx="6265862" cy="246063"/>
          </a:xfrm>
          <a:prstGeom prst="rect">
            <a:avLst/>
          </a:prstGeom>
          <a:noFill/>
          <a:ln w="9525">
            <a:noFill/>
            <a:miter lim="800000"/>
            <a:headEnd/>
            <a:tailEnd/>
          </a:ln>
        </p:spPr>
        <p:txBody>
          <a:bodyPr>
            <a:spAutoFit/>
          </a:bodyPr>
          <a:lstStyle/>
          <a:p>
            <a:pPr eaLnBrk="1" hangingPunct="1">
              <a:buFont typeface="Arial" charset="0"/>
              <a:buNone/>
            </a:pPr>
            <a:r>
              <a:rPr lang="ru-RU" altLang="ru-RU" sz="1000" b="1" dirty="0" smtClean="0">
                <a:latin typeface="Verdana" pitchFamily="34" charset="0"/>
                <a:ea typeface="Verdana" pitchFamily="34" charset="0"/>
                <a:cs typeface="Verdana" pitchFamily="34" charset="0"/>
              </a:rPr>
              <a:t>Структуры данных</a:t>
            </a:r>
            <a:r>
              <a:rPr lang="ru-RU" altLang="ru-RU" sz="1000" dirty="0">
                <a:latin typeface="Verdana" pitchFamily="34" charset="0"/>
              </a:rPr>
              <a:t>		</a:t>
            </a:r>
            <a:endParaRPr lang="ru-RU" altLang="ru-RU" sz="1000" b="1" dirty="0">
              <a:latin typeface="Verdana" pitchFamily="34" charset="0"/>
            </a:endParaRPr>
          </a:p>
        </p:txBody>
      </p:sp>
      <p:sp>
        <p:nvSpPr>
          <p:cNvPr id="8" name="TextBox 3"/>
          <p:cNvSpPr txBox="1">
            <a:spLocks noChangeArrowheads="1"/>
          </p:cNvSpPr>
          <p:nvPr/>
        </p:nvSpPr>
        <p:spPr bwMode="auto">
          <a:xfrm>
            <a:off x="481852" y="1844824"/>
            <a:ext cx="8208963" cy="4358116"/>
          </a:xfrm>
          <a:prstGeom prst="rect">
            <a:avLst/>
          </a:prstGeom>
          <a:noFill/>
          <a:ln w="9525">
            <a:noFill/>
            <a:miter lim="800000"/>
            <a:headEnd/>
            <a:tailEnd/>
          </a:ln>
        </p:spPr>
        <p:txBody>
          <a:bodyPr lIns="0" tIns="0" rIns="0" bIns="0">
            <a:spAutoFit/>
          </a:bodyPr>
          <a:lstStyle/>
          <a:p>
            <a:pPr algn="ctr">
              <a:lnSpc>
                <a:spcPct val="90000"/>
              </a:lnSpc>
            </a:pPr>
            <a:r>
              <a:rPr lang="ru-RU" sz="2400" b="1" dirty="0"/>
              <a:t>Порядковые типы</a:t>
            </a:r>
          </a:p>
          <a:p>
            <a:pPr algn="just">
              <a:lnSpc>
                <a:spcPct val="90000"/>
              </a:lnSpc>
            </a:pPr>
            <a:r>
              <a:rPr lang="ru-RU" sz="2400" dirty="0" smtClean="0"/>
              <a:t>  Каждый </a:t>
            </a:r>
            <a:r>
              <a:rPr lang="ru-RU" sz="2400" dirty="0"/>
              <a:t>из них имеет конечное число возможных значений. Эти значения можно определенным образом упорядочить (отсюда – название типов) и, следовательно, с каждым из них можно сопоставить некоторое целое число – порядковый номер значения. К порядковым типам относятся целые, логический, символьный, перечисляемый типы.</a:t>
            </a:r>
          </a:p>
          <a:p>
            <a:pPr algn="just">
              <a:lnSpc>
                <a:spcPct val="90000"/>
              </a:lnSpc>
            </a:pPr>
            <a:endParaRPr lang="ru-RU" sz="2400" dirty="0"/>
          </a:p>
          <a:p>
            <a:pPr algn="just">
              <a:lnSpc>
                <a:spcPct val="90000"/>
              </a:lnSpc>
            </a:pPr>
            <a:r>
              <a:rPr lang="ru-RU" sz="2400" dirty="0"/>
              <a:t>	К порядковым типам кроме логического можно также применять функции:</a:t>
            </a:r>
          </a:p>
          <a:p>
            <a:pPr algn="just">
              <a:lnSpc>
                <a:spcPct val="90000"/>
              </a:lnSpc>
              <a:buFontTx/>
              <a:buChar char="-"/>
            </a:pPr>
            <a:r>
              <a:rPr lang="ru-RU" sz="2400" dirty="0" smtClean="0"/>
              <a:t>    --</a:t>
            </a:r>
            <a:r>
              <a:rPr lang="en-US" sz="2400" dirty="0"/>
              <a:t>X </a:t>
            </a:r>
            <a:r>
              <a:rPr lang="ru-RU" sz="2400" dirty="0"/>
              <a:t> – возвращает предыдущее значение порядкового типа;</a:t>
            </a:r>
            <a:endParaRPr lang="en-US" sz="2400" dirty="0"/>
          </a:p>
          <a:p>
            <a:pPr algn="just">
              <a:lnSpc>
                <a:spcPct val="90000"/>
              </a:lnSpc>
              <a:buFontTx/>
              <a:buChar char="-"/>
            </a:pPr>
            <a:r>
              <a:rPr lang="ru-RU" sz="2400" dirty="0" smtClean="0"/>
              <a:t>   ++</a:t>
            </a:r>
            <a:r>
              <a:rPr lang="ru-RU" sz="2400" dirty="0"/>
              <a:t>Х - возвращает следующее значение порядкового типа.  </a:t>
            </a:r>
          </a:p>
          <a:p>
            <a:pPr algn="just"/>
            <a:endParaRPr lang="ru-RU" sz="2400" dirty="0"/>
          </a:p>
        </p:txBody>
      </p:sp>
      <p:sp>
        <p:nvSpPr>
          <p:cNvPr id="9" name="TextBox 3"/>
          <p:cNvSpPr txBox="1">
            <a:spLocks noChangeArrowheads="1"/>
          </p:cNvSpPr>
          <p:nvPr/>
        </p:nvSpPr>
        <p:spPr bwMode="auto">
          <a:xfrm>
            <a:off x="467517" y="956358"/>
            <a:ext cx="8208963" cy="430887"/>
          </a:xfrm>
          <a:prstGeom prst="rect">
            <a:avLst/>
          </a:prstGeom>
          <a:noFill/>
          <a:ln w="9525">
            <a:noFill/>
            <a:miter lim="800000"/>
            <a:headEnd/>
            <a:tailEnd/>
          </a:ln>
        </p:spPr>
        <p:txBody>
          <a:bodyPr lIns="0" tIns="0" rIns="0" bIns="0">
            <a:spAutoFit/>
          </a:bodyPr>
          <a:lstStyle/>
          <a:p>
            <a:pPr algn="ctr"/>
            <a:r>
              <a:rPr lang="ru-RU" sz="2800" b="1" dirty="0" smtClean="0">
                <a:latin typeface="Verdana" panose="020B0604030504040204" pitchFamily="34" charset="0"/>
                <a:ea typeface="Verdana" panose="020B0604030504040204" pitchFamily="34" charset="0"/>
                <a:cs typeface="Verdana" panose="020B0604030504040204" pitchFamily="34" charset="0"/>
              </a:rPr>
              <a:t>ФУНДАМЕНТАЛЬНЫЕ ТИПЫ ДАННЫХ</a:t>
            </a:r>
            <a:endParaRPr lang="ru-RU" altLang="ru-RU" sz="28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226019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TotalTime>
  <Words>3996</Words>
  <Application>Microsoft Office PowerPoint</Application>
  <PresentationFormat>Экран (4:3)</PresentationFormat>
  <Paragraphs>746</Paragraphs>
  <Slides>69</Slides>
  <Notes>68</Notes>
  <HiddenSlides>0</HiddenSlides>
  <MMClips>0</MMClips>
  <ScaleCrop>false</ScaleCrop>
  <HeadingPairs>
    <vt:vector size="4" baseType="variant">
      <vt:variant>
        <vt:lpstr>Тема</vt:lpstr>
      </vt:variant>
      <vt:variant>
        <vt:i4>1</vt:i4>
      </vt:variant>
      <vt:variant>
        <vt:lpstr>Заголовки слайдов</vt:lpstr>
      </vt:variant>
      <vt:variant>
        <vt:i4>69</vt:i4>
      </vt:variant>
    </vt:vector>
  </HeadingPairs>
  <TitlesOfParts>
    <vt:vector size="70" baseType="lpstr">
      <vt:lpstr>Тема Office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lpstr>Слайд 44</vt:lpstr>
      <vt:lpstr>Слайд 45</vt:lpstr>
      <vt:lpstr>Слайд 46</vt:lpstr>
      <vt:lpstr>Слайд 47</vt:lpstr>
      <vt:lpstr>Слайд 48</vt:lpstr>
      <vt:lpstr>Слайд 49</vt:lpstr>
      <vt:lpstr>Слайд 50</vt:lpstr>
      <vt:lpstr>Слайд 51</vt:lpstr>
      <vt:lpstr>Слайд 52</vt:lpstr>
      <vt:lpstr>Слайд 53</vt:lpstr>
      <vt:lpstr>Слайд 54</vt:lpstr>
      <vt:lpstr>Слайд 55</vt:lpstr>
      <vt:lpstr>Слайд 56</vt:lpstr>
      <vt:lpstr>Слайд 57</vt:lpstr>
      <vt:lpstr>Слайд 58</vt:lpstr>
      <vt:lpstr>Слайд 59</vt:lpstr>
      <vt:lpstr>Слайд 60</vt:lpstr>
      <vt:lpstr>Слайд 61</vt:lpstr>
      <vt:lpstr>Слайд 62</vt:lpstr>
      <vt:lpstr>Слайд 63</vt:lpstr>
      <vt:lpstr>Слайд 64</vt:lpstr>
      <vt:lpstr>Слайд 65</vt:lpstr>
      <vt:lpstr>Слайд 66</vt:lpstr>
      <vt:lpstr>Слайд 67</vt:lpstr>
      <vt:lpstr>Слайд 68</vt:lpstr>
      <vt:lpstr>Слайд 69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Elena</dc:creator>
  <cp:lastModifiedBy>Nata</cp:lastModifiedBy>
  <cp:revision>76</cp:revision>
  <dcterms:created xsi:type="dcterms:W3CDTF">2015-02-10T06:23:12Z</dcterms:created>
  <dcterms:modified xsi:type="dcterms:W3CDTF">2015-09-15T07:08:12Z</dcterms:modified>
</cp:coreProperties>
</file>