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94660"/>
  </p:normalViewPr>
  <p:slideViewPr>
    <p:cSldViewPr snapToGrid="0">
      <p:cViewPr>
        <p:scale>
          <a:sx n="81" d="100"/>
          <a:sy n="81" d="100"/>
        </p:scale>
        <p:origin x="2528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tafarahmand/Google%20Drive/Education/Udacity%20/Programming-For-Data%20Science/SQL/Project/Presentation/Resources/Workspace%20+%20Question%20Set%201%20-%20Question%2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tafarahmand/Google%20Drive/Education/Udacity%20/Programming-For-Data%20Science/SQL/Project/Presentation/Resources/Workspace%20+%20Question%20Set%201%20-%20Question%20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tafarahmand/Google%20Drive/Education/Udacity%20/Programming-For-Data%20Science/SQL/Project/Presentation/Resources/Workspace%20+%20Question%20Set%202%20-%20Question%20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Film</a:t>
            </a:r>
            <a:r>
              <a:rPr lang="en-US" baseline="0"/>
              <a:t>_title / </a:t>
            </a:r>
            <a:r>
              <a:rPr lang="en-US"/>
              <a:t>rental_count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'Workspace + Question Set 1 - Qu'!$C$1</c:f>
              <c:strCache>
                <c:ptCount val="1"/>
                <c:pt idx="0">
                  <c:v>rental_count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'Workspace + Question Set 1 - Qu'!$A$2:$A$11</c:f>
              <c:strCache>
                <c:ptCount val="10"/>
                <c:pt idx="0">
                  <c:v>Alter Victory</c:v>
                </c:pt>
                <c:pt idx="1">
                  <c:v>Anaconda Confessions</c:v>
                </c:pt>
                <c:pt idx="2">
                  <c:v>Argonauts Town</c:v>
                </c:pt>
                <c:pt idx="3">
                  <c:v>Bikini Borrowers</c:v>
                </c:pt>
                <c:pt idx="4">
                  <c:v>Blackout Private</c:v>
                </c:pt>
                <c:pt idx="5">
                  <c:v>Borrowers Bedazzled</c:v>
                </c:pt>
                <c:pt idx="6">
                  <c:v>Canyon Stock</c:v>
                </c:pt>
                <c:pt idx="7">
                  <c:v>Carol Texas</c:v>
                </c:pt>
                <c:pt idx="8">
                  <c:v>Champion Flatliners</c:v>
                </c:pt>
                <c:pt idx="9">
                  <c:v>Clash Freddy</c:v>
                </c:pt>
              </c:strCache>
            </c:strRef>
          </c:cat>
          <c:val>
            <c:numRef>
              <c:f>'Workspace + Question Set 1 - Qu'!$C$2:$C$11</c:f>
              <c:numCache>
                <c:formatCode>General</c:formatCode>
                <c:ptCount val="10"/>
                <c:pt idx="0">
                  <c:v>18</c:v>
                </c:pt>
                <c:pt idx="1">
                  <c:v>23</c:v>
                </c:pt>
                <c:pt idx="2">
                  <c:v>36</c:v>
                </c:pt>
                <c:pt idx="3">
                  <c:v>70</c:v>
                </c:pt>
                <c:pt idx="4">
                  <c:v>78</c:v>
                </c:pt>
                <c:pt idx="5">
                  <c:v>89</c:v>
                </c:pt>
                <c:pt idx="6">
                  <c:v>118</c:v>
                </c:pt>
                <c:pt idx="7">
                  <c:v>121</c:v>
                </c:pt>
                <c:pt idx="8">
                  <c:v>134</c:v>
                </c:pt>
                <c:pt idx="9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7-9848-A600-4971CD12D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0720383"/>
        <c:axId val="880364591"/>
      </c:lineChart>
      <c:catAx>
        <c:axId val="88072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Film_Title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364591"/>
        <c:crosses val="autoZero"/>
        <c:auto val="1"/>
        <c:lblAlgn val="ctr"/>
        <c:lblOffset val="100"/>
        <c:noMultiLvlLbl val="0"/>
      </c:catAx>
      <c:valAx>
        <c:axId val="880364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Rental_Count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72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baseline="0" dirty="0">
                <a:effectLst/>
              </a:rPr>
              <a:t>Family-Friendly Film Category Count Based on Category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'Workspace + Question Set 1 - Qu'!$C$1</c:f>
              <c:strCache>
                <c:ptCount val="1"/>
                <c:pt idx="0">
                  <c:v>category_count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'Workspace + Question Set 1 - Qu'!$B$2:$B$11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</c:numCache>
            </c:numRef>
          </c:cat>
          <c:val>
            <c:numRef>
              <c:f>'Workspace + Question Set 1 - Qu'!$C$2:$C$11</c:f>
              <c:numCache>
                <c:formatCode>General</c:formatCode>
                <c:ptCount val="10"/>
                <c:pt idx="0">
                  <c:v>24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14</c:v>
                </c:pt>
                <c:pt idx="5">
                  <c:v>21</c:v>
                </c:pt>
                <c:pt idx="6">
                  <c:v>10</c:v>
                </c:pt>
                <c:pt idx="7">
                  <c:v>13</c:v>
                </c:pt>
                <c:pt idx="8">
                  <c:v>13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7-0A41-B570-FB04D8180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498975"/>
        <c:axId val="868500623"/>
      </c:lineChart>
      <c:catAx>
        <c:axId val="868498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500623"/>
        <c:crosses val="autoZero"/>
        <c:auto val="1"/>
        <c:lblAlgn val="ctr"/>
        <c:lblOffset val="100"/>
        <c:noMultiLvlLbl val="0"/>
      </c:catAx>
      <c:valAx>
        <c:axId val="86850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Moive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9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Rental</a:t>
            </a:r>
            <a:r>
              <a:rPr lang="en-US" baseline="0"/>
              <a:t> Order by Month and Year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'Workspace + Question Set 2 - Qu'!$D$1</c:f>
              <c:strCache>
                <c:ptCount val="1"/>
                <c:pt idx="0">
                  <c:v>rental_count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'Workspace + Question Set 2 - Qu'!$A$2:$B$9</c:f>
              <c:multiLvlStrCache>
                <c:ptCount val="8"/>
                <c:lvl>
                  <c:pt idx="0">
                    <c:v>7</c:v>
                  </c:pt>
                  <c:pt idx="1">
                    <c:v>7</c:v>
                  </c:pt>
                  <c:pt idx="2">
                    <c:v>8</c:v>
                  </c:pt>
                  <c:pt idx="3">
                    <c:v>8</c:v>
                  </c:pt>
                  <c:pt idx="4">
                    <c:v>6</c:v>
                  </c:pt>
                  <c:pt idx="5">
                    <c:v>6</c:v>
                  </c:pt>
                  <c:pt idx="6">
                    <c:v>2</c:v>
                  </c:pt>
                  <c:pt idx="7">
                    <c:v>2</c:v>
                  </c:pt>
                </c:lvl>
                <c:lvl>
                  <c:pt idx="0">
                    <c:v>2005</c:v>
                  </c:pt>
                  <c:pt idx="1">
                    <c:v>2005</c:v>
                  </c:pt>
                  <c:pt idx="2">
                    <c:v>2005</c:v>
                  </c:pt>
                  <c:pt idx="3">
                    <c:v>2005</c:v>
                  </c:pt>
                  <c:pt idx="4">
                    <c:v>2005</c:v>
                  </c:pt>
                  <c:pt idx="5">
                    <c:v>2005</c:v>
                  </c:pt>
                  <c:pt idx="6">
                    <c:v>2006</c:v>
                  </c:pt>
                  <c:pt idx="7">
                    <c:v>2006</c:v>
                  </c:pt>
                </c:lvl>
              </c:multiLvlStrCache>
            </c:multiLvlStrRef>
          </c:cat>
          <c:val>
            <c:numRef>
              <c:f>'Workspace + Question Set 2 - Qu'!$D$2:$D$9</c:f>
              <c:numCache>
                <c:formatCode>General</c:formatCode>
                <c:ptCount val="8"/>
                <c:pt idx="0">
                  <c:v>3366</c:v>
                </c:pt>
                <c:pt idx="1">
                  <c:v>3347</c:v>
                </c:pt>
                <c:pt idx="2">
                  <c:v>2851</c:v>
                </c:pt>
                <c:pt idx="3">
                  <c:v>2835</c:v>
                </c:pt>
                <c:pt idx="4">
                  <c:v>1015</c:v>
                </c:pt>
                <c:pt idx="5">
                  <c:v>1000</c:v>
                </c:pt>
                <c:pt idx="6">
                  <c:v>95</c:v>
                </c:pt>
                <c:pt idx="7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34-0540-B9A9-92495E3FF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674239"/>
        <c:axId val="914354863"/>
      </c:lineChart>
      <c:catAx>
        <c:axId val="913674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Rental_months</a:t>
                </a:r>
                <a:r>
                  <a:rPr lang="en-US" baseline="0"/>
                  <a:t> / Years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354863"/>
        <c:crosses val="autoZero"/>
        <c:auto val="1"/>
        <c:lblAlgn val="ctr"/>
        <c:lblOffset val="100"/>
        <c:noMultiLvlLbl val="0"/>
      </c:catAx>
      <c:valAx>
        <c:axId val="91435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Rental_Count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67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UDACITY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SQL Database Exploration Project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184F-5CBE-9E4C-A32B-04898519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1BEA-0465-3B4C-9EE4-5297FFFE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084638"/>
            <a:ext cx="9720071" cy="822960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CA" sz="1400" dirty="0"/>
              <a:t>We want to understand more about the movies that families are watching. The following categories are considered family movies: Animation, Children, Classics, Comedy, Family and Music.</a:t>
            </a:r>
          </a:p>
          <a:p>
            <a:pPr fontAlgn="base">
              <a:lnSpc>
                <a:spcPct val="100000"/>
              </a:lnSpc>
            </a:pPr>
            <a:r>
              <a:rPr lang="en-CA" sz="1400" b="1" dirty="0"/>
              <a:t>Create a query that lists each movie, the film category it is classified in, and the number of times it has been rented out.</a:t>
            </a:r>
            <a:endParaRPr lang="en-CA" sz="14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41CD8DB-0E73-9440-B92A-5B6CF7AAEC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64359007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9C16A0-491A-8B46-950C-437EC608D7FA}"/>
              </a:ext>
            </a:extLst>
          </p:cNvPr>
          <p:cNvSpPr txBox="1"/>
          <p:nvPr/>
        </p:nvSpPr>
        <p:spPr>
          <a:xfrm>
            <a:off x="918019" y="2967038"/>
            <a:ext cx="496709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SELECT</a:t>
            </a:r>
          </a:p>
          <a:p>
            <a:r>
              <a:rPr lang="en-US" sz="1050" dirty="0"/>
              <a:t>  t1.film_title,</a:t>
            </a:r>
          </a:p>
          <a:p>
            <a:r>
              <a:rPr lang="en-US" sz="1050" dirty="0"/>
              <a:t>  t1.film_category,</a:t>
            </a:r>
          </a:p>
          <a:p>
            <a:r>
              <a:rPr lang="en-US" sz="1050" dirty="0"/>
              <a:t>  SUM(t1.rental_count) OVER (PARTITION BY </a:t>
            </a:r>
            <a:r>
              <a:rPr lang="en-US" sz="1050" dirty="0" err="1"/>
              <a:t>rental_count</a:t>
            </a:r>
            <a:r>
              <a:rPr lang="en-US" sz="1050" dirty="0"/>
              <a:t>) AS </a:t>
            </a:r>
            <a:r>
              <a:rPr lang="en-US" sz="1050" dirty="0" err="1"/>
              <a:t>rental_count</a:t>
            </a:r>
            <a:endParaRPr lang="en-US" sz="1050" dirty="0"/>
          </a:p>
          <a:p>
            <a:r>
              <a:rPr lang="en-US" sz="1050" dirty="0"/>
              <a:t>FROM (SELECT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f.title</a:t>
            </a:r>
            <a:r>
              <a:rPr lang="en-US" sz="1050" dirty="0"/>
              <a:t> AS </a:t>
            </a:r>
            <a:r>
              <a:rPr lang="en-US" sz="1050" dirty="0" err="1"/>
              <a:t>film_title</a:t>
            </a:r>
            <a:r>
              <a:rPr lang="en-US" sz="1050" dirty="0"/>
              <a:t>,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c.name</a:t>
            </a:r>
            <a:r>
              <a:rPr lang="en-US" sz="1050" dirty="0"/>
              <a:t> AS </a:t>
            </a:r>
            <a:r>
              <a:rPr lang="en-US" sz="1050" dirty="0" err="1"/>
              <a:t>film_category</a:t>
            </a:r>
            <a:r>
              <a:rPr lang="en-US" sz="1050" dirty="0"/>
              <a:t>,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r.rental_id</a:t>
            </a:r>
            <a:r>
              <a:rPr lang="en-US" sz="1050" dirty="0"/>
              <a:t> AS </a:t>
            </a:r>
            <a:r>
              <a:rPr lang="en-US" sz="1050" dirty="0" err="1"/>
              <a:t>rental_count</a:t>
            </a:r>
            <a:endParaRPr lang="en-US" sz="1050" dirty="0"/>
          </a:p>
          <a:p>
            <a:r>
              <a:rPr lang="en-US" sz="1050" dirty="0"/>
              <a:t>FROM film f</a:t>
            </a:r>
          </a:p>
          <a:p>
            <a:r>
              <a:rPr lang="en-US" sz="1050" dirty="0"/>
              <a:t>INNER JOIN </a:t>
            </a:r>
            <a:r>
              <a:rPr lang="en-US" sz="1050" dirty="0" err="1"/>
              <a:t>film_category</a:t>
            </a:r>
            <a:r>
              <a:rPr lang="en-US" sz="1050" dirty="0"/>
              <a:t> fc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f.film_id</a:t>
            </a:r>
            <a:r>
              <a:rPr lang="en-US" sz="1050" dirty="0"/>
              <a:t> = </a:t>
            </a:r>
            <a:r>
              <a:rPr lang="en-US" sz="1050" dirty="0" err="1"/>
              <a:t>fc.film_id</a:t>
            </a:r>
            <a:endParaRPr lang="en-US" sz="1050" dirty="0"/>
          </a:p>
          <a:p>
            <a:r>
              <a:rPr lang="en-US" sz="1050" dirty="0"/>
              <a:t>INNER JOIN category c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fc.category_id</a:t>
            </a:r>
            <a:r>
              <a:rPr lang="en-US" sz="1050" dirty="0"/>
              <a:t> = </a:t>
            </a:r>
            <a:r>
              <a:rPr lang="en-US" sz="1050" dirty="0" err="1"/>
              <a:t>c.category_id</a:t>
            </a:r>
            <a:endParaRPr lang="en-US" sz="1050" dirty="0"/>
          </a:p>
          <a:p>
            <a:r>
              <a:rPr lang="en-US" sz="1050" dirty="0"/>
              <a:t>INNER JOIN rental r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f.film_id</a:t>
            </a:r>
            <a:r>
              <a:rPr lang="en-US" sz="1050" dirty="0"/>
              <a:t> = </a:t>
            </a:r>
            <a:r>
              <a:rPr lang="en-US" sz="1050" dirty="0" err="1"/>
              <a:t>r.rental_id</a:t>
            </a:r>
            <a:r>
              <a:rPr lang="en-US" sz="1050" dirty="0"/>
              <a:t>) t1</a:t>
            </a:r>
          </a:p>
          <a:p>
            <a:r>
              <a:rPr lang="en-US" sz="1050" dirty="0"/>
              <a:t>WHERE t1.film_category = 'Animation'</a:t>
            </a:r>
          </a:p>
          <a:p>
            <a:r>
              <a:rPr lang="en-US" sz="1050" dirty="0"/>
              <a:t>OR t1.film_category = 'Classic'</a:t>
            </a:r>
          </a:p>
          <a:p>
            <a:r>
              <a:rPr lang="en-US" sz="1050" dirty="0"/>
              <a:t>OR t1.film_category = 'Comedy'</a:t>
            </a:r>
          </a:p>
          <a:p>
            <a:r>
              <a:rPr lang="en-US" sz="1050" dirty="0"/>
              <a:t>GROUP BY t1.film_title,</a:t>
            </a:r>
          </a:p>
          <a:p>
            <a:r>
              <a:rPr lang="en-US" sz="1050" dirty="0"/>
              <a:t>         t1.film_category,</a:t>
            </a:r>
          </a:p>
          <a:p>
            <a:r>
              <a:rPr lang="en-US" sz="1050" dirty="0"/>
              <a:t>         t1.rental_count</a:t>
            </a:r>
          </a:p>
          <a:p>
            <a:r>
              <a:rPr lang="en-US" sz="1050" dirty="0"/>
              <a:t>ORDER BY t1.film_category, t1.film_title ASC;</a:t>
            </a:r>
          </a:p>
        </p:txBody>
      </p:sp>
    </p:spTree>
    <p:extLst>
      <p:ext uri="{BB962C8B-B14F-4D97-AF65-F5344CB8AC3E}">
        <p14:creationId xmlns:p14="http://schemas.microsoft.com/office/powerpoint/2010/main" val="346619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7D03-D1EA-614B-9626-37000E9D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E6EC-833E-224B-8FD9-7EF5720C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975502"/>
            <a:ext cx="9720071" cy="9177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Now we need to know how the length of rental duration of these family-friendly movies compares to the duration that all movies are rented for. </a:t>
            </a:r>
            <a:r>
              <a:rPr lang="en-CA" b="1" dirty="0"/>
              <a:t>Can you provide a table with the movie titles and divide them into 4 levels (</a:t>
            </a:r>
            <a:r>
              <a:rPr lang="en-CA" b="1" dirty="0" err="1"/>
              <a:t>first_quarter</a:t>
            </a:r>
            <a:r>
              <a:rPr lang="en-CA" b="1" dirty="0"/>
              <a:t>, </a:t>
            </a:r>
            <a:r>
              <a:rPr lang="en-CA" b="1" dirty="0" err="1"/>
              <a:t>second_quarter</a:t>
            </a:r>
            <a:r>
              <a:rPr lang="en-CA" b="1" dirty="0"/>
              <a:t>, </a:t>
            </a:r>
            <a:r>
              <a:rPr lang="en-CA" b="1" dirty="0" err="1"/>
              <a:t>third_quarter</a:t>
            </a:r>
            <a:r>
              <a:rPr lang="en-CA" b="1" dirty="0"/>
              <a:t>, and </a:t>
            </a:r>
            <a:r>
              <a:rPr lang="en-CA" b="1" dirty="0" err="1"/>
              <a:t>final_quarter</a:t>
            </a:r>
            <a:r>
              <a:rPr lang="en-CA" b="1" dirty="0"/>
              <a:t>) based on the quartiles (25%, 50%, 75%) of the rental duration for movies across all categories?</a:t>
            </a:r>
            <a:r>
              <a:rPr lang="en-CA" dirty="0"/>
              <a:t> Make sure to also indicate the category that these family-friendly movies fall into.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158BEBF-EB76-894D-A3F0-BF0703F343B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69096725"/>
              </p:ext>
            </p:extLst>
          </p:nvPr>
        </p:nvGraphicFramePr>
        <p:xfrm>
          <a:off x="6158706" y="3049005"/>
          <a:ext cx="4419600" cy="3177757"/>
        </p:xfrm>
        <a:graphic>
          <a:graphicData uri="http://schemas.openxmlformats.org/drawingml/2006/table">
            <a:tbl>
              <a:tblPr firstRow="1"/>
              <a:tblGrid>
                <a:gridCol w="1482705">
                  <a:extLst>
                    <a:ext uri="{9D8B030D-6E8A-4147-A177-3AD203B41FA5}">
                      <a16:colId xmlns:a16="http://schemas.microsoft.com/office/drawing/2014/main" val="853916506"/>
                    </a:ext>
                  </a:extLst>
                </a:gridCol>
                <a:gridCol w="1055001">
                  <a:extLst>
                    <a:ext uri="{9D8B030D-6E8A-4147-A177-3AD203B41FA5}">
                      <a16:colId xmlns:a16="http://schemas.microsoft.com/office/drawing/2014/main" val="1730703786"/>
                    </a:ext>
                  </a:extLst>
                </a:gridCol>
                <a:gridCol w="1055001">
                  <a:extLst>
                    <a:ext uri="{9D8B030D-6E8A-4147-A177-3AD203B41FA5}">
                      <a16:colId xmlns:a16="http://schemas.microsoft.com/office/drawing/2014/main" val="531712641"/>
                    </a:ext>
                  </a:extLst>
                </a:gridCol>
                <a:gridCol w="826893">
                  <a:extLst>
                    <a:ext uri="{9D8B030D-6E8A-4147-A177-3AD203B41FA5}">
                      <a16:colId xmlns:a16="http://schemas.microsoft.com/office/drawing/2014/main" val="28838163"/>
                    </a:ext>
                  </a:extLst>
                </a:gridCol>
              </a:tblGrid>
              <a:tr h="2888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film_title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rental_duration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quartiles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62015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Alone Trip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482533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Anaconda Confessions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270924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 Cleopatra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87244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Bilko</a:t>
                      </a: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Anonymous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16923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Argonauts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52239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Confused Candles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006390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Doors President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881535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Downhill Enough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003873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Earring Instinct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20741"/>
                  </a:ext>
                </a:extLst>
              </a:tr>
              <a:tr h="288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Ferris Mother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3562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C0BB41-0257-4341-B704-D339C52C5EF4}"/>
              </a:ext>
            </a:extLst>
          </p:cNvPr>
          <p:cNvSpPr txBox="1"/>
          <p:nvPr/>
        </p:nvSpPr>
        <p:spPr>
          <a:xfrm>
            <a:off x="1024128" y="3049005"/>
            <a:ext cx="4419599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SELECT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f.title</a:t>
            </a:r>
            <a:r>
              <a:rPr lang="en-US" sz="1050" dirty="0"/>
              <a:t> AS </a:t>
            </a:r>
            <a:r>
              <a:rPr lang="en-US" sz="1050" dirty="0" err="1"/>
              <a:t>film_title</a:t>
            </a:r>
            <a:r>
              <a:rPr lang="en-US" sz="1050" dirty="0"/>
              <a:t>,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c.name</a:t>
            </a:r>
            <a:r>
              <a:rPr lang="en-US" sz="1050" dirty="0"/>
              <a:t> AS </a:t>
            </a:r>
            <a:r>
              <a:rPr lang="en-US" sz="1050" dirty="0" err="1"/>
              <a:t>category_name</a:t>
            </a:r>
            <a:r>
              <a:rPr lang="en-US" sz="1050" dirty="0"/>
              <a:t>,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f.rental_duration</a:t>
            </a:r>
            <a:r>
              <a:rPr lang="en-US" sz="1050" dirty="0"/>
              <a:t> AS </a:t>
            </a:r>
            <a:r>
              <a:rPr lang="en-US" sz="1050" dirty="0" err="1"/>
              <a:t>rental_duration</a:t>
            </a:r>
            <a:r>
              <a:rPr lang="en-US" sz="1050" dirty="0"/>
              <a:t>,</a:t>
            </a:r>
          </a:p>
          <a:p>
            <a:r>
              <a:rPr lang="en-US" sz="1050" dirty="0"/>
              <a:t>  NTILE(4) OVER (ORDER BY </a:t>
            </a:r>
            <a:r>
              <a:rPr lang="en-US" sz="1050" dirty="0" err="1"/>
              <a:t>f.rental_duration</a:t>
            </a:r>
            <a:r>
              <a:rPr lang="en-US" sz="1050" dirty="0"/>
              <a:t>) AS quartiles</a:t>
            </a:r>
          </a:p>
          <a:p>
            <a:r>
              <a:rPr lang="en-US" sz="1050" dirty="0"/>
              <a:t>FROM film f</a:t>
            </a:r>
          </a:p>
          <a:p>
            <a:r>
              <a:rPr lang="en-US" sz="1050" dirty="0"/>
              <a:t>INNER JOIN </a:t>
            </a:r>
            <a:r>
              <a:rPr lang="en-US" sz="1050" dirty="0" err="1"/>
              <a:t>film_category</a:t>
            </a:r>
            <a:r>
              <a:rPr lang="en-US" sz="1050" dirty="0"/>
              <a:t> fc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f.film_id</a:t>
            </a:r>
            <a:r>
              <a:rPr lang="en-US" sz="1050" dirty="0"/>
              <a:t> = </a:t>
            </a:r>
            <a:r>
              <a:rPr lang="en-US" sz="1050" dirty="0" err="1"/>
              <a:t>fc.film_id</a:t>
            </a:r>
            <a:endParaRPr lang="en-US" sz="1050" dirty="0"/>
          </a:p>
          <a:p>
            <a:r>
              <a:rPr lang="en-US" sz="1050" dirty="0"/>
              <a:t>INNER JOIN category c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c.category_id</a:t>
            </a:r>
            <a:r>
              <a:rPr lang="en-US" sz="1050" dirty="0"/>
              <a:t> = </a:t>
            </a:r>
            <a:r>
              <a:rPr lang="en-US" sz="1050" dirty="0" err="1"/>
              <a:t>fc.category_id</a:t>
            </a:r>
            <a:endParaRPr lang="en-US" sz="1050" dirty="0"/>
          </a:p>
          <a:p>
            <a:r>
              <a:rPr lang="en-US" sz="1050" dirty="0"/>
              <a:t>WHERE </a:t>
            </a:r>
            <a:r>
              <a:rPr lang="en-US" sz="1050" dirty="0" err="1"/>
              <a:t>c.name</a:t>
            </a:r>
            <a:r>
              <a:rPr lang="en-US" sz="1050" dirty="0"/>
              <a:t> IN (</a:t>
            </a:r>
          </a:p>
          <a:p>
            <a:r>
              <a:rPr lang="en-US" sz="1050" dirty="0"/>
              <a:t>'Animation',</a:t>
            </a:r>
          </a:p>
          <a:p>
            <a:r>
              <a:rPr lang="en-US" sz="1050" dirty="0"/>
              <a:t>'</a:t>
            </a:r>
            <a:r>
              <a:rPr lang="en-US" sz="1050" dirty="0" err="1"/>
              <a:t>Childern</a:t>
            </a:r>
            <a:r>
              <a:rPr lang="en-US" sz="1050" dirty="0"/>
              <a:t>',</a:t>
            </a:r>
          </a:p>
          <a:p>
            <a:r>
              <a:rPr lang="en-US" sz="1050" dirty="0"/>
              <a:t>'Comedy',</a:t>
            </a:r>
          </a:p>
          <a:p>
            <a:r>
              <a:rPr lang="en-US" sz="1050" dirty="0"/>
              <a:t>'Family',</a:t>
            </a:r>
          </a:p>
          <a:p>
            <a:r>
              <a:rPr lang="en-US" sz="1050" dirty="0"/>
              <a:t>'Music'</a:t>
            </a:r>
          </a:p>
          <a:p>
            <a:r>
              <a:rPr lang="en-US" sz="1050" dirty="0"/>
              <a:t>)</a:t>
            </a:r>
          </a:p>
          <a:p>
            <a:r>
              <a:rPr lang="en-US" sz="1050" dirty="0"/>
              <a:t>GROUP BY 1,</a:t>
            </a:r>
          </a:p>
          <a:p>
            <a:r>
              <a:rPr lang="en-US" sz="1050" dirty="0"/>
              <a:t>         2,</a:t>
            </a:r>
          </a:p>
          <a:p>
            <a:r>
              <a:rPr lang="en-US" sz="1050" dirty="0"/>
              <a:t>         3</a:t>
            </a:r>
          </a:p>
          <a:p>
            <a:r>
              <a:rPr lang="en-US" sz="1050" dirty="0"/>
              <a:t>ORDER BY 3 ASC;</a:t>
            </a:r>
          </a:p>
        </p:txBody>
      </p:sp>
    </p:spTree>
    <p:extLst>
      <p:ext uri="{BB962C8B-B14F-4D97-AF65-F5344CB8AC3E}">
        <p14:creationId xmlns:p14="http://schemas.microsoft.com/office/powerpoint/2010/main" val="235625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E2DE-B170-F64B-BB49-364C8DBB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6713-0259-484C-A8C3-E4614DFB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7" y="2090185"/>
            <a:ext cx="9720071" cy="822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400" dirty="0"/>
              <a:t>Provide a table with the family-friendly film category, each of the quartiles, and the corresponding count of movies within each combination of film category for each corresponding rental duration category.</a:t>
            </a:r>
            <a:endParaRPr lang="en-US" sz="1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2C467B-9151-0F47-AE20-019FD9AA6BE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57430908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992CA4-634C-DE4B-AEB3-BE1DCF126B24}"/>
              </a:ext>
            </a:extLst>
          </p:cNvPr>
          <p:cNvSpPr txBox="1"/>
          <p:nvPr/>
        </p:nvSpPr>
        <p:spPr>
          <a:xfrm>
            <a:off x="1024125" y="2913145"/>
            <a:ext cx="475456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SELECT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category_name</a:t>
            </a:r>
            <a:r>
              <a:rPr lang="en-US" sz="1050" dirty="0"/>
              <a:t>,</a:t>
            </a:r>
          </a:p>
          <a:p>
            <a:r>
              <a:rPr lang="en-US" sz="1050" dirty="0"/>
              <a:t>  quartiles,</a:t>
            </a:r>
          </a:p>
          <a:p>
            <a:r>
              <a:rPr lang="en-US" sz="1050" dirty="0"/>
              <a:t>  COUNT(t1.category_name) AS </a:t>
            </a:r>
            <a:r>
              <a:rPr lang="en-US" sz="1050" dirty="0" err="1"/>
              <a:t>category_count</a:t>
            </a:r>
            <a:endParaRPr lang="en-US" sz="1050" dirty="0"/>
          </a:p>
          <a:p>
            <a:r>
              <a:rPr lang="en-US" sz="1050" dirty="0"/>
              <a:t>FROM (SELECT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c.name</a:t>
            </a:r>
            <a:r>
              <a:rPr lang="en-US" sz="1050" dirty="0"/>
              <a:t> AS </a:t>
            </a:r>
            <a:r>
              <a:rPr lang="en-US" sz="1050" dirty="0" err="1"/>
              <a:t>category_name</a:t>
            </a:r>
            <a:r>
              <a:rPr lang="en-US" sz="1050" dirty="0"/>
              <a:t>,</a:t>
            </a:r>
          </a:p>
          <a:p>
            <a:r>
              <a:rPr lang="en-US" sz="1050" dirty="0"/>
              <a:t>  NTILE(4) OVER (ORDER BY </a:t>
            </a:r>
            <a:r>
              <a:rPr lang="en-US" sz="1050" dirty="0" err="1"/>
              <a:t>f.rental_duration</a:t>
            </a:r>
            <a:r>
              <a:rPr lang="en-US" sz="1050" dirty="0"/>
              <a:t>) AS quartiles</a:t>
            </a:r>
          </a:p>
          <a:p>
            <a:r>
              <a:rPr lang="en-US" sz="1050" dirty="0"/>
              <a:t>FROM film f</a:t>
            </a:r>
          </a:p>
          <a:p>
            <a:r>
              <a:rPr lang="en-US" sz="1050" dirty="0"/>
              <a:t>INNER JOIN </a:t>
            </a:r>
            <a:r>
              <a:rPr lang="en-US" sz="1050" dirty="0" err="1"/>
              <a:t>film_category</a:t>
            </a:r>
            <a:r>
              <a:rPr lang="en-US" sz="1050" dirty="0"/>
              <a:t> fc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f.film_id</a:t>
            </a:r>
            <a:r>
              <a:rPr lang="en-US" sz="1050" dirty="0"/>
              <a:t> = </a:t>
            </a:r>
            <a:r>
              <a:rPr lang="en-US" sz="1050" dirty="0" err="1"/>
              <a:t>fc.film_id</a:t>
            </a:r>
            <a:endParaRPr lang="en-US" sz="1050" dirty="0"/>
          </a:p>
          <a:p>
            <a:r>
              <a:rPr lang="en-US" sz="1050" dirty="0"/>
              <a:t>INNER JOIN category c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c.category_id</a:t>
            </a:r>
            <a:r>
              <a:rPr lang="en-US" sz="1050" dirty="0"/>
              <a:t> = </a:t>
            </a:r>
            <a:r>
              <a:rPr lang="en-US" sz="1050" dirty="0" err="1"/>
              <a:t>fc.category_id</a:t>
            </a:r>
            <a:endParaRPr lang="en-US" sz="1050" dirty="0"/>
          </a:p>
          <a:p>
            <a:r>
              <a:rPr lang="en-US" sz="1050" dirty="0"/>
              <a:t>WHERE </a:t>
            </a:r>
            <a:r>
              <a:rPr lang="en-US" sz="1050" dirty="0" err="1"/>
              <a:t>c.name</a:t>
            </a:r>
            <a:r>
              <a:rPr lang="en-US" sz="1050" dirty="0"/>
              <a:t> IN (</a:t>
            </a:r>
          </a:p>
          <a:p>
            <a:r>
              <a:rPr lang="en-US" sz="1050" dirty="0"/>
              <a:t>'Animation',</a:t>
            </a:r>
          </a:p>
          <a:p>
            <a:r>
              <a:rPr lang="en-US" sz="1050" dirty="0"/>
              <a:t>'</a:t>
            </a:r>
            <a:r>
              <a:rPr lang="en-US" sz="1050" dirty="0" err="1"/>
              <a:t>Childern</a:t>
            </a:r>
            <a:r>
              <a:rPr lang="en-US" sz="1050" dirty="0"/>
              <a:t>',</a:t>
            </a:r>
          </a:p>
          <a:p>
            <a:r>
              <a:rPr lang="en-US" sz="1050" dirty="0"/>
              <a:t>'Comedy',</a:t>
            </a:r>
          </a:p>
          <a:p>
            <a:r>
              <a:rPr lang="en-US" sz="1050" dirty="0"/>
              <a:t>'Family',</a:t>
            </a:r>
          </a:p>
          <a:p>
            <a:r>
              <a:rPr lang="en-US" sz="1050" dirty="0"/>
              <a:t>'Music'</a:t>
            </a:r>
          </a:p>
          <a:p>
            <a:r>
              <a:rPr lang="en-US" sz="1050" dirty="0"/>
              <a:t>)) t1</a:t>
            </a:r>
          </a:p>
          <a:p>
            <a:r>
              <a:rPr lang="en-US" sz="1050" dirty="0"/>
              <a:t>GROUP BY 1,</a:t>
            </a:r>
          </a:p>
          <a:p>
            <a:r>
              <a:rPr lang="en-US" sz="1050" dirty="0"/>
              <a:t>         2</a:t>
            </a:r>
          </a:p>
          <a:p>
            <a:r>
              <a:rPr lang="en-US" sz="1050" dirty="0"/>
              <a:t>ORDER BY 1, 2;</a:t>
            </a:r>
          </a:p>
        </p:txBody>
      </p:sp>
    </p:spTree>
    <p:extLst>
      <p:ext uri="{BB962C8B-B14F-4D97-AF65-F5344CB8AC3E}">
        <p14:creationId xmlns:p14="http://schemas.microsoft.com/office/powerpoint/2010/main" val="15700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2B09-EB39-614C-B404-C241DD6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6DFE-65CA-6F4C-AB9F-7911EEDD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29941"/>
            <a:ext cx="9720072" cy="8229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1400" dirty="0"/>
              <a:t>find out how the two stores compare in their count of rental orders during every month for all the years we have data for. </a:t>
            </a:r>
            <a:r>
              <a:rPr lang="en-CA" sz="1400" b="1" dirty="0"/>
              <a:t>Write a query that returns the store ID for the store, the year and month and the number of rental orders each store has fulfilled for that month. Your table should include a column for each of the following: year, month, store ID and count of rental orders fulfilled during that month.</a:t>
            </a:r>
            <a:endParaRPr lang="en-US" sz="14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EDB868D-4707-CE49-A092-3208EAD82F8F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991225" y="2967038"/>
          <a:ext cx="47545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A42D2B-8391-2543-A542-A3CEBC2B6B76}"/>
              </a:ext>
            </a:extLst>
          </p:cNvPr>
          <p:cNvSpPr txBox="1"/>
          <p:nvPr/>
        </p:nvSpPr>
        <p:spPr>
          <a:xfrm>
            <a:off x="1024128" y="2998010"/>
            <a:ext cx="4754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SELECT</a:t>
            </a:r>
          </a:p>
          <a:p>
            <a:r>
              <a:rPr lang="en-US" sz="1050" dirty="0"/>
              <a:t>  DATE_PART('Year', </a:t>
            </a:r>
            <a:r>
              <a:rPr lang="en-US" sz="1050" dirty="0" err="1"/>
              <a:t>rental_date</a:t>
            </a:r>
            <a:r>
              <a:rPr lang="en-US" sz="1050" dirty="0"/>
              <a:t>) AS </a:t>
            </a:r>
            <a:r>
              <a:rPr lang="en-US" sz="1050" dirty="0" err="1"/>
              <a:t>rental_years</a:t>
            </a:r>
            <a:r>
              <a:rPr lang="en-US" sz="1050" dirty="0"/>
              <a:t>,</a:t>
            </a:r>
          </a:p>
          <a:p>
            <a:r>
              <a:rPr lang="en-US" sz="1050" dirty="0"/>
              <a:t>  DATE_PART('Month', </a:t>
            </a:r>
            <a:r>
              <a:rPr lang="en-US" sz="1050" dirty="0" err="1"/>
              <a:t>rental_date</a:t>
            </a:r>
            <a:r>
              <a:rPr lang="en-US" sz="1050" dirty="0"/>
              <a:t>) AS </a:t>
            </a:r>
            <a:r>
              <a:rPr lang="en-US" sz="1050" dirty="0" err="1"/>
              <a:t>rental_months</a:t>
            </a:r>
            <a:r>
              <a:rPr lang="en-US" sz="1050" dirty="0"/>
              <a:t>,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store.store_id</a:t>
            </a:r>
            <a:r>
              <a:rPr lang="en-US" sz="1050" dirty="0"/>
              <a:t>,</a:t>
            </a:r>
          </a:p>
          <a:p>
            <a:r>
              <a:rPr lang="en-US" sz="1050" dirty="0"/>
              <a:t>  COUNT(*) AS </a:t>
            </a:r>
            <a:r>
              <a:rPr lang="en-US" sz="1050" dirty="0" err="1"/>
              <a:t>rental_count</a:t>
            </a:r>
            <a:endParaRPr lang="en-US" sz="1050" dirty="0"/>
          </a:p>
          <a:p>
            <a:r>
              <a:rPr lang="en-US" sz="1050" dirty="0"/>
              <a:t>FROM rental</a:t>
            </a:r>
          </a:p>
          <a:p>
            <a:r>
              <a:rPr lang="en-US" sz="1050" dirty="0"/>
              <a:t>INNER JOIN payment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payment.rental_id</a:t>
            </a:r>
            <a:r>
              <a:rPr lang="en-US" sz="1050" dirty="0"/>
              <a:t> = </a:t>
            </a:r>
            <a:r>
              <a:rPr lang="en-US" sz="1050" dirty="0" err="1"/>
              <a:t>rental.rental_id</a:t>
            </a:r>
            <a:endParaRPr lang="en-US" sz="1050" dirty="0"/>
          </a:p>
          <a:p>
            <a:r>
              <a:rPr lang="en-US" sz="1050" dirty="0"/>
              <a:t>INNER JOIN staff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staff.staff_id</a:t>
            </a:r>
            <a:r>
              <a:rPr lang="en-US" sz="1050" dirty="0"/>
              <a:t> = </a:t>
            </a:r>
            <a:r>
              <a:rPr lang="en-US" sz="1050" dirty="0" err="1"/>
              <a:t>payment.staff_id</a:t>
            </a:r>
            <a:endParaRPr lang="en-US" sz="1050" dirty="0"/>
          </a:p>
          <a:p>
            <a:r>
              <a:rPr lang="en-US" sz="1050" dirty="0"/>
              <a:t>INNER JOIN store</a:t>
            </a:r>
          </a:p>
          <a:p>
            <a:r>
              <a:rPr lang="en-US" sz="1050" dirty="0"/>
              <a:t>  ON </a:t>
            </a:r>
            <a:r>
              <a:rPr lang="en-US" sz="1050" dirty="0" err="1"/>
              <a:t>store.store_id</a:t>
            </a:r>
            <a:r>
              <a:rPr lang="en-US" sz="1050" dirty="0"/>
              <a:t> = </a:t>
            </a:r>
            <a:r>
              <a:rPr lang="en-US" sz="1050" dirty="0" err="1"/>
              <a:t>staff.store_id</a:t>
            </a:r>
            <a:endParaRPr lang="en-US" sz="1050" dirty="0"/>
          </a:p>
          <a:p>
            <a:r>
              <a:rPr lang="en-US" sz="1050" dirty="0"/>
              <a:t>GROUP BY 1,</a:t>
            </a:r>
          </a:p>
          <a:p>
            <a:r>
              <a:rPr lang="en-US" sz="1050" dirty="0"/>
              <a:t>         2,</a:t>
            </a:r>
          </a:p>
          <a:p>
            <a:r>
              <a:rPr lang="en-US" sz="1050" dirty="0"/>
              <a:t>         3</a:t>
            </a:r>
          </a:p>
          <a:p>
            <a:r>
              <a:rPr lang="en-US" sz="1050" dirty="0"/>
              <a:t>ORDER BY 4 DESC;</a:t>
            </a:r>
          </a:p>
        </p:txBody>
      </p:sp>
    </p:spTree>
    <p:extLst>
      <p:ext uri="{BB962C8B-B14F-4D97-AF65-F5344CB8AC3E}">
        <p14:creationId xmlns:p14="http://schemas.microsoft.com/office/powerpoint/2010/main" val="3206559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</TotalTime>
  <Words>917</Words>
  <Application>Microsoft Macintosh PowerPoint</Application>
  <PresentationFormat>Widescreen</PresentationFormat>
  <Paragraphs>145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UDACITY</vt:lpstr>
      <vt:lpstr>Question 1</vt:lpstr>
      <vt:lpstr>Question 2</vt:lpstr>
      <vt:lpstr>Question 3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</dc:title>
  <dc:creator>Arta Farahmand</dc:creator>
  <cp:lastModifiedBy>Arta Farahmand</cp:lastModifiedBy>
  <cp:revision>13</cp:revision>
  <dcterms:created xsi:type="dcterms:W3CDTF">2020-12-11T00:35:20Z</dcterms:created>
  <dcterms:modified xsi:type="dcterms:W3CDTF">2020-12-11T15:00:39Z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