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445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859BB-4BFB-4790-A05E-F1D79673691C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35CAF-43F1-488D-89BB-D2D3A9F73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564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1843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E2A0385B-8E9A-4356-9F77-0CD94025EDFD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2268A-FE51-4A51-8312-C2507D0CD3E9}" type="slidenum">
              <a:rPr lang="en-ID" smtClean="0"/>
              <a:t>8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05756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2268A-FE51-4A51-8312-C2507D0CD3E9}" type="slidenum">
              <a:rPr lang="en-ID" smtClean="0"/>
              <a:t>12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922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2268A-FE51-4A51-8312-C2507D0CD3E9}" type="slidenum">
              <a:rPr lang="en-ID" smtClean="0"/>
              <a:t>14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922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2268A-FE51-4A51-8312-C2507D0CD3E9}" type="slidenum">
              <a:rPr lang="en-ID" smtClean="0"/>
              <a:t>15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92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2268A-FE51-4A51-8312-C2507D0CD3E9}" type="slidenum">
              <a:rPr lang="en-ID" smtClean="0"/>
              <a:t>16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922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62268A-FE51-4A51-8312-C2507D0CD3E9}" type="slidenum">
              <a:rPr lang="en-ID" smtClean="0"/>
              <a:t>17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89922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38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84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0000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84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695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406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1490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57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6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285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06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E7DCA3-2D0A-4E0B-94BB-CFD8CD71C841}" type="datetimeFigureOut">
              <a:rPr lang="en-US" smtClean="0"/>
              <a:t>2025-07-28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164907-BBA6-45C8-9EED-9BA2FC1C7C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519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7" Type="http://schemas.openxmlformats.org/officeDocument/2006/relationships/image" Target="../media/image17.em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microsoft.com/office/2007/relationships/hdphoto" Target="../media/hdphoto5.wdp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microsoft.com/office/2007/relationships/hdphoto" Target="../media/hdphoto2.wdp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8" y="237067"/>
            <a:ext cx="5434012" cy="115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1" name="Rectangle 1"/>
          <p:cNvSpPr>
            <a:spLocks noChangeArrowheads="1"/>
          </p:cNvSpPr>
          <p:nvPr/>
        </p:nvSpPr>
        <p:spPr bwMode="auto">
          <a:xfrm>
            <a:off x="1692276" y="1473201"/>
            <a:ext cx="571341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ctr" eaLnBrk="1" hangingPunct="1">
              <a:tabLst>
                <a:tab pos="1435100" algn="l"/>
              </a:tabLst>
            </a:pPr>
            <a:r>
              <a:rPr lang="en-US" altLang="en-US" sz="4000" b="1">
                <a:solidFill>
                  <a:schemeClr val="tx2"/>
                </a:solidFill>
                <a:latin typeface="Arial Rounded MT Bold" pitchFamily="34" charset="0"/>
                <a:ea typeface="Adobe Gothic Std B" pitchFamily="34" charset="-128"/>
              </a:rPr>
              <a:t>SIDANG </a:t>
            </a:r>
            <a:r>
              <a:rPr lang="id-ID" altLang="en-US" sz="4000" b="1">
                <a:solidFill>
                  <a:schemeClr val="tx2"/>
                </a:solidFill>
                <a:latin typeface="Arial Rounded MT Bold" pitchFamily="34" charset="0"/>
                <a:ea typeface="Adobe Gothic Std B" pitchFamily="34" charset="-128"/>
              </a:rPr>
              <a:t>SKRIPSI</a:t>
            </a:r>
            <a:endParaRPr lang="en-ID" altLang="en-US" sz="4000" b="1">
              <a:solidFill>
                <a:schemeClr val="tx2"/>
              </a:solidFill>
              <a:latin typeface="Arial Rounded MT Bold" pitchFamily="34" charset="0"/>
              <a:ea typeface="Adobe Gothic Std B" pitchFamily="34" charset="-128"/>
            </a:endParaRPr>
          </a:p>
        </p:txBody>
      </p:sp>
      <p:sp>
        <p:nvSpPr>
          <p:cNvPr id="2052" name="TextBox 3"/>
          <p:cNvSpPr txBox="1">
            <a:spLocks noChangeArrowheads="1"/>
          </p:cNvSpPr>
          <p:nvPr/>
        </p:nvSpPr>
        <p:spPr bwMode="auto">
          <a:xfrm>
            <a:off x="179513" y="3012018"/>
            <a:ext cx="8784975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sz="2400" b="1" dirty="0"/>
              <a:t>ANALISIS PENGELOLAAN BARANG MILIK NEGARA </a:t>
            </a:r>
            <a:endParaRPr lang="en-US" sz="2400" dirty="0"/>
          </a:p>
          <a:p>
            <a:pPr algn="ctr"/>
            <a:r>
              <a:rPr lang="en-US" sz="2400" b="1" dirty="0"/>
              <a:t>DALAM MENDUKUNG LAPORAN BARANG MILIK NEGARA</a:t>
            </a:r>
            <a:endParaRPr lang="en-US" sz="2400" dirty="0"/>
          </a:p>
          <a:p>
            <a:pPr algn="ctr"/>
            <a:r>
              <a:rPr lang="en-US" sz="2400" b="1" dirty="0"/>
              <a:t>PADA BALAI PENERAPAN MODERNISASI PERTANIAN BANTEN</a:t>
            </a:r>
            <a:endParaRPr lang="en-US" sz="2400" dirty="0"/>
          </a:p>
        </p:txBody>
      </p:sp>
      <p:sp>
        <p:nvSpPr>
          <p:cNvPr id="2053" name="TextBox 6"/>
          <p:cNvSpPr txBox="1">
            <a:spLocks noChangeArrowheads="1"/>
          </p:cNvSpPr>
          <p:nvPr/>
        </p:nvSpPr>
        <p:spPr bwMode="auto">
          <a:xfrm>
            <a:off x="2016125" y="4813300"/>
            <a:ext cx="51117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eaLnBrk="1" hangingPunct="1"/>
            <a:r>
              <a:rPr lang="id-ID" altLang="en-US" sz="1800" dirty="0" smtClean="0">
                <a:solidFill>
                  <a:schemeClr val="tx2"/>
                </a:solidFill>
                <a:latin typeface="Arial Rounded MT Bold" pitchFamily="34" charset="0"/>
              </a:rPr>
              <a:t>NEPI ANDRIANI</a:t>
            </a:r>
            <a:r>
              <a:rPr lang="en-US" altLang="en-US" sz="1800" dirty="0" smtClean="0">
                <a:solidFill>
                  <a:schemeClr val="tx2"/>
                </a:solidFill>
                <a:latin typeface="Arial Rounded MT Bold" pitchFamily="34" charset="0"/>
              </a:rPr>
              <a:t> </a:t>
            </a:r>
            <a:r>
              <a:rPr lang="en-ID" altLang="en-US" sz="1800" dirty="0" smtClean="0">
                <a:solidFill>
                  <a:schemeClr val="tx2"/>
                </a:solidFill>
                <a:latin typeface="Arial Rounded MT Bold" pitchFamily="34" charset="0"/>
              </a:rPr>
              <a:t>| 11012100459 </a:t>
            </a:r>
            <a:endParaRPr lang="en-US" altLang="en-US" sz="18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5" name="Pentagon 4"/>
          <p:cNvSpPr/>
          <p:nvPr/>
        </p:nvSpPr>
        <p:spPr>
          <a:xfrm rot="5400000">
            <a:off x="-59002" y="598752"/>
            <a:ext cx="1989667" cy="792163"/>
          </a:xfrm>
          <a:prstGeom prst="homePlate">
            <a:avLst>
              <a:gd name="adj" fmla="val 47004"/>
            </a:avLst>
          </a:prstGeom>
          <a:solidFill>
            <a:srgbClr val="111C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endParaRPr lang="en-US" sz="1600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527800"/>
            <a:ext cx="6623050" cy="357717"/>
          </a:xfrm>
          <a:prstGeom prst="rect">
            <a:avLst/>
          </a:prstGeom>
          <a:solidFill>
            <a:srgbClr val="111C76"/>
          </a:solidFill>
          <a:ln>
            <a:solidFill>
              <a:srgbClr val="111C7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id-ID">
                <a:solidFill>
                  <a:srgbClr val="FFFFFF"/>
                </a:solidFill>
                <a:cs typeface="Arial" pitchFamily="34" charset="0"/>
              </a:rPr>
              <a:t>FAKULTAS </a:t>
            </a:r>
            <a:r>
              <a:rPr lang="en-US">
                <a:solidFill>
                  <a:srgbClr val="FFFFFF"/>
                </a:solidFill>
                <a:cs typeface="Arial" pitchFamily="34" charset="0"/>
              </a:rPr>
              <a:t>EKONOMI DAN BISNIS</a:t>
            </a:r>
            <a:endParaRPr lang="id-ID">
              <a:solidFill>
                <a:srgbClr val="FFFFFF"/>
              </a:solidFill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659564" y="6527800"/>
            <a:ext cx="2484437" cy="357717"/>
          </a:xfrm>
          <a:prstGeom prst="rect">
            <a:avLst/>
          </a:prstGeom>
          <a:solidFill>
            <a:srgbClr val="F9C534"/>
          </a:solidFill>
          <a:ln>
            <a:solidFill>
              <a:srgbClr val="F9C53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/>
            <a:r>
              <a:rPr lang="en-US" dirty="0">
                <a:solidFill>
                  <a:srgbClr val="002060"/>
                </a:solidFill>
                <a:cs typeface="Arial" pitchFamily="34" charset="0"/>
              </a:rPr>
              <a:t>MANAJEMEN</a:t>
            </a:r>
            <a:endParaRPr lang="id-ID" dirty="0">
              <a:solidFill>
                <a:srgbClr val="002060"/>
              </a:solidFill>
              <a:cs typeface="Arial" pitchFamily="34" charset="0"/>
            </a:endParaRPr>
          </a:p>
        </p:txBody>
      </p:sp>
      <p:sp>
        <p:nvSpPr>
          <p:cNvPr id="2057" name="TextBox 8"/>
          <p:cNvSpPr txBox="1">
            <a:spLocks noChangeArrowheads="1"/>
          </p:cNvSpPr>
          <p:nvPr/>
        </p:nvSpPr>
        <p:spPr bwMode="auto">
          <a:xfrm>
            <a:off x="1350964" y="548218"/>
            <a:ext cx="430053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chemeClr val="tx2"/>
                </a:solidFill>
                <a:latin typeface="Times New Roman" pitchFamily="18" charset="0"/>
                <a:cs typeface="Times New Roman" pitchFamily="18" charset="0"/>
              </a:rPr>
              <a:t>UNIVERSITAS BINA BANGSA</a:t>
            </a:r>
          </a:p>
        </p:txBody>
      </p:sp>
      <p:sp>
        <p:nvSpPr>
          <p:cNvPr id="6" name="Oval 5"/>
          <p:cNvSpPr/>
          <p:nvPr/>
        </p:nvSpPr>
        <p:spPr>
          <a:xfrm>
            <a:off x="568326" y="393701"/>
            <a:ext cx="690563" cy="844551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r>
              <a:rPr lang="id-ID" sz="1000" dirty="0">
                <a:cs typeface="Times New Roman" pitchFamily="18" charset="0"/>
              </a:rPr>
              <a:t>LOGO</a:t>
            </a:r>
          </a:p>
        </p:txBody>
      </p:sp>
      <p:pic>
        <p:nvPicPr>
          <p:cNvPr id="2059" name="Picture 10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1" y="289985"/>
            <a:ext cx="811213" cy="1102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TextBox 6"/>
          <p:cNvSpPr txBox="1">
            <a:spLocks noChangeArrowheads="1"/>
          </p:cNvSpPr>
          <p:nvPr/>
        </p:nvSpPr>
        <p:spPr bwMode="auto">
          <a:xfrm>
            <a:off x="107951" y="5833534"/>
            <a:ext cx="504031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latin typeface="Arial Rounded MT Bold" pitchFamily="34" charset="0"/>
              </a:rPr>
              <a:t>P</a:t>
            </a:r>
            <a:r>
              <a:rPr lang="id-ID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embimbing</a:t>
            </a:r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1</a:t>
            </a:r>
            <a:r>
              <a:rPr lang="en-US" altLang="en-US" sz="1200" dirty="0">
                <a:solidFill>
                  <a:schemeClr val="tx2"/>
                </a:solidFill>
                <a:latin typeface="Arial Rounded MT Bold" pitchFamily="34" charset="0"/>
              </a:rPr>
              <a:t>. </a:t>
            </a:r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Ihwan Satria Lesmana</a:t>
            </a:r>
            <a:r>
              <a:rPr lang="id-ID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, S</a:t>
            </a:r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E</a:t>
            </a:r>
            <a:r>
              <a:rPr lang="id-ID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., </a:t>
            </a:r>
            <a:r>
              <a:rPr lang="id-ID" altLang="en-US" sz="1200" dirty="0">
                <a:solidFill>
                  <a:schemeClr val="tx2"/>
                </a:solidFill>
                <a:latin typeface="Arial Rounded MT Bold" pitchFamily="34" charset="0"/>
              </a:rPr>
              <a:t>M.M</a:t>
            </a:r>
            <a:r>
              <a:rPr lang="id-ID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.</a:t>
            </a:r>
            <a:endParaRPr lang="en-US" altLang="en-US" sz="12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eaLnBrk="1" hangingPunct="1"/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NIDN	 : 0409127804</a:t>
            </a:r>
            <a:endParaRPr lang="en-US" altLang="en-US" sz="12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  <p:sp>
        <p:nvSpPr>
          <p:cNvPr id="2061" name="TextBox 6"/>
          <p:cNvSpPr txBox="1">
            <a:spLocks noChangeArrowheads="1"/>
          </p:cNvSpPr>
          <p:nvPr/>
        </p:nvSpPr>
        <p:spPr bwMode="auto">
          <a:xfrm>
            <a:off x="5003800" y="5833534"/>
            <a:ext cx="403225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eaLnBrk="0" fontAlgn="base" hangingPunct="0"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2"/>
                </a:solidFill>
                <a:latin typeface="Arial Rounded MT Bold" pitchFamily="34" charset="0"/>
              </a:rPr>
              <a:t>P</a:t>
            </a:r>
            <a:r>
              <a:rPr lang="id-ID" altLang="en-US" sz="1200" dirty="0">
                <a:solidFill>
                  <a:schemeClr val="tx2"/>
                </a:solidFill>
                <a:latin typeface="Arial Rounded MT Bold" pitchFamily="34" charset="0"/>
              </a:rPr>
              <a:t>embimbing</a:t>
            </a:r>
            <a:r>
              <a:rPr lang="en-US" altLang="en-US" sz="1200" dirty="0">
                <a:solidFill>
                  <a:schemeClr val="tx2"/>
                </a:solidFill>
                <a:latin typeface="Arial Rounded MT Bold" pitchFamily="34" charset="0"/>
              </a:rPr>
              <a:t> 2. </a:t>
            </a:r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Khaerul Anwar</a:t>
            </a:r>
            <a:r>
              <a:rPr lang="id-ID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, S</a:t>
            </a:r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E</a:t>
            </a:r>
            <a:r>
              <a:rPr lang="id-ID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., M.Si</a:t>
            </a:r>
            <a:endParaRPr lang="en-US" altLang="en-US" sz="1200" dirty="0" smtClean="0">
              <a:solidFill>
                <a:schemeClr val="tx2"/>
              </a:solidFill>
              <a:latin typeface="Arial Rounded MT Bold" pitchFamily="34" charset="0"/>
            </a:endParaRPr>
          </a:p>
          <a:p>
            <a:pPr eaLnBrk="1" hangingPunct="1"/>
            <a:r>
              <a:rPr lang="en-US" altLang="en-US" sz="1200" dirty="0" smtClean="0">
                <a:solidFill>
                  <a:schemeClr val="tx2"/>
                </a:solidFill>
                <a:latin typeface="Arial Rounded MT Bold" pitchFamily="34" charset="0"/>
              </a:rPr>
              <a:t>NIDN	 : 0423129201 </a:t>
            </a:r>
            <a:endParaRPr lang="en-US" altLang="en-US" sz="1200" dirty="0">
              <a:solidFill>
                <a:schemeClr val="tx2"/>
              </a:solidFill>
              <a:latin typeface="Arial Rounded MT Bold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6412697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80013"/>
            <a:ext cx="4608512" cy="438243"/>
            <a:chOff x="251520" y="210010"/>
            <a:chExt cx="3816672" cy="328682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METODOLOGI PENELITIAN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87151" y="414944"/>
            <a:ext cx="480052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10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155576" y="-11578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12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307976" y="-9546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74" name="Picture 2" descr="metodologi Penelitian Perpustakaan dan Informasi – KUMPULAN TUGAS SEMESTER 6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3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169" y="943026"/>
            <a:ext cx="1149860" cy="1056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utoShape 4" descr="POPULASI DAN TEKNIK PENARIKAN SAMPEL"/>
          <p:cNvSpPr>
            <a:spLocks noChangeAspect="1" noChangeArrowheads="1"/>
          </p:cNvSpPr>
          <p:nvPr/>
        </p:nvSpPr>
        <p:spPr bwMode="auto">
          <a:xfrm>
            <a:off x="155575" y="-192617"/>
            <a:ext cx="304800" cy="406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10" name="AutoShape 7" descr="Gambar Ikon Analisis Data Manajemen Data Bahan Ilustrasi Vektor Gratis PNG  Unduh Gratis - Lovepik"/>
          <p:cNvSpPr>
            <a:spLocks noChangeAspect="1" noChangeArrowheads="1"/>
          </p:cNvSpPr>
          <p:nvPr/>
        </p:nvSpPr>
        <p:spPr bwMode="auto">
          <a:xfrm>
            <a:off x="155576" y="-1147233"/>
            <a:ext cx="1800225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5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4792" y="3186879"/>
            <a:ext cx="1368129" cy="13921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1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4415525"/>
            <a:ext cx="1296144" cy="13117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0" name="object 41"/>
          <p:cNvSpPr txBox="1"/>
          <p:nvPr/>
        </p:nvSpPr>
        <p:spPr>
          <a:xfrm>
            <a:off x="304346" y="2067152"/>
            <a:ext cx="2841506" cy="806311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 marR="5080" algn="just">
              <a:lnSpc>
                <a:spcPct val="91600"/>
              </a:lnSpc>
              <a:spcBef>
                <a:spcPts val="215"/>
              </a:spcBef>
            </a:pP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mengimplementasikan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metode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kualitatif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deskriptif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ditujukan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memperoleh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mendalam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 Kantor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D" sz="1100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355977" y="2867647"/>
            <a:ext cx="280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Prosedur</a:t>
            </a:r>
            <a:r>
              <a:rPr lang="en-ID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Analisis</a:t>
            </a:r>
            <a:r>
              <a:rPr lang="en-ID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Data: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id-ID" sz="1200" dirty="0">
                <a:latin typeface="Times New Roman" pitchFamily="18" charset="0"/>
                <a:cs typeface="Times New Roman" pitchFamily="18" charset="0"/>
              </a:rPr>
              <a:t>Reduksi data </a:t>
            </a:r>
            <a:endParaRPr lang="en-US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Penyajian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Data</a:t>
            </a:r>
          </a:p>
          <a:p>
            <a:pPr marL="171450" indent="-171450" algn="just">
              <a:buFont typeface="Arial" pitchFamily="34" charset="0"/>
              <a:buChar char="•"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Penarikan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Kesimpulan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Verifikasi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82012" y="1253067"/>
            <a:ext cx="2010469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D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Informan</a:t>
            </a:r>
            <a:r>
              <a:rPr lang="en-ID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28600" indent="-228600" algn="just">
              <a:buAutoNum type="arabicPeriod"/>
            </a:pPr>
            <a:r>
              <a:rPr lang="en-ID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Informan</a:t>
            </a:r>
            <a:r>
              <a:rPr lang="en-ID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Kunci</a:t>
            </a:r>
            <a:endParaRPr lang="en-ID" sz="11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algn="just">
              <a:buAutoNum type="arabicPeriod"/>
            </a:pPr>
            <a:r>
              <a:rPr lang="en-ID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Informan</a:t>
            </a:r>
            <a:r>
              <a:rPr lang="en-ID" sz="1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1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endParaRPr lang="en-I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271080" y="4590372"/>
            <a:ext cx="302433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d-ID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Pemeriksaan Keabsahan </a:t>
            </a:r>
            <a:r>
              <a:rPr lang="id-ID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</a:t>
            </a: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a: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Kepercayaan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1200" i="1" dirty="0" smtClean="0">
                <a:latin typeface="Times New Roman" pitchFamily="18" charset="0"/>
                <a:cs typeface="Times New Roman" pitchFamily="18" charset="0"/>
              </a:rPr>
              <a:t>credibility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Transferabilitas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i="1" dirty="0" err="1" smtClean="0">
                <a:latin typeface="Times New Roman" pitchFamily="18" charset="0"/>
                <a:cs typeface="Times New Roman" pitchFamily="18" charset="0"/>
              </a:rPr>
              <a:t>keteralihan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altLang="zh-CN" sz="1200" dirty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Ketergantungan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i="1" dirty="0" err="1">
                <a:latin typeface="Times New Roman" pitchFamily="18" charset="0"/>
                <a:cs typeface="Times New Roman" pitchFamily="18" charset="0"/>
              </a:rPr>
              <a:t>Dependabilitas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 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Kepastian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200" i="1" dirty="0" err="1">
                <a:latin typeface="Times New Roman" pitchFamily="18" charset="0"/>
                <a:cs typeface="Times New Roman" pitchFamily="18" charset="0"/>
              </a:rPr>
              <a:t>Confirmability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) 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id-ID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object 62"/>
          <p:cNvSpPr txBox="1"/>
          <p:nvPr/>
        </p:nvSpPr>
        <p:spPr>
          <a:xfrm>
            <a:off x="327177" y="3916692"/>
            <a:ext cx="2331739" cy="1738938"/>
          </a:xfrm>
          <a:prstGeom prst="rect">
            <a:avLst/>
          </a:prstGeom>
        </p:spPr>
        <p:txBody>
          <a:bodyPr vert="horz" wrap="square" lIns="0" tIns="20320" rIns="0" bIns="0" rtlCol="0">
            <a:spAutoFit/>
          </a:bodyPr>
          <a:lstStyle/>
          <a:p>
            <a:pPr marL="70485" indent="-58419">
              <a:spcBef>
                <a:spcPts val="160"/>
              </a:spcBef>
              <a:buFontTx/>
              <a:buChar char="•"/>
              <a:tabLst>
                <a:tab pos="71120" algn="l"/>
              </a:tabLst>
            </a:pPr>
            <a:r>
              <a:rPr lang="en-ID" sz="10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Primer </a:t>
            </a:r>
            <a:r>
              <a:rPr lang="en-ID" sz="1000" kern="1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merujuk</a:t>
            </a:r>
            <a:r>
              <a:rPr lang="en-ID" sz="1000" kern="1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penting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dihasilkan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langsung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informan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Hasil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wawancara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tersebut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akan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dijelaskan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sesuai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fenomena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ada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guna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mencapai</a:t>
            </a:r>
            <a:r>
              <a:rPr lang="en-ID" sz="1000" kern="1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000" kern="100" dirty="0" err="1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kesimpulan</a:t>
            </a:r>
            <a:endParaRPr lang="en-ID" sz="1000" kern="100" dirty="0" smtClean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0485" indent="-58419">
              <a:spcBef>
                <a:spcPts val="160"/>
              </a:spcBef>
              <a:buFontTx/>
              <a:buChar char="•"/>
              <a:tabLst>
                <a:tab pos="71120" algn="l"/>
              </a:tabLst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sekunder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antara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lain: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inventaris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peraturan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pemerintah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peraturan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menteri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pertanian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profil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Balai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Penerapan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Modernisasi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Pertanian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Banten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smtClean="0">
                <a:latin typeface="Times New Roman" pitchFamily="18" charset="0"/>
                <a:cs typeface="Times New Roman" pitchFamily="18" charset="0"/>
              </a:rPr>
              <a:t>lain-lain</a:t>
            </a:r>
            <a:endParaRPr sz="1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Rectangle 60"/>
          <p:cNvSpPr/>
          <p:nvPr/>
        </p:nvSpPr>
        <p:spPr>
          <a:xfrm>
            <a:off x="2658915" y="4295454"/>
            <a:ext cx="104898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Data</a:t>
            </a:r>
            <a:endParaRPr lang="id-ID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341" y="1227312"/>
            <a:ext cx="3634854" cy="1914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55366519"/>
      </p:ext>
    </p:extLst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7D624D8-BBC6-36CA-A4B8-0EBBB8B1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6442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13D768-60E4-DB66-9499-ACAA874C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46" y="1077219"/>
            <a:ext cx="1522608" cy="2030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98D8BF-30F1-B6D0-5415-BBEC1EF99E63}"/>
              </a:ext>
            </a:extLst>
          </p:cNvPr>
          <p:cNvSpPr txBox="1"/>
          <p:nvPr/>
        </p:nvSpPr>
        <p:spPr>
          <a:xfrm>
            <a:off x="2138363" y="3429001"/>
            <a:ext cx="3813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Algerian" panose="04020705040A02060702" pitchFamily="82" charset="0"/>
              </a:rPr>
              <a:t>BAB IV</a:t>
            </a:r>
          </a:p>
          <a:p>
            <a:pPr algn="ctr"/>
            <a:r>
              <a:rPr lang="en-ID" sz="2400" dirty="0">
                <a:solidFill>
                  <a:schemeClr val="bg1"/>
                </a:solidFill>
                <a:latin typeface="Algerian" panose="04020705040A02060702" pitchFamily="82" charset="0"/>
              </a:rPr>
              <a:t>HASIL </a:t>
            </a:r>
            <a:r>
              <a:rPr lang="en-ID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PENELITIAN</a:t>
            </a:r>
            <a:endParaRPr lang="en-ID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609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30338" y="5588"/>
            <a:ext cx="110299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00" b="1" i="1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700" b="1" i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ABDUL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AZIZ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(11011700211)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260" y="3880741"/>
            <a:ext cx="551974" cy="176427"/>
          </a:xfrm>
          <a:prstGeom prst="rect">
            <a:avLst/>
          </a:prstGeom>
        </p:spPr>
        <p:txBody>
          <a:bodyPr vert="horz" wrap="square" lIns="0" tIns="20479" rIns="0" bIns="0" rtlCol="0">
            <a:spAutoFit/>
          </a:bodyPr>
          <a:lstStyle/>
          <a:p>
            <a:pPr marL="9525" marR="3810" algn="ctr">
              <a:lnSpc>
                <a:spcPct val="91500"/>
              </a:lnSpc>
              <a:spcBef>
                <a:spcPts val="161"/>
              </a:spcBef>
            </a:pPr>
            <a:r>
              <a:rPr sz="1100" b="1">
                <a:solidFill>
                  <a:srgbClr val="FFFFFF"/>
                </a:solidFill>
                <a:latin typeface="Calibri"/>
                <a:cs typeface="Calibri"/>
              </a:rPr>
              <a:t>Analisis)</a:t>
            </a:r>
            <a:endParaRPr sz="1100" dirty="0">
              <a:latin typeface="Calibri"/>
              <a:cs typeface="Calibri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55531" y="1029019"/>
            <a:ext cx="9099233" cy="5580380"/>
            <a:chOff x="30480" y="1062227"/>
            <a:chExt cx="12132310" cy="5580380"/>
          </a:xfrm>
        </p:grpSpPr>
        <p:pic>
          <p:nvPicPr>
            <p:cNvPr id="25" name="object 2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829300" y="3553967"/>
              <a:ext cx="545591" cy="2956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8101" y="3594480"/>
              <a:ext cx="427100" cy="176657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17108" y="3886200"/>
              <a:ext cx="545591" cy="295656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876797" y="3926585"/>
              <a:ext cx="427100" cy="176656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30480" y="1062227"/>
              <a:ext cx="12132310" cy="5580380"/>
            </a:xfrm>
            <a:custGeom>
              <a:avLst/>
              <a:gdLst/>
              <a:ahLst/>
              <a:cxnLst/>
              <a:rect l="l" t="t" r="r" b="b"/>
              <a:pathLst>
                <a:path w="12132310" h="5580380">
                  <a:moveTo>
                    <a:pt x="6065520" y="0"/>
                  </a:moveTo>
                  <a:lnTo>
                    <a:pt x="6065520" y="5579999"/>
                  </a:lnTo>
                </a:path>
                <a:path w="12132310" h="5580380">
                  <a:moveTo>
                    <a:pt x="0" y="2759964"/>
                  </a:moveTo>
                  <a:lnTo>
                    <a:pt x="12132056" y="2759964"/>
                  </a:lnTo>
                </a:path>
              </a:pathLst>
            </a:custGeom>
            <a:ln w="6096">
              <a:solidFill>
                <a:srgbClr val="00AFE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cxnSp>
        <p:nvCxnSpPr>
          <p:cNvPr id="65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7"/>
          <p:cNvGrpSpPr/>
          <p:nvPr/>
        </p:nvGrpSpPr>
        <p:grpSpPr>
          <a:xfrm>
            <a:off x="107504" y="280013"/>
            <a:ext cx="5150772" cy="438243"/>
            <a:chOff x="251520" y="210010"/>
            <a:chExt cx="4265760" cy="328682"/>
          </a:xfrm>
        </p:grpSpPr>
        <p:cxnSp>
          <p:nvCxnSpPr>
            <p:cNvPr id="71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3856" y="210010"/>
              <a:ext cx="347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HASIL </a:t>
              </a:r>
              <a:r>
                <a:rPr lang="en-US" b="1" dirty="0" smtClean="0"/>
                <a:t>PENELITIAN</a:t>
              </a:r>
              <a:endParaRPr lang="id-ID" dirty="0"/>
            </a:p>
          </p:txBody>
        </p:sp>
      </p:grpSp>
      <p:sp>
        <p:nvSpPr>
          <p:cNvPr id="39" name="矩形 18">
            <a:extLst>
              <a:ext uri="{FF2B5EF4-FFF2-40B4-BE49-F238E27FC236}">
                <a16:creationId xmlns="" xmlns:a16="http://schemas.microsoft.com/office/drawing/2014/main" id="{BD18D0D2-8DE4-746B-BB81-7EA1BC34E3C7}"/>
              </a:ext>
            </a:extLst>
          </p:cNvPr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E22C39-E0F1-76DC-A24A-D9806E06828F}"/>
              </a:ext>
            </a:extLst>
          </p:cNvPr>
          <p:cNvSpPr txBox="1"/>
          <p:nvPr/>
        </p:nvSpPr>
        <p:spPr>
          <a:xfrm>
            <a:off x="2051720" y="985659"/>
            <a:ext cx="25202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BMN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mencakup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seluruh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kehidupan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dimulai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perencanaan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dirty="0" err="1">
                <a:latin typeface="Times New Roman" pitchFamily="18" charset="0"/>
                <a:cs typeface="Times New Roman" pitchFamily="18" charset="0"/>
              </a:rPr>
              <a:t>hingga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 proses </a:t>
            </a:r>
            <a:r>
              <a:rPr lang="en-US" sz="1000" dirty="0" err="1" smtClean="0">
                <a:latin typeface="Times New Roman" pitchFamily="18" charset="0"/>
                <a:cs typeface="Times New Roman" pitchFamily="18" charset="0"/>
              </a:rPr>
              <a:t>penghapusan</a:t>
            </a:r>
            <a:r>
              <a:rPr lang="en-ID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1000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1000" b="1" dirty="0" err="1" smtClean="0">
                <a:latin typeface="Times New Roman" pitchFamily="18" charset="0"/>
                <a:cs typeface="Times New Roman" pitchFamily="18" charset="0"/>
              </a:rPr>
              <a:t>Tahapan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10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000" b="1" dirty="0" smtClean="0">
                <a:latin typeface="Times New Roman" pitchFamily="18" charset="0"/>
                <a:cs typeface="Times New Roman" pitchFamily="18" charset="0"/>
              </a:rPr>
              <a:t>Negara:</a:t>
            </a:r>
            <a:endParaRPr lang="en-US" sz="1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1. Perencanaan Kebutuhan dan Penganggaran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2. Pengadaan dan Penerimaan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3. Penggunaan dan Pemanfaatan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4. Penatausahaan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5. Pelaporan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6. Pengawasan dan Pengendalian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id-ID" sz="1000" dirty="0">
                <a:latin typeface="Times New Roman" pitchFamily="18" charset="0"/>
                <a:cs typeface="Times New Roman" pitchFamily="18" charset="0"/>
              </a:rPr>
              <a:t>7. Penghapusan</a:t>
            </a:r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D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A5EB8C3C-70D4-93C3-A232-C49C623BFDEE}"/>
              </a:ext>
            </a:extLst>
          </p:cNvPr>
          <p:cNvSpPr txBox="1"/>
          <p:nvPr/>
        </p:nvSpPr>
        <p:spPr>
          <a:xfrm>
            <a:off x="-386733" y="998974"/>
            <a:ext cx="2555777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0510" algn="ctr">
              <a:buNone/>
              <a:tabLst>
                <a:tab pos="1083310" algn="l"/>
              </a:tabLst>
            </a:pPr>
            <a:r>
              <a:rPr lang="sv-SE" sz="1100" b="1" dirty="0">
                <a:latin typeface="Times New Roman" pitchFamily="18" charset="0"/>
                <a:cs typeface="Times New Roman" pitchFamily="18" charset="0"/>
              </a:rPr>
              <a:t>Implementasi  Pengelolaan </a:t>
            </a:r>
            <a:r>
              <a:rPr lang="sv-SE" sz="1100" b="1" dirty="0" smtClean="0">
                <a:latin typeface="Times New Roman" pitchFamily="18" charset="0"/>
                <a:cs typeface="Times New Roman" pitchFamily="18" charset="0"/>
              </a:rPr>
              <a:t>Aset BMN</a:t>
            </a:r>
            <a:endParaRPr lang="en-ID" sz="1100" b="1" kern="100" dirty="0">
              <a:effectLst/>
              <a:latin typeface="Times New Roman" pitchFamily="18" charset="0"/>
              <a:ea typeface="Calibri" panose="020F0502020204030204" pitchFamily="34" charset="0"/>
              <a:cs typeface="Times New Roman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="" xmlns:a16="http://schemas.microsoft.com/office/drawing/2014/main" id="{4B0B3FED-3B3C-A921-0687-EBF9C59192EB}"/>
              </a:ext>
            </a:extLst>
          </p:cNvPr>
          <p:cNvSpPr txBox="1"/>
          <p:nvPr/>
        </p:nvSpPr>
        <p:spPr>
          <a:xfrm>
            <a:off x="971600" y="3757933"/>
            <a:ext cx="312278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b="1" dirty="0" err="1"/>
              <a:t>Faktor</a:t>
            </a:r>
            <a:r>
              <a:rPr lang="en-US" sz="1000" b="1" dirty="0"/>
              <a:t> </a:t>
            </a:r>
            <a:r>
              <a:rPr lang="en-US" sz="1000" b="1" dirty="0" err="1"/>
              <a:t>Penghambat</a:t>
            </a:r>
            <a:r>
              <a:rPr lang="en-US" sz="1000" b="1" dirty="0"/>
              <a:t> </a:t>
            </a:r>
            <a:r>
              <a:rPr lang="en-US" sz="1000" b="1" dirty="0" err="1"/>
              <a:t>dan</a:t>
            </a:r>
            <a:r>
              <a:rPr lang="en-US" sz="1000" b="1" dirty="0"/>
              <a:t> </a:t>
            </a:r>
            <a:r>
              <a:rPr lang="en-US" sz="1000" b="1" dirty="0" err="1"/>
              <a:t>Strategi</a:t>
            </a:r>
            <a:r>
              <a:rPr lang="en-US" sz="1000" b="1" dirty="0"/>
              <a:t> </a:t>
            </a:r>
            <a:r>
              <a:rPr lang="en-US" sz="1000" b="1" dirty="0" err="1"/>
              <a:t>Penanggulangan</a:t>
            </a:r>
            <a:endParaRPr lang="en-ID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="" xmlns:a16="http://schemas.microsoft.com/office/drawing/2014/main" id="{212E4762-4B1B-FEB0-5E62-D69F6298F019}"/>
              </a:ext>
            </a:extLst>
          </p:cNvPr>
          <p:cNvSpPr txBox="1"/>
          <p:nvPr/>
        </p:nvSpPr>
        <p:spPr>
          <a:xfrm>
            <a:off x="4742924" y="1317809"/>
            <a:ext cx="4293572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F</a:t>
            </a:r>
            <a:r>
              <a:rPr lang="id-ID" sz="1100" dirty="0" smtClean="0"/>
              <a:t>aktor-faktor </a:t>
            </a:r>
            <a:r>
              <a:rPr lang="id-ID" sz="1100" dirty="0"/>
              <a:t>utama yang berkontribusi pada keberhasilan pelaksanaan pengelolaan aset BMN: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Regulasi </a:t>
            </a:r>
            <a:r>
              <a:rPr lang="id-ID" sz="1100" dirty="0"/>
              <a:t>dan Kebijakan yang </a:t>
            </a:r>
            <a:r>
              <a:rPr lang="id-ID" sz="1100" dirty="0" smtClean="0"/>
              <a:t>Jelas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Sumber </a:t>
            </a:r>
            <a:r>
              <a:rPr lang="id-ID" sz="1100" dirty="0"/>
              <a:t>Daya Manusia (SDM) yang </a:t>
            </a:r>
            <a:r>
              <a:rPr lang="id-ID" sz="1100" dirty="0" smtClean="0"/>
              <a:t>Kompeten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Sistem Informasi dan Teknologi yang Mendukung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Dukungan </a:t>
            </a:r>
            <a:r>
              <a:rPr lang="id-ID" sz="1100" dirty="0"/>
              <a:t>Manajemen dan Komitmen </a:t>
            </a:r>
            <a:r>
              <a:rPr lang="id-ID" sz="1100" dirty="0" smtClean="0"/>
              <a:t>Pimpinan.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Koordinasi </a:t>
            </a:r>
            <a:r>
              <a:rPr lang="id-ID" sz="1100" dirty="0"/>
              <a:t>Antar </a:t>
            </a:r>
            <a:r>
              <a:rPr lang="id-ID" sz="1100" dirty="0" smtClean="0"/>
              <a:t>Instansi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Tertib </a:t>
            </a:r>
            <a:r>
              <a:rPr lang="id-ID" sz="1100" dirty="0"/>
              <a:t>Administrasi dan </a:t>
            </a:r>
            <a:r>
              <a:rPr lang="id-ID" sz="1100" dirty="0" smtClean="0"/>
              <a:t>Dokumentas</a:t>
            </a:r>
            <a:r>
              <a:rPr lang="en-US" sz="1100" dirty="0" err="1" smtClean="0"/>
              <a:t>i</a:t>
            </a:r>
            <a:endParaRPr lang="en-US" sz="1100" dirty="0" smtClean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Sistem </a:t>
            </a:r>
            <a:r>
              <a:rPr lang="id-ID" sz="1100" dirty="0"/>
              <a:t>Pengawasan dan </a:t>
            </a:r>
            <a:r>
              <a:rPr lang="id-ID" sz="1100" dirty="0" smtClean="0"/>
              <a:t>Audit</a:t>
            </a:r>
            <a:endParaRPr lang="en-US" sz="1100" dirty="0"/>
          </a:p>
          <a:p>
            <a:pPr marL="228600" indent="-228600">
              <a:buFont typeface="+mj-lt"/>
              <a:buAutoNum type="arabicPeriod"/>
            </a:pPr>
            <a:r>
              <a:rPr lang="id-ID" sz="1100" dirty="0" smtClean="0"/>
              <a:t>Kesadaran </a:t>
            </a:r>
            <a:r>
              <a:rPr lang="id-ID" sz="1100" dirty="0"/>
              <a:t>dan Budaya Kerja Tertib Aset</a:t>
            </a:r>
            <a:endParaRPr lang="en-US" sz="1100" dirty="0"/>
          </a:p>
        </p:txBody>
      </p:sp>
      <p:sp>
        <p:nvSpPr>
          <p:cNvPr id="54" name="TextBox 53">
            <a:extLst>
              <a:ext uri="{FF2B5EF4-FFF2-40B4-BE49-F238E27FC236}">
                <a16:creationId xmlns="" xmlns:a16="http://schemas.microsoft.com/office/drawing/2014/main" id="{D7F748EB-9E7E-09F8-A762-97FD98453528}"/>
              </a:ext>
            </a:extLst>
          </p:cNvPr>
          <p:cNvSpPr txBox="1"/>
          <p:nvPr/>
        </p:nvSpPr>
        <p:spPr>
          <a:xfrm>
            <a:off x="4187800" y="912157"/>
            <a:ext cx="5547632" cy="273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07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100" b="1" dirty="0" err="1"/>
              <a:t>Faktor</a:t>
            </a:r>
            <a:r>
              <a:rPr lang="en-US" sz="1100" b="1" dirty="0"/>
              <a:t> </a:t>
            </a:r>
            <a:r>
              <a:rPr lang="en-US" sz="1100" b="1" dirty="0" err="1" smtClean="0"/>
              <a:t>Pendukung</a:t>
            </a:r>
            <a:r>
              <a:rPr lang="en-US" sz="1100" b="1" dirty="0" smtClean="0"/>
              <a:t> </a:t>
            </a:r>
            <a:r>
              <a:rPr lang="en-US" sz="1100" b="1" dirty="0" err="1" smtClean="0"/>
              <a:t>Pengelolaan</a:t>
            </a:r>
            <a:r>
              <a:rPr lang="en-US" sz="1100" b="1" dirty="0" smtClean="0"/>
              <a:t> Asset BMN</a:t>
            </a:r>
            <a:endParaRPr lang="en-ID" sz="1100" b="1" kern="1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="" xmlns:a16="http://schemas.microsoft.com/office/drawing/2014/main" id="{FF5D0E7D-43EF-1553-1487-BC7598104821}"/>
              </a:ext>
            </a:extLst>
          </p:cNvPr>
          <p:cNvSpPr txBox="1"/>
          <p:nvPr/>
        </p:nvSpPr>
        <p:spPr>
          <a:xfrm>
            <a:off x="4448746" y="3804978"/>
            <a:ext cx="5784396" cy="2734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25" lvl="1">
              <a:lnSpc>
                <a:spcPct val="107000"/>
              </a:lnSpc>
              <a:spcBef>
                <a:spcPts val="400"/>
              </a:spcBef>
              <a:spcAft>
                <a:spcPts val="200"/>
              </a:spcAft>
            </a:pPr>
            <a:r>
              <a:rPr lang="en-US" sz="1100" b="1" dirty="0" err="1"/>
              <a:t>Faktor</a:t>
            </a:r>
            <a:r>
              <a:rPr lang="en-US" sz="1100" b="1" dirty="0"/>
              <a:t> </a:t>
            </a:r>
            <a:r>
              <a:rPr lang="en-US" sz="1100" b="1" dirty="0" err="1"/>
              <a:t>P</a:t>
            </a:r>
            <a:r>
              <a:rPr lang="en-US" sz="1100" b="1" dirty="0" err="1" smtClean="0"/>
              <a:t>enghambat</a:t>
            </a:r>
            <a:r>
              <a:rPr lang="en-US" sz="1100" dirty="0" smtClean="0"/>
              <a:t> </a:t>
            </a:r>
            <a:r>
              <a:rPr lang="en-US" sz="1100" b="1" dirty="0" err="1" smtClean="0"/>
              <a:t>Pengelolaan</a:t>
            </a:r>
            <a:r>
              <a:rPr lang="en-US" sz="1100" b="1" dirty="0" smtClean="0"/>
              <a:t> </a:t>
            </a:r>
            <a:r>
              <a:rPr lang="en-US" sz="1100" b="1" dirty="0"/>
              <a:t>Asset BMN</a:t>
            </a:r>
            <a:endParaRPr lang="en-ID" sz="1100" b="1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F6492EBD-8C56-62FF-1687-BEC5EB1EFD25}"/>
              </a:ext>
            </a:extLst>
          </p:cNvPr>
          <p:cNvSpPr txBox="1"/>
          <p:nvPr/>
        </p:nvSpPr>
        <p:spPr>
          <a:xfrm>
            <a:off x="4779910" y="4169608"/>
            <a:ext cx="4256586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err="1" smtClean="0"/>
              <a:t>Faktor</a:t>
            </a:r>
            <a:r>
              <a:rPr lang="en-US" sz="1100" dirty="0" smtClean="0"/>
              <a:t> </a:t>
            </a:r>
            <a:r>
              <a:rPr lang="en-US" sz="1100" dirty="0" err="1" smtClean="0"/>
              <a:t>Penghambat</a:t>
            </a:r>
            <a:r>
              <a:rPr lang="en-US" sz="1100" dirty="0" smtClean="0"/>
              <a:t> </a:t>
            </a:r>
            <a:r>
              <a:rPr lang="en-US" sz="1100" dirty="0" err="1" smtClean="0"/>
              <a:t>Pengelolaan</a:t>
            </a:r>
            <a:r>
              <a:rPr lang="en-US" sz="1100" dirty="0" smtClean="0"/>
              <a:t> BMN</a:t>
            </a:r>
            <a:r>
              <a:rPr lang="id-ID" sz="1100" dirty="0" smtClean="0"/>
              <a:t> </a:t>
            </a:r>
            <a:r>
              <a:rPr lang="id-ID" sz="1100" dirty="0"/>
              <a:t>dikelompokkan ke dalam kategori berikut:</a:t>
            </a:r>
            <a:endParaRPr lang="en-US" sz="1100" dirty="0"/>
          </a:p>
          <a:p>
            <a:r>
              <a:rPr lang="id-ID" sz="1100" dirty="0"/>
              <a:t>1. Kualitas dan Kuantitas SDM yang Terbatas</a:t>
            </a:r>
            <a:endParaRPr lang="en-US" sz="1100" dirty="0"/>
          </a:p>
          <a:p>
            <a:r>
              <a:rPr lang="id-ID" sz="1100" dirty="0"/>
              <a:t>2. Kurangnya Tertib Administrasi</a:t>
            </a:r>
            <a:endParaRPr lang="en-US" sz="1100" dirty="0"/>
          </a:p>
          <a:p>
            <a:r>
              <a:rPr lang="id-ID" sz="1100" dirty="0"/>
              <a:t>3. Sistem Informasi yang Belum Terintegrasi</a:t>
            </a:r>
            <a:endParaRPr lang="en-US" sz="1100" dirty="0"/>
          </a:p>
          <a:p>
            <a:r>
              <a:rPr lang="id-ID" sz="1100" dirty="0"/>
              <a:t>4. Koordinasi Lintas Instansi yang Lemah</a:t>
            </a:r>
            <a:endParaRPr lang="en-US" sz="1100" dirty="0"/>
          </a:p>
          <a:p>
            <a:r>
              <a:rPr lang="id-ID" sz="1100" dirty="0"/>
              <a:t>5. Pengawasan yang Kurang Efektif</a:t>
            </a:r>
            <a:endParaRPr lang="en-US" sz="1100" dirty="0"/>
          </a:p>
          <a:p>
            <a:r>
              <a:rPr lang="id-ID" sz="1100" dirty="0"/>
              <a:t>6. Keterbatasan Anggaran</a:t>
            </a:r>
            <a:endParaRPr lang="en-US" sz="1100" dirty="0"/>
          </a:p>
          <a:p>
            <a:r>
              <a:rPr lang="id-ID" sz="1100" dirty="0"/>
              <a:t>7. Masih Lemahnya Budaya Tertib Aset</a:t>
            </a:r>
            <a:endParaRPr lang="en-US" sz="1100" dirty="0"/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487" y="4023791"/>
            <a:ext cx="3726195" cy="2932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22438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7D624D8-BBC6-36CA-A4B8-0EBBB8B1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6442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13D768-60E4-DB66-9499-ACAA874C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46" y="1077219"/>
            <a:ext cx="1522608" cy="2030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98D8BF-30F1-B6D0-5415-BBEC1EF99E63}"/>
              </a:ext>
            </a:extLst>
          </p:cNvPr>
          <p:cNvSpPr txBox="1"/>
          <p:nvPr/>
        </p:nvSpPr>
        <p:spPr>
          <a:xfrm>
            <a:off x="2138363" y="3429001"/>
            <a:ext cx="38134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Algerian" panose="04020705040A02060702" pitchFamily="82" charset="0"/>
              </a:rPr>
              <a:t>BAB </a:t>
            </a:r>
            <a:r>
              <a:rPr lang="en-ID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V</a:t>
            </a:r>
            <a:endParaRPr lang="en-ID" sz="2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ID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PEMBAHASAN TEMUAN PENELITIAN</a:t>
            </a:r>
            <a:endParaRPr lang="en-ID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469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30338" y="5588"/>
            <a:ext cx="110299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00" b="1" i="1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700" b="1" i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ABDUL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AZIZ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(11011700211)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260" y="3880741"/>
            <a:ext cx="551974" cy="176427"/>
          </a:xfrm>
          <a:prstGeom prst="rect">
            <a:avLst/>
          </a:prstGeom>
        </p:spPr>
        <p:txBody>
          <a:bodyPr vert="horz" wrap="square" lIns="0" tIns="20479" rIns="0" bIns="0" rtlCol="0">
            <a:spAutoFit/>
          </a:bodyPr>
          <a:lstStyle/>
          <a:p>
            <a:pPr marL="9525" marR="3810" algn="ctr">
              <a:lnSpc>
                <a:spcPct val="91500"/>
              </a:lnSpc>
              <a:spcBef>
                <a:spcPts val="161"/>
              </a:spcBef>
            </a:pPr>
            <a:r>
              <a:rPr sz="1100" b="1">
                <a:solidFill>
                  <a:srgbClr val="FFFFFF"/>
                </a:solidFill>
                <a:latin typeface="Calibri"/>
                <a:cs typeface="Calibri"/>
              </a:rPr>
              <a:t>Analisis)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5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7"/>
          <p:cNvGrpSpPr/>
          <p:nvPr/>
        </p:nvGrpSpPr>
        <p:grpSpPr>
          <a:xfrm>
            <a:off x="107504" y="280013"/>
            <a:ext cx="5150772" cy="438243"/>
            <a:chOff x="251520" y="210010"/>
            <a:chExt cx="4265760" cy="328682"/>
          </a:xfrm>
        </p:grpSpPr>
        <p:cxnSp>
          <p:nvCxnSpPr>
            <p:cNvPr id="71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3856" y="210010"/>
              <a:ext cx="347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PEMBAHASAN TEMUAN PENELITIAN</a:t>
              </a:r>
              <a:endParaRPr lang="id-ID" dirty="0"/>
            </a:p>
          </p:txBody>
        </p:sp>
      </p:grpSp>
      <p:sp>
        <p:nvSpPr>
          <p:cNvPr id="39" name="矩形 18">
            <a:extLst>
              <a:ext uri="{FF2B5EF4-FFF2-40B4-BE49-F238E27FC236}">
                <a16:creationId xmlns="" xmlns:a16="http://schemas.microsoft.com/office/drawing/2014/main" id="{BD18D0D2-8DE4-746B-BB81-7EA1BC34E3C7}"/>
              </a:ext>
            </a:extLst>
          </p:cNvPr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E22C39-E0F1-76DC-A24A-D9806E06828F}"/>
              </a:ext>
            </a:extLst>
          </p:cNvPr>
          <p:cNvSpPr txBox="1"/>
          <p:nvPr/>
        </p:nvSpPr>
        <p:spPr>
          <a:xfrm>
            <a:off x="150168" y="900073"/>
            <a:ext cx="8748972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100" b="1" dirty="0" err="1" smtClean="0">
                <a:latin typeface="Times New Roman" pitchFamily="18" charset="0"/>
                <a:cs typeface="Times New Roman" pitchFamily="18" charset="0"/>
              </a:rPr>
              <a:t>Implementasi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b="1" dirty="0" smtClean="0">
                <a:latin typeface="Times New Roman" pitchFamily="18" charset="0"/>
                <a:cs typeface="Times New Roman" pitchFamily="18" charset="0"/>
              </a:rPr>
              <a:t>Negara:</a:t>
            </a:r>
          </a:p>
          <a:p>
            <a:pPr algn="just"/>
            <a:endParaRPr lang="en-US" sz="1100" b="1" dirty="0" smtClean="0"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>
              <a:buFont typeface="+mj-lt"/>
              <a:buAutoNum type="arabicPeriod"/>
            </a:pP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Perencanaan Kebutuhan dan Penganggaran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algn="just"/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Standarisasi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rincian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mengenai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diperlukan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kategori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variasi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kuantitas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228600" indent="-228600" algn="just"/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2. 	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Pengadaan </a:t>
            </a:r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Penerimaan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lvl="0" algn="just"/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Pengadaan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berbagai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metode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Penetapan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secara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langsung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kontrak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sendiri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donasi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bantuan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kontribusi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luar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Perdagangan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11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Peminjaman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pemanfaatan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100" b="1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/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3.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Penggunaan </a:t>
            </a:r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dan 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Pemanfaatan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algn="just"/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berasal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ketiga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swasta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harus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terlebih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dahulu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diterima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Pimpinan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Teknis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(PPTK),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mendapat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izin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anggaran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menjabat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kepala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SKP.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Setelah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penerimaan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PPTK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menyerahkan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bendahara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penyimpanan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pencatatan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buku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inventaris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Selanjutnya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berdasarkan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ada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bendahara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menginformasikan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menyusun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laporan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keuangan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bertugas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membuat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neraca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/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Penatausahaan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228600" algn="just"/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Kegiatan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ini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guna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menjamin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dokumentasi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setiap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item yang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diperoleh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mengalami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baik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karena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perubahan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status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penghapusan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berfungsi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sebagai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dasar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memberikan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informasi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membutuhkan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mendukung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akuntabilitas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cara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jelas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terbuka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marL="228600" indent="-228600" algn="just"/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Pelaporan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algn="just"/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Pelaporan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 smtClean="0">
                <a:latin typeface="Times New Roman" pitchFamily="18" charset="0"/>
                <a:cs typeface="Times New Roman" pitchFamily="18" charset="0"/>
              </a:rPr>
              <a:t>Mengacu</a:t>
            </a:r>
            <a:r>
              <a:rPr lang="en-US" altLang="zh-CN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tindakan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oleh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wakil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pemakai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mengorganisir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mengendalikan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sesuai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dengan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tugas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fungsi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Satuan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Kerja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Perangkat</a:t>
            </a:r>
            <a:r>
              <a:rPr lang="en-US" altLang="zh-CN" sz="1100" dirty="0">
                <a:latin typeface="Times New Roman" pitchFamily="18" charset="0"/>
                <a:cs typeface="Times New Roman" pitchFamily="18" charset="0"/>
              </a:rPr>
              <a:t> (SKP) yang </a:t>
            </a:r>
            <a:r>
              <a:rPr lang="en-US" altLang="zh-CN" sz="1100" dirty="0" err="1">
                <a:latin typeface="Times New Roman" pitchFamily="18" charset="0"/>
                <a:cs typeface="Times New Roman" pitchFamily="18" charset="0"/>
              </a:rPr>
              <a:t>terkait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6. Pengawasan dan 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Pengendalian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algn="just"/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Pengawasan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Pengendalian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merujuk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pada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serangkaian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langkah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pengendalian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dalam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pengelolaan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meliputi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aspek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administratif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tindakan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hukum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7. </a:t>
            </a:r>
            <a:r>
              <a:rPr lang="id-ID" sz="1100" dirty="0" smtClean="0">
                <a:latin typeface="Times New Roman" pitchFamily="18" charset="0"/>
                <a:cs typeface="Times New Roman" pitchFamily="18" charset="0"/>
              </a:rPr>
              <a:t>Penghapusan</a:t>
            </a:r>
            <a:endParaRPr lang="en-US" sz="1100" dirty="0" smtClean="0">
              <a:latin typeface="Times New Roman" pitchFamily="18" charset="0"/>
              <a:cs typeface="Times New Roman" pitchFamily="18" charset="0"/>
            </a:endParaRPr>
          </a:p>
          <a:p>
            <a:pPr marL="228600" algn="just"/>
            <a:r>
              <a:rPr lang="id-ID" sz="1100" dirty="0">
                <a:latin typeface="Times New Roman" pitchFamily="18" charset="0"/>
                <a:cs typeface="Times New Roman" pitchFamily="18" charset="0"/>
              </a:rPr>
              <a:t>Penghapusan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dilakukan</a:t>
            </a:r>
            <a:r>
              <a:rPr lang="en-US" sz="11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untuk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mengeluarkan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aset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milik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negara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catatan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inventaris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melalui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penerbitan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surat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keputusan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pihak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berwenang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, yang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memberi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kebebasan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kepada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kuasa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pengguna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serta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atau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pengelola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dari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tanggung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jawab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administrasi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dan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fisik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terkait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100" dirty="0" err="1">
                <a:latin typeface="Times New Roman" pitchFamily="18" charset="0"/>
                <a:cs typeface="Times New Roman" pitchFamily="18" charset="0"/>
              </a:rPr>
              <a:t>barang</a:t>
            </a:r>
            <a:r>
              <a:rPr lang="en-US" sz="1100" dirty="0">
                <a:latin typeface="Times New Roman" pitchFamily="18" charset="0"/>
                <a:cs typeface="Times New Roman" pitchFamily="18" charset="0"/>
              </a:rPr>
              <a:t> yang </a:t>
            </a:r>
            <a:r>
              <a:rPr lang="en-US" sz="1100" dirty="0" err="1" smtClean="0">
                <a:latin typeface="Times New Roman" pitchFamily="18" charset="0"/>
                <a:cs typeface="Times New Roman" pitchFamily="18" charset="0"/>
              </a:rPr>
              <a:t>dimiliki</a:t>
            </a:r>
            <a:endParaRPr lang="en-US" sz="11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ID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4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30338" y="5588"/>
            <a:ext cx="110299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00" b="1" i="1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700" b="1" i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ABDUL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AZIZ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(11011700211)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260" y="3880741"/>
            <a:ext cx="551974" cy="176427"/>
          </a:xfrm>
          <a:prstGeom prst="rect">
            <a:avLst/>
          </a:prstGeom>
        </p:spPr>
        <p:txBody>
          <a:bodyPr vert="horz" wrap="square" lIns="0" tIns="20479" rIns="0" bIns="0" rtlCol="0">
            <a:spAutoFit/>
          </a:bodyPr>
          <a:lstStyle/>
          <a:p>
            <a:pPr marL="9525" marR="3810" algn="ctr">
              <a:lnSpc>
                <a:spcPct val="91500"/>
              </a:lnSpc>
              <a:spcBef>
                <a:spcPts val="161"/>
              </a:spcBef>
            </a:pPr>
            <a:r>
              <a:rPr sz="1100" b="1">
                <a:solidFill>
                  <a:srgbClr val="FFFFFF"/>
                </a:solidFill>
                <a:latin typeface="Calibri"/>
                <a:cs typeface="Calibri"/>
              </a:rPr>
              <a:t>Analisis)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5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7"/>
          <p:cNvGrpSpPr/>
          <p:nvPr/>
        </p:nvGrpSpPr>
        <p:grpSpPr>
          <a:xfrm>
            <a:off x="107504" y="280013"/>
            <a:ext cx="5150772" cy="438243"/>
            <a:chOff x="251520" y="210010"/>
            <a:chExt cx="4265760" cy="328682"/>
          </a:xfrm>
        </p:grpSpPr>
        <p:cxnSp>
          <p:nvCxnSpPr>
            <p:cNvPr id="71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3856" y="210010"/>
              <a:ext cx="347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PEMBAHASAN TEMUAN PENELITIAN</a:t>
              </a:r>
              <a:endParaRPr lang="id-ID" dirty="0"/>
            </a:p>
          </p:txBody>
        </p:sp>
      </p:grpSp>
      <p:sp>
        <p:nvSpPr>
          <p:cNvPr id="39" name="矩形 18">
            <a:extLst>
              <a:ext uri="{FF2B5EF4-FFF2-40B4-BE49-F238E27FC236}">
                <a16:creationId xmlns="" xmlns:a16="http://schemas.microsoft.com/office/drawing/2014/main" id="{BD18D0D2-8DE4-746B-BB81-7EA1BC34E3C7}"/>
              </a:ext>
            </a:extLst>
          </p:cNvPr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E22C39-E0F1-76DC-A24A-D9806E06828F}"/>
              </a:ext>
            </a:extLst>
          </p:cNvPr>
          <p:cNvSpPr txBox="1"/>
          <p:nvPr/>
        </p:nvSpPr>
        <p:spPr>
          <a:xfrm>
            <a:off x="179512" y="900073"/>
            <a:ext cx="8402322" cy="3939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200" b="1" dirty="0" err="1" smtClean="0"/>
              <a:t>Faktor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Pe</a:t>
            </a:r>
            <a:r>
              <a:rPr lang="en-US" sz="1200" b="1" dirty="0" err="1" smtClean="0"/>
              <a:t>ndukung</a:t>
            </a:r>
            <a:r>
              <a:rPr lang="en-US" sz="1200" b="1" dirty="0" smtClean="0"/>
              <a:t> </a:t>
            </a:r>
            <a:r>
              <a:rPr lang="en-US" sz="1200" b="1" dirty="0" err="1"/>
              <a:t>pada</a:t>
            </a:r>
            <a:r>
              <a:rPr lang="en-US" sz="1200" b="1" dirty="0"/>
              <a:t> </a:t>
            </a:r>
            <a:r>
              <a:rPr lang="en-US" sz="1200" b="1" dirty="0" err="1"/>
              <a:t>Pengelolaan</a:t>
            </a:r>
            <a:r>
              <a:rPr lang="en-US" sz="1200" b="1" dirty="0"/>
              <a:t> </a:t>
            </a:r>
            <a:r>
              <a:rPr lang="en-US" altLang="zh-CN" sz="1200" b="1" dirty="0" err="1"/>
              <a:t>Pengelolaan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Aset</a:t>
            </a:r>
            <a:r>
              <a:rPr lang="en-US" altLang="zh-CN" sz="1200" b="1" dirty="0"/>
              <a:t> (</a:t>
            </a:r>
            <a:r>
              <a:rPr lang="en-US" altLang="zh-CN" sz="1200" b="1" dirty="0" err="1"/>
              <a:t>Barang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Milik</a:t>
            </a:r>
            <a:r>
              <a:rPr lang="en-US" altLang="zh-CN" sz="1200" b="1" dirty="0"/>
              <a:t> Negara) di </a:t>
            </a:r>
            <a:r>
              <a:rPr lang="en-US" altLang="zh-CN" sz="1200" b="1" dirty="0" err="1"/>
              <a:t>Balai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Penerapan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Modernisasi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Pertanian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Banten</a:t>
            </a:r>
            <a:r>
              <a:rPr lang="en-US" sz="1200" b="1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lvl="0"/>
            <a:r>
              <a:rPr lang="en-US" sz="1200" b="1" dirty="0" err="1" smtClean="0"/>
              <a:t>Kompetensi</a:t>
            </a:r>
            <a:r>
              <a:rPr lang="en-US" sz="1200" b="1" dirty="0" smtClean="0"/>
              <a:t> </a:t>
            </a:r>
            <a:r>
              <a:rPr lang="en-US" sz="1200" b="1" dirty="0"/>
              <a:t>SDM</a:t>
            </a:r>
            <a:r>
              <a:rPr lang="en-US" sz="1200" b="1" dirty="0" smtClean="0"/>
              <a:t>:</a:t>
            </a:r>
          </a:p>
          <a:p>
            <a:pPr lvl="0"/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Adanya</a:t>
            </a:r>
            <a:r>
              <a:rPr lang="en-US" sz="1200" dirty="0" smtClean="0"/>
              <a:t> </a:t>
            </a:r>
            <a:r>
              <a:rPr lang="en-US" sz="1200" dirty="0" err="1"/>
              <a:t>tenaga</a:t>
            </a:r>
            <a:r>
              <a:rPr lang="en-US" sz="1200" dirty="0"/>
              <a:t> </a:t>
            </a:r>
            <a:r>
              <a:rPr lang="en-US" sz="1200" dirty="0" err="1"/>
              <a:t>pengelola</a:t>
            </a:r>
            <a:r>
              <a:rPr lang="en-US" sz="1200" dirty="0"/>
              <a:t> BMN yang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kompetensi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pemahaman</a:t>
            </a:r>
            <a:r>
              <a:rPr lang="en-US" sz="1200" dirty="0"/>
              <a:t> </a:t>
            </a:r>
            <a:r>
              <a:rPr lang="en-US" sz="1200" dirty="0" smtClean="0"/>
              <a:t>yang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regulasi</a:t>
            </a:r>
            <a:r>
              <a:rPr lang="en-US" sz="1200" dirty="0"/>
              <a:t>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BMN,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 smtClean="0"/>
              <a:t>Peraturan</a:t>
            </a:r>
            <a:r>
              <a:rPr lang="en-US" sz="1200" dirty="0" smtClean="0"/>
              <a:t> </a:t>
            </a:r>
            <a:r>
              <a:rPr lang="en-US" sz="1200" dirty="0" err="1"/>
              <a:t>Menteri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peraturan</a:t>
            </a:r>
            <a:r>
              <a:rPr lang="en-US" sz="1200" dirty="0"/>
              <a:t> internal </a:t>
            </a:r>
            <a:r>
              <a:rPr lang="en-US" sz="1200" dirty="0" err="1"/>
              <a:t>Kementerian</a:t>
            </a:r>
            <a:r>
              <a:rPr lang="en-US" sz="1200" dirty="0"/>
              <a:t> </a:t>
            </a:r>
            <a:r>
              <a:rPr lang="en-US" sz="1200" dirty="0" err="1"/>
              <a:t>Pertanian</a:t>
            </a:r>
            <a:endParaRPr lang="en-US" sz="1200" dirty="0"/>
          </a:p>
          <a:p>
            <a:pPr lvl="0"/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Informasi</a:t>
            </a:r>
            <a:r>
              <a:rPr lang="en-US" sz="1200" b="1" dirty="0"/>
              <a:t> yang </a:t>
            </a:r>
            <a:r>
              <a:rPr lang="en-US" sz="1200" b="1" dirty="0" err="1"/>
              <a:t>Terintegrasi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Pemuafakatan</a:t>
            </a:r>
            <a:r>
              <a:rPr lang="en-US" sz="1200" dirty="0" smtClean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SIMAK BMN </a:t>
            </a:r>
            <a:r>
              <a:rPr lang="en-US" sz="1200" dirty="0" err="1"/>
              <a:t>dan</a:t>
            </a:r>
            <a:r>
              <a:rPr lang="en-US" sz="1200" dirty="0"/>
              <a:t> e-</a:t>
            </a:r>
            <a:r>
              <a:rPr lang="en-US" sz="1200" dirty="0" err="1"/>
              <a:t>Rekon</a:t>
            </a:r>
            <a:r>
              <a:rPr lang="en-US" sz="1200" dirty="0"/>
              <a:t> LK </a:t>
            </a:r>
            <a:r>
              <a:rPr lang="en-US" sz="1200" dirty="0" err="1"/>
              <a:t>secara</a:t>
            </a:r>
            <a:r>
              <a:rPr lang="en-US" sz="1200" dirty="0"/>
              <a:t> optimal </a:t>
            </a:r>
            <a:r>
              <a:rPr lang="en-US" sz="1200" dirty="0" err="1" smtClean="0"/>
              <a:t>membantu</a:t>
            </a:r>
            <a:r>
              <a:rPr lang="en-US" sz="1200" dirty="0" smtClean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pencatatan</a:t>
            </a:r>
            <a:r>
              <a:rPr lang="en-US" sz="1200" dirty="0"/>
              <a:t>, </a:t>
            </a:r>
            <a:r>
              <a:rPr lang="en-US" sz="1200" dirty="0" err="1"/>
              <a:t>pelaporan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pemantauan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akurat</a:t>
            </a:r>
            <a:r>
              <a:rPr lang="en-US" sz="1200" dirty="0"/>
              <a:t>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i="1" dirty="0"/>
              <a:t>real-time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err="1"/>
              <a:t>Dukungan</a:t>
            </a:r>
            <a:r>
              <a:rPr lang="en-US" sz="1200" b="1" dirty="0"/>
              <a:t> </a:t>
            </a:r>
            <a:r>
              <a:rPr lang="en-US" sz="1200" b="1" dirty="0" err="1"/>
              <a:t>Pimpinan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Komitmen</a:t>
            </a:r>
            <a:r>
              <a:rPr lang="en-US" sz="1200" b="1" dirty="0"/>
              <a:t> </a:t>
            </a:r>
            <a:r>
              <a:rPr lang="en-US" sz="1200" b="1" dirty="0" err="1"/>
              <a:t>Organisasi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Pimpinan</a:t>
            </a:r>
            <a:r>
              <a:rPr lang="en-US" sz="1200" dirty="0" smtClean="0"/>
              <a:t> </a:t>
            </a:r>
            <a:r>
              <a:rPr lang="en-US" sz="1200" dirty="0"/>
              <a:t>unit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menunjukkan</a:t>
            </a:r>
            <a:r>
              <a:rPr lang="en-US" sz="1200" dirty="0"/>
              <a:t> </a:t>
            </a:r>
            <a:r>
              <a:rPr lang="en-US" sz="1200" dirty="0" err="1"/>
              <a:t>komitmen</a:t>
            </a:r>
            <a:r>
              <a:rPr lang="en-US" sz="1200" dirty="0"/>
              <a:t> yang </a:t>
            </a:r>
            <a:r>
              <a:rPr lang="en-US" sz="1200" dirty="0" err="1"/>
              <a:t>kuat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pentingnya</a:t>
            </a:r>
            <a:r>
              <a:rPr lang="en-US" sz="1200" dirty="0"/>
              <a:t> </a:t>
            </a:r>
            <a:r>
              <a:rPr lang="en-US" sz="1200" dirty="0" err="1"/>
              <a:t>tertib</a:t>
            </a:r>
            <a:r>
              <a:rPr lang="en-US" sz="1200" dirty="0"/>
              <a:t> </a:t>
            </a:r>
            <a:r>
              <a:rPr lang="en-US" sz="1200" dirty="0" err="1"/>
              <a:t>administrasi</a:t>
            </a:r>
            <a:r>
              <a:rPr lang="en-US" sz="1200" dirty="0"/>
              <a:t> BMN,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mendukung</a:t>
            </a:r>
            <a:r>
              <a:rPr lang="en-US" sz="1200" dirty="0"/>
              <a:t> </a:t>
            </a:r>
            <a:r>
              <a:rPr lang="en-US" sz="1200" dirty="0" err="1"/>
              <a:t>penuh</a:t>
            </a:r>
            <a:r>
              <a:rPr lang="en-US" sz="1200" dirty="0"/>
              <a:t> </a:t>
            </a:r>
            <a:r>
              <a:rPr lang="en-US" sz="1200" dirty="0" err="1"/>
              <a:t>pelaksanaan</a:t>
            </a:r>
            <a:r>
              <a:rPr lang="en-US" sz="1200" dirty="0"/>
              <a:t> </a:t>
            </a:r>
            <a:r>
              <a:rPr lang="en-US" sz="1200" dirty="0" err="1"/>
              <a:t>pelatihan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smtClean="0"/>
              <a:t>monitoring </a:t>
            </a:r>
            <a:r>
              <a:rPr lang="en-US" sz="1200" dirty="0" err="1"/>
              <a:t>rutin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err="1"/>
              <a:t>Kepatuhan</a:t>
            </a:r>
            <a:r>
              <a:rPr lang="en-US" sz="1200" b="1" dirty="0"/>
              <a:t> </a:t>
            </a:r>
            <a:r>
              <a:rPr lang="en-US" sz="1200" b="1" dirty="0" err="1"/>
              <a:t>terhadap</a:t>
            </a:r>
            <a:r>
              <a:rPr lang="en-US" sz="1200" b="1" dirty="0"/>
              <a:t> </a:t>
            </a:r>
            <a:r>
              <a:rPr lang="en-US" sz="1200" b="1" dirty="0" err="1"/>
              <a:t>Regulasi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Ketaatan</a:t>
            </a:r>
            <a:r>
              <a:rPr lang="en-US" sz="1200" dirty="0" smtClean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kebijakan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regulasi</a:t>
            </a:r>
            <a:r>
              <a:rPr lang="en-US" sz="1200" dirty="0"/>
              <a:t> </a:t>
            </a:r>
            <a:r>
              <a:rPr lang="en-US" sz="1200" dirty="0" err="1"/>
              <a:t>pemerintah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smtClean="0"/>
              <a:t>BMN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landasan</a:t>
            </a:r>
            <a:r>
              <a:rPr lang="en-US" sz="1200" dirty="0"/>
              <a:t> </a:t>
            </a:r>
            <a:r>
              <a:rPr lang="en-US" sz="1200" dirty="0" err="1"/>
              <a:t>utama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/>
              <a:t>tahapan</a:t>
            </a:r>
            <a:r>
              <a:rPr lang="en-US" sz="1200" dirty="0"/>
              <a:t>,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dari</a:t>
            </a:r>
            <a:r>
              <a:rPr lang="en-US" sz="1200" dirty="0"/>
              <a:t> </a:t>
            </a:r>
            <a:r>
              <a:rPr lang="en-US" sz="1200" dirty="0" err="1"/>
              <a:t>perencanaan</a:t>
            </a:r>
            <a:r>
              <a:rPr lang="en-US" sz="1200" dirty="0"/>
              <a:t> </a:t>
            </a:r>
            <a:r>
              <a:rPr lang="en-US" sz="1200" dirty="0" err="1" smtClean="0"/>
              <a:t>kebutuhan</a:t>
            </a:r>
            <a:r>
              <a:rPr lang="en-US" sz="1200" dirty="0" smtClean="0"/>
              <a:t> </a:t>
            </a:r>
            <a:r>
              <a:rPr lang="en-US" sz="1200" dirty="0" err="1"/>
              <a:t>hingga</a:t>
            </a:r>
            <a:r>
              <a:rPr lang="en-US" sz="1200" dirty="0"/>
              <a:t> </a:t>
            </a:r>
            <a:r>
              <a:rPr lang="en-US" sz="1200" dirty="0" err="1"/>
              <a:t>penghapusan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err="1"/>
              <a:t>Koordinasi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Komunikasi</a:t>
            </a:r>
            <a:r>
              <a:rPr lang="en-US" sz="1200" b="1" dirty="0"/>
              <a:t> yang </a:t>
            </a:r>
            <a:r>
              <a:rPr lang="en-US" sz="1200" b="1" dirty="0" err="1"/>
              <a:t>Efektif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Terdapat</a:t>
            </a:r>
            <a:r>
              <a:rPr lang="en-US" sz="1200" dirty="0" smtClean="0"/>
              <a:t> </a:t>
            </a:r>
            <a:r>
              <a:rPr lang="en-US" sz="1200" dirty="0" err="1"/>
              <a:t>koordinasi</a:t>
            </a:r>
            <a:r>
              <a:rPr lang="en-US" sz="1200" dirty="0"/>
              <a:t> yang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antar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, </a:t>
            </a:r>
            <a:r>
              <a:rPr lang="en-US" sz="1200" dirty="0" err="1"/>
              <a:t>termasuk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sama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/>
              <a:t>KPKNL </a:t>
            </a:r>
            <a:r>
              <a:rPr lang="en-US" sz="1200" dirty="0" err="1"/>
              <a:t>dan</a:t>
            </a:r>
            <a:r>
              <a:rPr lang="en-US" sz="1200" dirty="0"/>
              <a:t> BPKAD </a:t>
            </a:r>
            <a:r>
              <a:rPr lang="en-US" sz="1200" dirty="0" err="1"/>
              <a:t>daerah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hal</a:t>
            </a:r>
            <a:r>
              <a:rPr lang="en-US" sz="1200" dirty="0"/>
              <a:t> </a:t>
            </a:r>
            <a:r>
              <a:rPr lang="en-US" sz="1200" dirty="0" err="1"/>
              <a:t>inventarisasi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penilaian</a:t>
            </a:r>
            <a:r>
              <a:rPr lang="en-US" sz="1200" dirty="0"/>
              <a:t> </a:t>
            </a:r>
            <a:r>
              <a:rPr lang="en-US" sz="1200" dirty="0" err="1" smtClean="0"/>
              <a:t>barang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err="1"/>
              <a:t>Dukungan</a:t>
            </a:r>
            <a:r>
              <a:rPr lang="en-US" sz="1200" b="1" dirty="0"/>
              <a:t> </a:t>
            </a:r>
            <a:r>
              <a:rPr lang="en-US" sz="1200" b="1" dirty="0" err="1"/>
              <a:t>Sarana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Prasarana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Ketersediaan</a:t>
            </a:r>
            <a:r>
              <a:rPr lang="en-US" sz="1200" dirty="0" smtClean="0"/>
              <a:t> </a:t>
            </a:r>
            <a:r>
              <a:rPr lang="en-US" sz="1200" dirty="0" err="1"/>
              <a:t>fasilitas</a:t>
            </a:r>
            <a:r>
              <a:rPr lang="en-US" sz="1200" dirty="0"/>
              <a:t> </a:t>
            </a:r>
            <a:r>
              <a:rPr lang="en-US" sz="1200" dirty="0" err="1"/>
              <a:t>pendukung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ruang</a:t>
            </a:r>
            <a:r>
              <a:rPr lang="en-US" sz="1200" dirty="0"/>
              <a:t> </a:t>
            </a:r>
            <a:r>
              <a:rPr lang="en-US" sz="1200" dirty="0" err="1"/>
              <a:t>penyimpanan</a:t>
            </a:r>
            <a:r>
              <a:rPr lang="en-US" sz="1200" dirty="0"/>
              <a:t> yang </a:t>
            </a:r>
            <a:r>
              <a:rPr lang="en-US" sz="1200" dirty="0" err="1"/>
              <a:t>layak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/>
              <a:t>keamanan</a:t>
            </a:r>
            <a:r>
              <a:rPr lang="en-US" sz="1200" dirty="0"/>
              <a:t> yang </a:t>
            </a:r>
            <a:r>
              <a:rPr lang="en-US" sz="1200" dirty="0" err="1"/>
              <a:t>memadai</a:t>
            </a:r>
            <a:r>
              <a:rPr lang="en-US" sz="1200" dirty="0"/>
              <a:t> </a:t>
            </a:r>
            <a:r>
              <a:rPr lang="en-US" sz="1200" dirty="0" err="1"/>
              <a:t>turut</a:t>
            </a:r>
            <a:r>
              <a:rPr lang="en-US" sz="1200" dirty="0"/>
              <a:t> </a:t>
            </a:r>
            <a:r>
              <a:rPr lang="en-US" sz="1200" dirty="0" err="1"/>
              <a:t>menunjang</a:t>
            </a:r>
            <a:r>
              <a:rPr lang="en-US" sz="1200" dirty="0"/>
              <a:t> </a:t>
            </a:r>
            <a:r>
              <a:rPr lang="en-US" sz="1200" dirty="0" err="1"/>
              <a:t>keberhasilan</a:t>
            </a:r>
            <a:r>
              <a:rPr lang="en-US" sz="1200" dirty="0"/>
              <a:t> </a:t>
            </a:r>
            <a:r>
              <a:rPr lang="en-US" sz="1200" dirty="0" err="1" smtClean="0"/>
              <a:t>pengelolaan</a:t>
            </a:r>
            <a:r>
              <a:rPr lang="en-US" sz="1200" dirty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.</a:t>
            </a:r>
          </a:p>
          <a:p>
            <a:pPr lvl="0"/>
            <a:endParaRPr lang="en-US" altLang="zh-CN" sz="1000" b="1" dirty="0" smtClean="0"/>
          </a:p>
        </p:txBody>
      </p:sp>
    </p:spTree>
    <p:extLst>
      <p:ext uri="{BB962C8B-B14F-4D97-AF65-F5344CB8AC3E}">
        <p14:creationId xmlns:p14="http://schemas.microsoft.com/office/powerpoint/2010/main" val="4092178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30338" y="5588"/>
            <a:ext cx="110299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00" b="1" i="1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700" b="1" i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ABDUL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AZIZ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(11011700211)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260" y="3880741"/>
            <a:ext cx="551974" cy="176427"/>
          </a:xfrm>
          <a:prstGeom prst="rect">
            <a:avLst/>
          </a:prstGeom>
        </p:spPr>
        <p:txBody>
          <a:bodyPr vert="horz" wrap="square" lIns="0" tIns="20479" rIns="0" bIns="0" rtlCol="0">
            <a:spAutoFit/>
          </a:bodyPr>
          <a:lstStyle/>
          <a:p>
            <a:pPr marL="9525" marR="3810" algn="ctr">
              <a:lnSpc>
                <a:spcPct val="91500"/>
              </a:lnSpc>
              <a:spcBef>
                <a:spcPts val="161"/>
              </a:spcBef>
            </a:pPr>
            <a:r>
              <a:rPr sz="1100" b="1">
                <a:solidFill>
                  <a:srgbClr val="FFFFFF"/>
                </a:solidFill>
                <a:latin typeface="Calibri"/>
                <a:cs typeface="Calibri"/>
              </a:rPr>
              <a:t>Analisis)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5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7"/>
          <p:cNvGrpSpPr/>
          <p:nvPr/>
        </p:nvGrpSpPr>
        <p:grpSpPr>
          <a:xfrm>
            <a:off x="107504" y="280013"/>
            <a:ext cx="5150772" cy="438243"/>
            <a:chOff x="251520" y="210010"/>
            <a:chExt cx="4265760" cy="328682"/>
          </a:xfrm>
        </p:grpSpPr>
        <p:cxnSp>
          <p:nvCxnSpPr>
            <p:cNvPr id="71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3856" y="210010"/>
              <a:ext cx="347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PEMBAHASAN TEMUAN PENELITIAN</a:t>
              </a:r>
              <a:endParaRPr lang="id-ID" dirty="0"/>
            </a:p>
          </p:txBody>
        </p:sp>
      </p:grpSp>
      <p:sp>
        <p:nvSpPr>
          <p:cNvPr id="39" name="矩形 18">
            <a:extLst>
              <a:ext uri="{FF2B5EF4-FFF2-40B4-BE49-F238E27FC236}">
                <a16:creationId xmlns="" xmlns:a16="http://schemas.microsoft.com/office/drawing/2014/main" id="{BD18D0D2-8DE4-746B-BB81-7EA1BC34E3C7}"/>
              </a:ext>
            </a:extLst>
          </p:cNvPr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E22C39-E0F1-76DC-A24A-D9806E06828F}"/>
              </a:ext>
            </a:extLst>
          </p:cNvPr>
          <p:cNvSpPr txBox="1"/>
          <p:nvPr/>
        </p:nvSpPr>
        <p:spPr>
          <a:xfrm>
            <a:off x="467544" y="900073"/>
            <a:ext cx="828092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err="1" smtClean="0"/>
              <a:t>Implementasi</a:t>
            </a:r>
            <a:r>
              <a:rPr lang="en-US" altLang="zh-CN" sz="1200" b="1" dirty="0" smtClean="0"/>
              <a:t> </a:t>
            </a:r>
            <a:r>
              <a:rPr lang="en-US" sz="1200" b="1" dirty="0" err="1"/>
              <a:t>Faktor</a:t>
            </a:r>
            <a:r>
              <a:rPr lang="en-US" sz="1200" b="1" dirty="0"/>
              <a:t> </a:t>
            </a:r>
            <a:r>
              <a:rPr lang="en-US" altLang="zh-CN" sz="1200" b="1" dirty="0" err="1"/>
              <a:t>Pe</a:t>
            </a:r>
            <a:r>
              <a:rPr lang="en-US" sz="1200" b="1" dirty="0" err="1"/>
              <a:t>nghambat</a:t>
            </a:r>
            <a:r>
              <a:rPr lang="en-US" sz="1200" b="1" dirty="0"/>
              <a:t> </a:t>
            </a:r>
            <a:r>
              <a:rPr lang="en-US" sz="1200" b="1" dirty="0" err="1"/>
              <a:t>pada</a:t>
            </a:r>
            <a:r>
              <a:rPr lang="en-US" sz="1200" b="1" dirty="0"/>
              <a:t> </a:t>
            </a:r>
            <a:r>
              <a:rPr lang="en-US" sz="1200" b="1" dirty="0" err="1"/>
              <a:t>Pengelolaan</a:t>
            </a:r>
            <a:r>
              <a:rPr lang="en-US" sz="1200" b="1" dirty="0"/>
              <a:t> </a:t>
            </a:r>
            <a:r>
              <a:rPr lang="en-US" altLang="zh-CN" sz="1200" b="1" dirty="0" err="1"/>
              <a:t>Pengelolaan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Aset</a:t>
            </a:r>
            <a:r>
              <a:rPr lang="en-US" altLang="zh-CN" sz="1200" b="1" dirty="0"/>
              <a:t> (</a:t>
            </a:r>
            <a:r>
              <a:rPr lang="en-US" altLang="zh-CN" sz="1200" b="1" dirty="0" err="1"/>
              <a:t>Barang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Milik</a:t>
            </a:r>
            <a:r>
              <a:rPr lang="en-US" altLang="zh-CN" sz="1200" b="1" dirty="0"/>
              <a:t> Negara) di </a:t>
            </a:r>
            <a:r>
              <a:rPr lang="en-US" altLang="zh-CN" sz="1200" b="1" dirty="0" err="1"/>
              <a:t>Balai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Penerapan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Modernisasi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Pertanian</a:t>
            </a: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Banten</a:t>
            </a:r>
            <a:endParaRPr lang="en-US" altLang="zh-CN" sz="1200" b="1" dirty="0" smtClean="0"/>
          </a:p>
          <a:p>
            <a:pPr lvl="0"/>
            <a:endParaRPr lang="en-US" altLang="zh-CN" sz="1200" b="1" dirty="0" smtClean="0"/>
          </a:p>
          <a:p>
            <a:r>
              <a:rPr lang="en-US" sz="1200" b="1" dirty="0" err="1" smtClean="0"/>
              <a:t>Kurangnya</a:t>
            </a:r>
            <a:r>
              <a:rPr lang="en-US" sz="1200" b="1" dirty="0" smtClean="0"/>
              <a:t> </a:t>
            </a:r>
            <a:r>
              <a:rPr lang="en-US" sz="1200" b="1" dirty="0" err="1"/>
              <a:t>Pegawai</a:t>
            </a:r>
            <a:r>
              <a:rPr lang="en-US" sz="1200" b="1" dirty="0"/>
              <a:t> </a:t>
            </a:r>
            <a:r>
              <a:rPr lang="en-US" sz="1200" b="1" dirty="0" err="1"/>
              <a:t>Dalam</a:t>
            </a:r>
            <a:r>
              <a:rPr lang="en-US" sz="1200" b="1" dirty="0"/>
              <a:t> </a:t>
            </a:r>
            <a:r>
              <a:rPr lang="en-US" sz="1200" b="1" dirty="0" err="1"/>
              <a:t>Memahami</a:t>
            </a:r>
            <a:r>
              <a:rPr lang="en-US" sz="1200" b="1" dirty="0"/>
              <a:t> </a:t>
            </a:r>
            <a:r>
              <a:rPr lang="en-US" sz="1200" b="1" dirty="0" err="1"/>
              <a:t>Regulasi</a:t>
            </a:r>
            <a:r>
              <a:rPr lang="en-US" sz="1200" b="1" dirty="0"/>
              <a:t> </a:t>
            </a:r>
            <a:r>
              <a:rPr lang="en-US" sz="1200" b="1" dirty="0" err="1"/>
              <a:t>Terkini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pegawai</a:t>
            </a:r>
            <a:r>
              <a:rPr lang="en-US" sz="1200" dirty="0"/>
              <a:t> yang </a:t>
            </a:r>
            <a:r>
              <a:rPr lang="en-US" sz="1200" dirty="0" err="1"/>
              <a:t>terlibat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belum</a:t>
            </a:r>
            <a:r>
              <a:rPr lang="en-US" sz="1200" dirty="0"/>
              <a:t> </a:t>
            </a:r>
            <a:r>
              <a:rPr lang="en-US" sz="1200" dirty="0" err="1"/>
              <a:t>sepenuhnya</a:t>
            </a:r>
            <a:r>
              <a:rPr lang="en-US" sz="1200" dirty="0"/>
              <a:t> </a:t>
            </a:r>
            <a:r>
              <a:rPr lang="en-US" sz="1200" dirty="0" err="1"/>
              <a:t>memahami</a:t>
            </a:r>
            <a:r>
              <a:rPr lang="en-US" sz="1200" dirty="0"/>
              <a:t> </a:t>
            </a:r>
            <a:r>
              <a:rPr lang="en-US" sz="1200" dirty="0" err="1"/>
              <a:t>regulasi</a:t>
            </a:r>
            <a:r>
              <a:rPr lang="en-US" sz="1200" dirty="0"/>
              <a:t> </a:t>
            </a:r>
            <a:r>
              <a:rPr lang="en-US" sz="1200" dirty="0" err="1"/>
              <a:t>terbaru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BMN,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pembaruan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PMK, SE </a:t>
            </a:r>
            <a:r>
              <a:rPr lang="en-US" sz="1200" dirty="0" err="1"/>
              <a:t>Dirjen</a:t>
            </a:r>
            <a:r>
              <a:rPr lang="en-US" sz="1200" dirty="0"/>
              <a:t> </a:t>
            </a:r>
            <a:r>
              <a:rPr lang="en-US" sz="1200" dirty="0" err="1"/>
              <a:t>Kekayaan</a:t>
            </a:r>
            <a:r>
              <a:rPr lang="en-US" sz="1200" dirty="0"/>
              <a:t> Negara, </a:t>
            </a:r>
            <a:r>
              <a:rPr lang="en-US" sz="1200" dirty="0" err="1"/>
              <a:t>maupun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pelaporan</a:t>
            </a:r>
            <a:r>
              <a:rPr lang="en-US" sz="1200" dirty="0"/>
              <a:t> </a:t>
            </a:r>
            <a:r>
              <a:rPr lang="en-US" sz="1200" dirty="0" err="1"/>
              <a:t>berbasis</a:t>
            </a:r>
            <a:r>
              <a:rPr lang="en-US" sz="1200" dirty="0"/>
              <a:t> digital.</a:t>
            </a:r>
          </a:p>
          <a:p>
            <a:r>
              <a:rPr lang="en-US" sz="1200" b="1" dirty="0" err="1" smtClean="0"/>
              <a:t>Minimnya</a:t>
            </a:r>
            <a:r>
              <a:rPr lang="en-US" sz="1200" b="1" dirty="0" smtClean="0"/>
              <a:t> </a:t>
            </a:r>
            <a:r>
              <a:rPr lang="en-US" sz="1200" b="1" dirty="0" err="1"/>
              <a:t>Pelatihan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Pengembangan</a:t>
            </a:r>
            <a:r>
              <a:rPr lang="en-US" sz="1200" b="1" dirty="0"/>
              <a:t> SDM: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semua</a:t>
            </a:r>
            <a:r>
              <a:rPr lang="en-US" sz="1200" dirty="0"/>
              <a:t> </a:t>
            </a:r>
            <a:r>
              <a:rPr lang="en-US" sz="1200" dirty="0" err="1"/>
              <a:t>staf</a:t>
            </a:r>
            <a:r>
              <a:rPr lang="en-US" sz="1200" dirty="0"/>
              <a:t> </a:t>
            </a:r>
            <a:r>
              <a:rPr lang="en-US" sz="1200" dirty="0" err="1"/>
              <a:t>pengelola</a:t>
            </a:r>
            <a:r>
              <a:rPr lang="en-US" sz="1200" dirty="0"/>
              <a:t> BMN </a:t>
            </a:r>
            <a:r>
              <a:rPr lang="en-US" sz="1200" dirty="0" err="1"/>
              <a:t>memiliki</a:t>
            </a:r>
            <a:r>
              <a:rPr lang="en-US" sz="1200" dirty="0"/>
              <a:t> </a:t>
            </a:r>
            <a:r>
              <a:rPr lang="en-US" sz="1200" dirty="0" err="1"/>
              <a:t>latar</a:t>
            </a:r>
            <a:r>
              <a:rPr lang="en-US" sz="1200" dirty="0"/>
              <a:t> </a:t>
            </a:r>
            <a:r>
              <a:rPr lang="en-US" sz="1200" dirty="0" err="1"/>
              <a:t>belakang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pengalaman</a:t>
            </a:r>
            <a:r>
              <a:rPr lang="en-US" sz="1200" dirty="0"/>
              <a:t> </a:t>
            </a:r>
            <a:r>
              <a:rPr lang="en-US" sz="1200" dirty="0" err="1"/>
              <a:t>teknis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bidang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. </a:t>
            </a:r>
            <a:r>
              <a:rPr lang="en-US" sz="1200" dirty="0" err="1"/>
              <a:t>Kurangnya</a:t>
            </a:r>
            <a:r>
              <a:rPr lang="en-US" sz="1200" dirty="0"/>
              <a:t> </a:t>
            </a:r>
            <a:r>
              <a:rPr lang="en-US" sz="1200" dirty="0" err="1"/>
              <a:t>pelatihan</a:t>
            </a:r>
            <a:r>
              <a:rPr lang="en-US" sz="1200" dirty="0"/>
              <a:t> </a:t>
            </a:r>
            <a:r>
              <a:rPr lang="en-US" sz="1200" dirty="0" err="1"/>
              <a:t>teknis</a:t>
            </a:r>
            <a:r>
              <a:rPr lang="en-US" sz="1200" dirty="0"/>
              <a:t> </a:t>
            </a:r>
            <a:r>
              <a:rPr lang="en-US" sz="1200" dirty="0" err="1"/>
              <a:t>menyebabkan</a:t>
            </a:r>
            <a:r>
              <a:rPr lang="en-US" sz="1200" dirty="0"/>
              <a:t> </a:t>
            </a:r>
            <a:r>
              <a:rPr lang="en-US" sz="1200" dirty="0" err="1"/>
              <a:t>kesalahan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pencatatan</a:t>
            </a:r>
            <a:r>
              <a:rPr lang="en-US" sz="1200" dirty="0"/>
              <a:t>, </a:t>
            </a:r>
            <a:r>
              <a:rPr lang="en-US" sz="1200" dirty="0" err="1"/>
              <a:t>pelaporan</a:t>
            </a:r>
            <a:r>
              <a:rPr lang="en-US" sz="1200" dirty="0"/>
              <a:t>, </a:t>
            </a:r>
            <a:r>
              <a:rPr lang="en-US" sz="1200" dirty="0" err="1"/>
              <a:t>hingga</a:t>
            </a:r>
            <a:r>
              <a:rPr lang="en-US" sz="1200" dirty="0"/>
              <a:t> proses </a:t>
            </a:r>
            <a:r>
              <a:rPr lang="en-US" sz="1200" dirty="0" err="1"/>
              <a:t>penghapusan</a:t>
            </a:r>
            <a:r>
              <a:rPr lang="en-US" sz="1200" dirty="0"/>
              <a:t>.</a:t>
            </a:r>
          </a:p>
          <a:p>
            <a:r>
              <a:rPr lang="en-US" sz="1200" b="1" dirty="0" err="1" smtClean="0"/>
              <a:t>Keterbatasan</a:t>
            </a:r>
            <a:r>
              <a:rPr lang="en-US" sz="1200" b="1" dirty="0" smtClean="0"/>
              <a:t> </a:t>
            </a:r>
            <a:r>
              <a:rPr lang="en-US" sz="1200" b="1" dirty="0" err="1"/>
              <a:t>Sumber</a:t>
            </a:r>
            <a:r>
              <a:rPr lang="en-US" sz="1200" b="1" dirty="0"/>
              <a:t> </a:t>
            </a:r>
            <a:r>
              <a:rPr lang="en-US" sz="1200" b="1" dirty="0" err="1"/>
              <a:t>Daya</a:t>
            </a:r>
            <a:r>
              <a:rPr lang="en-US" sz="1200" b="1" dirty="0"/>
              <a:t> </a:t>
            </a:r>
            <a:r>
              <a:rPr lang="en-US" sz="1200" b="1" dirty="0" err="1"/>
              <a:t>Teknis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Anggaran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Ketersediaan</a:t>
            </a:r>
            <a:r>
              <a:rPr lang="en-US" sz="1200" dirty="0"/>
              <a:t> </a:t>
            </a:r>
            <a:r>
              <a:rPr lang="en-US" sz="1200" dirty="0" err="1"/>
              <a:t>alat</a:t>
            </a:r>
            <a:r>
              <a:rPr lang="en-US" sz="1200" dirty="0"/>
              <a:t> </a:t>
            </a:r>
            <a:r>
              <a:rPr lang="en-US" sz="1200" dirty="0" err="1"/>
              <a:t>pendukung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perangkat</a:t>
            </a:r>
            <a:r>
              <a:rPr lang="en-US" sz="1200" dirty="0"/>
              <a:t> </a:t>
            </a:r>
            <a:r>
              <a:rPr lang="en-US" sz="1200" dirty="0" err="1"/>
              <a:t>komputer</a:t>
            </a:r>
            <a:r>
              <a:rPr lang="en-US" sz="1200" dirty="0"/>
              <a:t>, scanner,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jaringan</a:t>
            </a:r>
            <a:r>
              <a:rPr lang="en-US" sz="1200" dirty="0"/>
              <a:t> internet yang </a:t>
            </a:r>
            <a:r>
              <a:rPr lang="en-US" sz="1200" dirty="0" err="1"/>
              <a:t>belum</a:t>
            </a:r>
            <a:r>
              <a:rPr lang="en-US" sz="1200" dirty="0"/>
              <a:t> optimal </a:t>
            </a:r>
            <a:r>
              <a:rPr lang="en-US" sz="1200" dirty="0" err="1"/>
              <a:t>menghambat</a:t>
            </a:r>
            <a:r>
              <a:rPr lang="en-US" sz="1200" dirty="0"/>
              <a:t> proses input data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akses</a:t>
            </a:r>
            <a:r>
              <a:rPr lang="en-US" sz="1200" dirty="0"/>
              <a:t> </a:t>
            </a:r>
            <a:r>
              <a:rPr lang="en-US" sz="1200" dirty="0" err="1"/>
              <a:t>terhadap</a:t>
            </a:r>
            <a:r>
              <a:rPr lang="en-US" sz="1200" dirty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BMN. </a:t>
            </a:r>
            <a:r>
              <a:rPr lang="en-US" sz="1200" dirty="0" err="1"/>
              <a:t>Selain</a:t>
            </a:r>
            <a:r>
              <a:rPr lang="en-US" sz="1200" dirty="0"/>
              <a:t> </a:t>
            </a:r>
            <a:r>
              <a:rPr lang="en-US" sz="1200" dirty="0" err="1"/>
              <a:t>itu</a:t>
            </a:r>
            <a:r>
              <a:rPr lang="en-US" sz="1200" dirty="0"/>
              <a:t>, </a:t>
            </a:r>
            <a:r>
              <a:rPr lang="en-US" sz="1200" dirty="0" err="1"/>
              <a:t>terbatasnya</a:t>
            </a:r>
            <a:r>
              <a:rPr lang="en-US" sz="1200" dirty="0"/>
              <a:t> </a:t>
            </a:r>
            <a:r>
              <a:rPr lang="en-US" sz="1200" dirty="0" err="1"/>
              <a:t>anggaran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kendala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pemeliharaan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.</a:t>
            </a:r>
          </a:p>
          <a:p>
            <a:r>
              <a:rPr lang="en-US" sz="1200" b="1" dirty="0" err="1" smtClean="0"/>
              <a:t>Dokumentasi</a:t>
            </a:r>
            <a:r>
              <a:rPr lang="en-US" sz="1200" b="1" dirty="0" smtClean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Arsip</a:t>
            </a:r>
            <a:r>
              <a:rPr lang="en-US" sz="1200" b="1" dirty="0"/>
              <a:t> yang </a:t>
            </a:r>
            <a:r>
              <a:rPr lang="en-US" sz="1200" b="1" dirty="0" err="1"/>
              <a:t>Belum</a:t>
            </a:r>
            <a:r>
              <a:rPr lang="en-US" sz="1200" b="1" dirty="0"/>
              <a:t> </a:t>
            </a:r>
            <a:r>
              <a:rPr lang="en-US" sz="1200" b="1" dirty="0" err="1"/>
              <a:t>Tertata</a:t>
            </a:r>
            <a:r>
              <a:rPr lang="en-US" sz="1200" b="1" dirty="0"/>
              <a:t> </a:t>
            </a:r>
            <a:r>
              <a:rPr lang="en-US" sz="1200" b="1" dirty="0" err="1"/>
              <a:t>Rapi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Sebagian</a:t>
            </a:r>
            <a:r>
              <a:rPr lang="en-US" sz="1200" dirty="0"/>
              <a:t> </a:t>
            </a:r>
            <a:r>
              <a:rPr lang="en-US" sz="1200" dirty="0" err="1"/>
              <a:t>dokumen</a:t>
            </a:r>
            <a:r>
              <a:rPr lang="en-US" sz="1200" dirty="0"/>
              <a:t> </a:t>
            </a:r>
            <a:r>
              <a:rPr lang="en-US" sz="1200" dirty="0" err="1"/>
              <a:t>krusial</a:t>
            </a:r>
            <a:r>
              <a:rPr lang="en-US" sz="1200" dirty="0"/>
              <a:t>,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penyerahan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, </a:t>
            </a:r>
            <a:r>
              <a:rPr lang="en-US" sz="1200" dirty="0" err="1"/>
              <a:t>keputusan</a:t>
            </a:r>
            <a:r>
              <a:rPr lang="en-US" sz="1200" dirty="0"/>
              <a:t> </a:t>
            </a:r>
            <a:r>
              <a:rPr lang="en-US" sz="1200" dirty="0" err="1"/>
              <a:t>penghapusan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sertifikat</a:t>
            </a:r>
            <a:r>
              <a:rPr lang="en-US" sz="1200" dirty="0"/>
              <a:t> </a:t>
            </a:r>
            <a:r>
              <a:rPr lang="en-US" sz="1200" dirty="0" err="1"/>
              <a:t>kepemilikan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, </a:t>
            </a:r>
            <a:r>
              <a:rPr lang="en-US" sz="1200" dirty="0" err="1"/>
              <a:t>masih</a:t>
            </a:r>
            <a:r>
              <a:rPr lang="en-US" sz="1200" dirty="0"/>
              <a:t> </a:t>
            </a:r>
            <a:r>
              <a:rPr lang="en-US" sz="1200" dirty="0" err="1"/>
              <a:t>terlihat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keadaan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terarsip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rapi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menyulitkan</a:t>
            </a:r>
            <a:r>
              <a:rPr lang="en-US" sz="1200" dirty="0"/>
              <a:t> </a:t>
            </a:r>
            <a:r>
              <a:rPr lang="en-US" sz="1200" dirty="0" err="1"/>
              <a:t>pelaksanaan</a:t>
            </a:r>
            <a:r>
              <a:rPr lang="en-US" sz="1200" dirty="0"/>
              <a:t> audit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pengecekan</a:t>
            </a:r>
            <a:r>
              <a:rPr lang="en-US" sz="1200" dirty="0"/>
              <a:t>..</a:t>
            </a:r>
          </a:p>
          <a:p>
            <a:r>
              <a:rPr lang="en-US" sz="1200" b="1" dirty="0" err="1" smtClean="0"/>
              <a:t>Kurangnya</a:t>
            </a:r>
            <a:r>
              <a:rPr lang="en-US" sz="1200" b="1" dirty="0" smtClean="0"/>
              <a:t> </a:t>
            </a:r>
            <a:r>
              <a:rPr lang="en-US" sz="1200" b="1" dirty="0" err="1"/>
              <a:t>Koordinasi</a:t>
            </a:r>
            <a:r>
              <a:rPr lang="en-US" sz="1200" b="1" dirty="0"/>
              <a:t> </a:t>
            </a:r>
            <a:r>
              <a:rPr lang="en-US" sz="1200" b="1" dirty="0" err="1"/>
              <a:t>Lintas</a:t>
            </a:r>
            <a:r>
              <a:rPr lang="en-US" sz="1200" b="1" dirty="0"/>
              <a:t> Unit: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Terkadang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miskomunikasi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perencanaan</a:t>
            </a:r>
            <a:r>
              <a:rPr lang="en-US" sz="1200" dirty="0"/>
              <a:t>, </a:t>
            </a:r>
            <a:r>
              <a:rPr lang="en-US" sz="1200" dirty="0" err="1"/>
              <a:t>keuangan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pengelola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, </a:t>
            </a:r>
            <a:r>
              <a:rPr lang="en-US" sz="1200" dirty="0" err="1"/>
              <a:t>terutama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sinkronisasi</a:t>
            </a:r>
            <a:r>
              <a:rPr lang="en-US" sz="1200" dirty="0"/>
              <a:t> data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baru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kebutuhan</a:t>
            </a:r>
            <a:r>
              <a:rPr lang="en-US" sz="1200" dirty="0"/>
              <a:t> </a:t>
            </a:r>
            <a:r>
              <a:rPr lang="en-US" sz="1200" dirty="0" err="1"/>
              <a:t>pengadaan</a:t>
            </a:r>
            <a:r>
              <a:rPr lang="en-US" sz="1200" dirty="0"/>
              <a:t>. Hal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berdampak</a:t>
            </a:r>
            <a:r>
              <a:rPr lang="en-US" sz="1200" dirty="0"/>
              <a:t> </a:t>
            </a:r>
            <a:r>
              <a:rPr lang="en-US" sz="1200" dirty="0" err="1"/>
              <a:t>pada</a:t>
            </a:r>
            <a:r>
              <a:rPr lang="en-US" sz="1200" dirty="0"/>
              <a:t> </a:t>
            </a:r>
            <a:r>
              <a:rPr lang="en-US" sz="1200" dirty="0" err="1"/>
              <a:t>ketidaksesuaian</a:t>
            </a:r>
            <a:r>
              <a:rPr lang="en-US" sz="1200" dirty="0"/>
              <a:t> data di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pusat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fisik</a:t>
            </a:r>
            <a:r>
              <a:rPr lang="en-US" sz="1200" dirty="0"/>
              <a:t> di </a:t>
            </a:r>
            <a:r>
              <a:rPr lang="en-US" sz="1200" dirty="0" err="1"/>
              <a:t>lapangan</a:t>
            </a:r>
            <a:r>
              <a:rPr lang="en-US" sz="1200" dirty="0"/>
              <a:t>.</a:t>
            </a:r>
          </a:p>
          <a:p>
            <a:r>
              <a:rPr lang="en-US" sz="1200" b="1" dirty="0" err="1" smtClean="0"/>
              <a:t>Masih</a:t>
            </a:r>
            <a:r>
              <a:rPr lang="en-US" sz="1200" b="1" dirty="0" smtClean="0"/>
              <a:t> </a:t>
            </a:r>
            <a:r>
              <a:rPr lang="en-US" sz="1200" b="1" dirty="0" err="1"/>
              <a:t>Ditemukannya</a:t>
            </a:r>
            <a:r>
              <a:rPr lang="en-US" sz="1200" b="1" dirty="0"/>
              <a:t> </a:t>
            </a:r>
            <a:r>
              <a:rPr lang="en-US" sz="1200" b="1" dirty="0" err="1"/>
              <a:t>Aset</a:t>
            </a:r>
            <a:r>
              <a:rPr lang="en-US" sz="1200" b="1" dirty="0"/>
              <a:t> yang </a:t>
            </a:r>
            <a:r>
              <a:rPr lang="en-US" sz="1200" b="1" dirty="0" err="1"/>
              <a:t>Tidak</a:t>
            </a:r>
            <a:r>
              <a:rPr lang="en-US" sz="1200" b="1" dirty="0"/>
              <a:t> </a:t>
            </a:r>
            <a:r>
              <a:rPr lang="en-US" sz="1200" b="1" dirty="0" err="1"/>
              <a:t>Jelas</a:t>
            </a:r>
            <a:r>
              <a:rPr lang="en-US" sz="1200" b="1" dirty="0"/>
              <a:t> </a:t>
            </a:r>
            <a:r>
              <a:rPr lang="en-US" sz="1200" b="1" dirty="0" err="1"/>
              <a:t>Statusnya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Beberapa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memiliki</a:t>
            </a:r>
            <a:r>
              <a:rPr lang="en-US" sz="1200" dirty="0"/>
              <a:t> label </a:t>
            </a:r>
            <a:r>
              <a:rPr lang="en-US" sz="1200" dirty="0" err="1"/>
              <a:t>identitas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tercatat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daftar</a:t>
            </a:r>
            <a:r>
              <a:rPr lang="en-US" sz="1200" dirty="0"/>
              <a:t> </a:t>
            </a:r>
            <a:r>
              <a:rPr lang="en-US" sz="1200" dirty="0" err="1"/>
              <a:t>inventaris</a:t>
            </a:r>
            <a:r>
              <a:rPr lang="en-US" sz="1200" dirty="0"/>
              <a:t>, </a:t>
            </a:r>
            <a:r>
              <a:rPr lang="en-US" sz="1200" dirty="0" err="1"/>
              <a:t>sehingga</a:t>
            </a:r>
            <a:r>
              <a:rPr lang="en-US" sz="1200" dirty="0"/>
              <a:t> </a:t>
            </a:r>
            <a:r>
              <a:rPr lang="en-US" sz="1200" dirty="0" err="1"/>
              <a:t>berpotensi</a:t>
            </a:r>
            <a:r>
              <a:rPr lang="en-US" sz="1200" dirty="0"/>
              <a:t> </a:t>
            </a:r>
            <a:r>
              <a:rPr lang="en-US" sz="1200" dirty="0" err="1"/>
              <a:t>menjadi</a:t>
            </a:r>
            <a:r>
              <a:rPr lang="en-US" sz="1200" dirty="0"/>
              <a:t> </a:t>
            </a:r>
            <a:r>
              <a:rPr lang="en-US" sz="1200" dirty="0" err="1"/>
              <a:t>temuan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audit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menimbulkan</a:t>
            </a:r>
            <a:r>
              <a:rPr lang="en-US" sz="1200" dirty="0"/>
              <a:t> </a:t>
            </a:r>
            <a:r>
              <a:rPr lang="en-US" sz="1200" dirty="0" err="1"/>
              <a:t>kerugian</a:t>
            </a:r>
            <a:r>
              <a:rPr lang="en-US" sz="1200" dirty="0"/>
              <a:t> </a:t>
            </a:r>
            <a:r>
              <a:rPr lang="en-US" sz="1200" dirty="0" err="1"/>
              <a:t>negara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tidak</a:t>
            </a:r>
            <a:r>
              <a:rPr lang="en-US" sz="1200" dirty="0"/>
              <a:t> </a:t>
            </a:r>
            <a:r>
              <a:rPr lang="en-US" sz="1200" dirty="0" err="1"/>
              <a:t>segera</a:t>
            </a:r>
            <a:r>
              <a:rPr lang="en-US" sz="1200" dirty="0"/>
              <a:t> </a:t>
            </a:r>
            <a:r>
              <a:rPr lang="en-US" sz="1200" dirty="0" err="1"/>
              <a:t>ditertibkan</a:t>
            </a:r>
            <a:r>
              <a:rPr lang="en-US" sz="1200" dirty="0" smtClean="0"/>
              <a:t>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631503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8030338" y="5588"/>
            <a:ext cx="1102995" cy="22506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9525">
              <a:spcBef>
                <a:spcPts val="75"/>
              </a:spcBef>
            </a:pPr>
            <a:r>
              <a:rPr sz="700" b="1" i="1" dirty="0">
                <a:solidFill>
                  <a:srgbClr val="FFFFFF"/>
                </a:solidFill>
                <a:latin typeface="Calibri"/>
                <a:cs typeface="Calibri"/>
              </a:rPr>
              <a:t>M.</a:t>
            </a:r>
            <a:r>
              <a:rPr sz="700" b="1" i="1" spc="-23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ABDUL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AZIZ</a:t>
            </a:r>
            <a:r>
              <a:rPr sz="700" b="1" i="1" spc="-19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00" b="1" i="1" spc="-4" dirty="0">
                <a:solidFill>
                  <a:srgbClr val="FFFFFF"/>
                </a:solidFill>
                <a:latin typeface="Calibri"/>
                <a:cs typeface="Calibri"/>
              </a:rPr>
              <a:t>(11011700211)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71260" y="3880741"/>
            <a:ext cx="551974" cy="176427"/>
          </a:xfrm>
          <a:prstGeom prst="rect">
            <a:avLst/>
          </a:prstGeom>
        </p:spPr>
        <p:txBody>
          <a:bodyPr vert="horz" wrap="square" lIns="0" tIns="20479" rIns="0" bIns="0" rtlCol="0">
            <a:spAutoFit/>
          </a:bodyPr>
          <a:lstStyle/>
          <a:p>
            <a:pPr marL="9525" marR="3810" algn="ctr">
              <a:lnSpc>
                <a:spcPct val="91500"/>
              </a:lnSpc>
              <a:spcBef>
                <a:spcPts val="161"/>
              </a:spcBef>
            </a:pPr>
            <a:r>
              <a:rPr sz="1100" b="1">
                <a:solidFill>
                  <a:srgbClr val="FFFFFF"/>
                </a:solidFill>
                <a:latin typeface="Calibri"/>
                <a:cs typeface="Calibri"/>
              </a:rPr>
              <a:t>Analisis)</a:t>
            </a:r>
            <a:endParaRPr sz="1100" dirty="0">
              <a:latin typeface="Calibri"/>
              <a:cs typeface="Calibri"/>
            </a:endParaRPr>
          </a:p>
        </p:txBody>
      </p:sp>
      <p:cxnSp>
        <p:nvCxnSpPr>
          <p:cNvPr id="65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0" name="组合 7"/>
          <p:cNvGrpSpPr/>
          <p:nvPr/>
        </p:nvGrpSpPr>
        <p:grpSpPr>
          <a:xfrm>
            <a:off x="107504" y="280013"/>
            <a:ext cx="5150772" cy="438243"/>
            <a:chOff x="251520" y="210010"/>
            <a:chExt cx="4265760" cy="328682"/>
          </a:xfrm>
        </p:grpSpPr>
        <p:cxnSp>
          <p:nvCxnSpPr>
            <p:cNvPr id="71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1043856" y="210010"/>
              <a:ext cx="34734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 smtClean="0"/>
                <a:t>PEMBAHASAN TEMUAN PENELITIAN</a:t>
              </a:r>
              <a:endParaRPr lang="id-ID" dirty="0"/>
            </a:p>
          </p:txBody>
        </p:sp>
      </p:grpSp>
      <p:sp>
        <p:nvSpPr>
          <p:cNvPr id="39" name="矩形 18">
            <a:extLst>
              <a:ext uri="{FF2B5EF4-FFF2-40B4-BE49-F238E27FC236}">
                <a16:creationId xmlns="" xmlns:a16="http://schemas.microsoft.com/office/drawing/2014/main" id="{BD18D0D2-8DE4-746B-BB81-7EA1BC34E3C7}"/>
              </a:ext>
            </a:extLst>
          </p:cNvPr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ln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TextBox 42">
            <a:extLst>
              <a:ext uri="{FF2B5EF4-FFF2-40B4-BE49-F238E27FC236}">
                <a16:creationId xmlns="" xmlns:a16="http://schemas.microsoft.com/office/drawing/2014/main" id="{C7E22C39-E0F1-76DC-A24A-D9806E06828F}"/>
              </a:ext>
            </a:extLst>
          </p:cNvPr>
          <p:cNvSpPr txBox="1"/>
          <p:nvPr/>
        </p:nvSpPr>
        <p:spPr>
          <a:xfrm>
            <a:off x="107504" y="900073"/>
            <a:ext cx="90258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US" altLang="zh-CN" sz="1200" b="1" dirty="0" err="1" smtClean="0"/>
              <a:t>Strategi</a:t>
            </a:r>
            <a:r>
              <a:rPr lang="en-US" altLang="zh-CN" sz="1200" b="1" dirty="0" smtClean="0"/>
              <a:t> </a:t>
            </a:r>
            <a:r>
              <a:rPr lang="en-US" altLang="zh-CN" sz="1200" b="1" dirty="0" err="1" smtClean="0"/>
              <a:t>Mengatasi</a:t>
            </a:r>
            <a:r>
              <a:rPr lang="en-US" altLang="zh-CN" sz="1200" b="1" dirty="0" smtClean="0"/>
              <a:t> </a:t>
            </a:r>
            <a:r>
              <a:rPr lang="en-US" sz="1200" b="1" dirty="0" err="1" smtClean="0"/>
              <a:t>Faktor</a:t>
            </a:r>
            <a:r>
              <a:rPr lang="en-US" sz="1200" b="1" dirty="0" smtClean="0"/>
              <a:t> </a:t>
            </a:r>
            <a:r>
              <a:rPr lang="en-US" altLang="zh-CN" sz="1200" b="1" dirty="0" err="1"/>
              <a:t>Pe</a:t>
            </a:r>
            <a:r>
              <a:rPr lang="en-US" sz="1200" b="1" dirty="0" err="1"/>
              <a:t>nghambat</a:t>
            </a:r>
            <a:r>
              <a:rPr lang="en-US" sz="1200" b="1" dirty="0"/>
              <a:t> </a:t>
            </a:r>
            <a:r>
              <a:rPr lang="en-US" sz="1200" b="1" dirty="0" err="1"/>
              <a:t>pada</a:t>
            </a:r>
            <a:r>
              <a:rPr lang="en-US" sz="1200" b="1" dirty="0"/>
              <a:t> </a:t>
            </a:r>
            <a:r>
              <a:rPr lang="en-US" sz="1200" b="1" dirty="0" err="1"/>
              <a:t>Pengelolaan</a:t>
            </a:r>
            <a:r>
              <a:rPr lang="en-US" sz="1200" b="1" dirty="0"/>
              <a:t> </a:t>
            </a:r>
            <a:r>
              <a:rPr lang="en-US" altLang="zh-CN" sz="1200" b="1" dirty="0" err="1"/>
              <a:t>Pengelolaan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Aset</a:t>
            </a:r>
            <a:r>
              <a:rPr lang="en-US" altLang="zh-CN" sz="1200" b="1" dirty="0"/>
              <a:t> (</a:t>
            </a:r>
            <a:r>
              <a:rPr lang="en-US" altLang="zh-CN" sz="1200" b="1" dirty="0" err="1"/>
              <a:t>Barang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Milik</a:t>
            </a:r>
            <a:r>
              <a:rPr lang="en-US" altLang="zh-CN" sz="1200" b="1" dirty="0"/>
              <a:t> Negara) di </a:t>
            </a:r>
            <a:r>
              <a:rPr lang="en-US" altLang="zh-CN" sz="1200" b="1" dirty="0" err="1"/>
              <a:t>Balai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Penerapan</a:t>
            </a:r>
            <a:r>
              <a:rPr lang="en-US" altLang="zh-CN" sz="1200" b="1" dirty="0"/>
              <a:t> </a:t>
            </a:r>
            <a:r>
              <a:rPr lang="en-US" altLang="zh-CN" sz="1200" b="1" dirty="0" err="1"/>
              <a:t>Modernisasi</a:t>
            </a:r>
            <a:r>
              <a:rPr lang="en-US" altLang="zh-CN" sz="1200" b="1" dirty="0"/>
              <a:t> </a:t>
            </a:r>
            <a:r>
              <a:rPr lang="en-US" altLang="zh-CN" sz="1200" b="1" dirty="0" err="1" smtClean="0"/>
              <a:t>Banten</a:t>
            </a:r>
            <a:r>
              <a:rPr lang="en-US" altLang="zh-CN" sz="1200" b="1" dirty="0" smtClean="0"/>
              <a:t>:</a:t>
            </a:r>
          </a:p>
          <a:p>
            <a:pPr lvl="0"/>
            <a:endParaRPr lang="en-US" altLang="zh-CN" sz="1200" b="1" dirty="0" smtClean="0"/>
          </a:p>
          <a:p>
            <a:pPr lvl="0"/>
            <a:r>
              <a:rPr lang="en-US" sz="1200" b="1" dirty="0" smtClean="0"/>
              <a:t>1. </a:t>
            </a:r>
            <a:r>
              <a:rPr lang="en-US" sz="1200" b="1" dirty="0" err="1" smtClean="0"/>
              <a:t>Pelaksanaan</a:t>
            </a:r>
            <a:r>
              <a:rPr lang="en-US" sz="1200" b="1" dirty="0" smtClean="0"/>
              <a:t> </a:t>
            </a:r>
            <a:r>
              <a:rPr lang="en-US" sz="1200" b="1" dirty="0" err="1"/>
              <a:t>Pelatihan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Bimbingan</a:t>
            </a:r>
            <a:r>
              <a:rPr lang="en-US" sz="1200" b="1" dirty="0"/>
              <a:t> </a:t>
            </a:r>
            <a:r>
              <a:rPr lang="en-US" sz="1200" b="1" dirty="0" err="1"/>
              <a:t>Teknis</a:t>
            </a:r>
            <a:r>
              <a:rPr lang="en-US" sz="1200" b="1" dirty="0"/>
              <a:t> (</a:t>
            </a:r>
            <a:r>
              <a:rPr lang="en-US" sz="1200" b="1" dirty="0" err="1"/>
              <a:t>Bimtek</a:t>
            </a:r>
            <a:r>
              <a:rPr lang="en-US" sz="1200" b="1" dirty="0"/>
              <a:t>):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Balai</a:t>
            </a:r>
            <a:r>
              <a:rPr lang="en-US" sz="1200" dirty="0" smtClean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berkala</a:t>
            </a:r>
            <a:r>
              <a:rPr lang="en-US" sz="1200" dirty="0"/>
              <a:t> </a:t>
            </a:r>
            <a:r>
              <a:rPr lang="en-US" sz="1200" dirty="0" err="1"/>
              <a:t>menyelenggarakan</a:t>
            </a:r>
            <a:r>
              <a:rPr lang="en-US" sz="1200" dirty="0"/>
              <a:t> </a:t>
            </a:r>
            <a:r>
              <a:rPr lang="en-US" sz="1200" dirty="0" err="1"/>
              <a:t>pelatihan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bimbingan</a:t>
            </a:r>
            <a:r>
              <a:rPr lang="en-US" sz="1200" dirty="0"/>
              <a:t> </a:t>
            </a:r>
            <a:r>
              <a:rPr lang="en-US" sz="1200" dirty="0" err="1"/>
              <a:t>teknis</a:t>
            </a:r>
            <a:r>
              <a:rPr lang="en-US" sz="1200" dirty="0"/>
              <a:t> </a:t>
            </a:r>
            <a:r>
              <a:rPr lang="en-US" sz="1200" dirty="0" err="1"/>
              <a:t>bagi</a:t>
            </a:r>
            <a:r>
              <a:rPr lang="en-US" sz="1200" dirty="0"/>
              <a:t> </a:t>
            </a:r>
            <a:r>
              <a:rPr lang="en-US" sz="1200" dirty="0" err="1" smtClean="0"/>
              <a:t>pegawai</a:t>
            </a:r>
            <a:r>
              <a:rPr lang="en-US" sz="1200" dirty="0" smtClean="0"/>
              <a:t> </a:t>
            </a:r>
            <a:r>
              <a:rPr lang="en-US" sz="1200" dirty="0"/>
              <a:t>yang </a:t>
            </a:r>
            <a:r>
              <a:rPr lang="en-US" sz="1200" dirty="0" err="1"/>
              <a:t>terlibat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BMN. </a:t>
            </a:r>
            <a:r>
              <a:rPr lang="en-US" sz="1200" dirty="0" err="1"/>
              <a:t>Tujuannya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 smtClean="0"/>
              <a:t>meningkatkan</a:t>
            </a:r>
            <a:r>
              <a:rPr lang="en-US" sz="1200" dirty="0" smtClean="0"/>
              <a:t> </a:t>
            </a:r>
            <a:r>
              <a:rPr lang="en-US" sz="1200" dirty="0" err="1"/>
              <a:t>pemahaman</a:t>
            </a:r>
            <a:r>
              <a:rPr lang="en-US" sz="1200" dirty="0"/>
              <a:t> </a:t>
            </a:r>
            <a:r>
              <a:rPr lang="en-US" sz="1200" dirty="0" err="1"/>
              <a:t>terkait</a:t>
            </a:r>
            <a:r>
              <a:rPr lang="en-US" sz="1200" dirty="0"/>
              <a:t> </a:t>
            </a:r>
            <a:r>
              <a:rPr lang="en-US" sz="1200" dirty="0" err="1"/>
              <a:t>regulasi</a:t>
            </a:r>
            <a:r>
              <a:rPr lang="en-US" sz="1200" dirty="0"/>
              <a:t> </a:t>
            </a:r>
            <a:r>
              <a:rPr lang="en-US" sz="1200" dirty="0" err="1"/>
              <a:t>terbaru</a:t>
            </a:r>
            <a:r>
              <a:rPr lang="en-US" sz="1200" dirty="0"/>
              <a:t>, </a:t>
            </a:r>
            <a:r>
              <a:rPr lang="en-US" sz="1200" dirty="0" err="1"/>
              <a:t>pemanfaatan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</a:t>
            </a:r>
            <a:r>
              <a:rPr lang="en-US" sz="1200" dirty="0" smtClean="0"/>
              <a:t>SIMAK </a:t>
            </a:r>
            <a:r>
              <a:rPr lang="en-US" sz="1200" dirty="0"/>
              <a:t>BMN,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prosedur</a:t>
            </a:r>
            <a:r>
              <a:rPr lang="en-US" sz="1200" dirty="0"/>
              <a:t> </a:t>
            </a:r>
            <a:r>
              <a:rPr lang="en-US" sz="1200" dirty="0" err="1"/>
              <a:t>operasional</a:t>
            </a:r>
            <a:r>
              <a:rPr lang="en-US" sz="1200" dirty="0"/>
              <a:t> </a:t>
            </a:r>
            <a:r>
              <a:rPr lang="en-US" sz="1200" dirty="0" err="1"/>
              <a:t>standar</a:t>
            </a:r>
            <a:r>
              <a:rPr lang="en-US" sz="1200" dirty="0"/>
              <a:t> (SOP).</a:t>
            </a:r>
          </a:p>
          <a:p>
            <a:pPr lvl="0"/>
            <a:r>
              <a:rPr lang="en-US" sz="1200" b="1" dirty="0" smtClean="0"/>
              <a:t>2. </a:t>
            </a:r>
            <a:r>
              <a:rPr lang="en-US" sz="1200" b="1" dirty="0" err="1" smtClean="0"/>
              <a:t>Penguatan</a:t>
            </a:r>
            <a:r>
              <a:rPr lang="en-US" sz="1200" b="1" dirty="0" smtClean="0"/>
              <a:t> </a:t>
            </a:r>
            <a:r>
              <a:rPr lang="en-US" sz="1200" b="1" dirty="0" err="1"/>
              <a:t>Koordinasi</a:t>
            </a:r>
            <a:r>
              <a:rPr lang="en-US" sz="1200" b="1" dirty="0"/>
              <a:t> Internal: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Ditingkatkannya</a:t>
            </a:r>
            <a:r>
              <a:rPr lang="en-US" sz="1200" dirty="0" smtClean="0"/>
              <a:t> </a:t>
            </a:r>
            <a:r>
              <a:rPr lang="en-US" sz="1200" dirty="0" err="1"/>
              <a:t>koordinasi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bagian</a:t>
            </a:r>
            <a:r>
              <a:rPr lang="en-US" sz="1200" dirty="0"/>
              <a:t> </a:t>
            </a:r>
            <a:r>
              <a:rPr lang="en-US" sz="1200" dirty="0" err="1"/>
              <a:t>perencanaan</a:t>
            </a:r>
            <a:r>
              <a:rPr lang="en-US" sz="1200" dirty="0"/>
              <a:t>, </a:t>
            </a:r>
            <a:r>
              <a:rPr lang="en-US" sz="1200" dirty="0" err="1"/>
              <a:t>keuangan</a:t>
            </a:r>
            <a:r>
              <a:rPr lang="en-US" sz="1200" dirty="0"/>
              <a:t>, </a:t>
            </a:r>
            <a:r>
              <a:rPr lang="en-US" sz="1200" dirty="0" err="1"/>
              <a:t>umum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pengelola</a:t>
            </a:r>
            <a:r>
              <a:rPr lang="en-US" sz="1200" dirty="0" smtClean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memastikan</a:t>
            </a:r>
            <a:r>
              <a:rPr lang="en-US" sz="1200" dirty="0"/>
              <a:t> </a:t>
            </a:r>
            <a:r>
              <a:rPr lang="en-US" sz="1200" dirty="0" err="1"/>
              <a:t>keselarasan</a:t>
            </a:r>
            <a:r>
              <a:rPr lang="en-US" sz="1200" dirty="0"/>
              <a:t> data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dokumen</a:t>
            </a:r>
            <a:r>
              <a:rPr lang="en-US" sz="1200" dirty="0"/>
              <a:t> </a:t>
            </a:r>
            <a:r>
              <a:rPr lang="en-US" sz="1200" dirty="0" err="1" smtClean="0"/>
              <a:t>perencanaan</a:t>
            </a:r>
            <a:r>
              <a:rPr lang="en-US" sz="1200" dirty="0" smtClean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yang </a:t>
            </a:r>
            <a:r>
              <a:rPr lang="en-US" sz="1200" dirty="0" err="1"/>
              <a:t>sebenarnya</a:t>
            </a:r>
            <a:r>
              <a:rPr lang="en-US" sz="1200" dirty="0"/>
              <a:t> di </a:t>
            </a:r>
            <a:r>
              <a:rPr lang="en-US" sz="1200" dirty="0" err="1"/>
              <a:t>lapangan</a:t>
            </a:r>
            <a:r>
              <a:rPr lang="en-US" sz="1200" dirty="0"/>
              <a:t>. </a:t>
            </a:r>
            <a:r>
              <a:rPr lang="en-US" sz="1200" dirty="0" err="1"/>
              <a:t>Koordinasi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 smtClean="0"/>
              <a:t>diperkuat</a:t>
            </a:r>
            <a:r>
              <a:rPr lang="en-US" sz="1200" dirty="0" smtClean="0"/>
              <a:t> </a:t>
            </a:r>
            <a:r>
              <a:rPr lang="en-US" sz="1200" dirty="0" err="1"/>
              <a:t>melalui</a:t>
            </a:r>
            <a:r>
              <a:rPr lang="en-US" sz="1200" dirty="0"/>
              <a:t> forum </a:t>
            </a:r>
            <a:r>
              <a:rPr lang="en-US" sz="1200" dirty="0" err="1"/>
              <a:t>rutin</a:t>
            </a:r>
            <a:r>
              <a:rPr lang="en-US" sz="1200" dirty="0"/>
              <a:t>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tim</a:t>
            </a:r>
            <a:r>
              <a:rPr lang="en-US" sz="1200" dirty="0"/>
              <a:t> </a:t>
            </a:r>
            <a:r>
              <a:rPr lang="en-US" sz="1200" dirty="0" err="1"/>
              <a:t>kerja</a:t>
            </a:r>
            <a:r>
              <a:rPr lang="en-US" sz="1200" dirty="0"/>
              <a:t> </a:t>
            </a:r>
            <a:r>
              <a:rPr lang="en-US" sz="1200" dirty="0" err="1"/>
              <a:t>khusus</a:t>
            </a:r>
            <a:r>
              <a:rPr lang="en-US" sz="1200" dirty="0"/>
              <a:t> BMN.</a:t>
            </a:r>
          </a:p>
          <a:p>
            <a:pPr lvl="0"/>
            <a:r>
              <a:rPr lang="en-US" sz="1200" b="1" dirty="0" smtClean="0"/>
              <a:t>3. </a:t>
            </a:r>
            <a:r>
              <a:rPr lang="en-US" sz="1200" b="1" dirty="0" err="1" smtClean="0"/>
              <a:t>Digitalisasi</a:t>
            </a:r>
            <a:r>
              <a:rPr lang="en-US" sz="1200" b="1" dirty="0" smtClean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Optimalisasi</a:t>
            </a:r>
            <a:r>
              <a:rPr lang="en-US" sz="1200" b="1" dirty="0"/>
              <a:t> </a:t>
            </a:r>
            <a:r>
              <a:rPr lang="en-US" sz="1200" b="1" dirty="0" err="1"/>
              <a:t>Sistem</a:t>
            </a:r>
            <a:r>
              <a:rPr lang="en-US" sz="1200" b="1" dirty="0"/>
              <a:t> </a:t>
            </a:r>
            <a:r>
              <a:rPr lang="en-US" sz="1200" b="1" dirty="0" err="1"/>
              <a:t>Informasi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Penggunaan</a:t>
            </a:r>
            <a:r>
              <a:rPr lang="en-US" sz="1200" dirty="0" smtClean="0"/>
              <a:t>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informasi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SIMAK-BMN, </a:t>
            </a:r>
            <a:r>
              <a:rPr lang="en-US" sz="1200" dirty="0" smtClean="0"/>
              <a:t>e-</a:t>
            </a:r>
            <a:r>
              <a:rPr lang="en-US" sz="1200" dirty="0" err="1" smtClean="0"/>
              <a:t>Rekon</a:t>
            </a:r>
            <a:r>
              <a:rPr lang="en-US" sz="1200" dirty="0" smtClean="0"/>
              <a:t>-LK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aplikasi</a:t>
            </a:r>
            <a:r>
              <a:rPr lang="en-US" sz="1200" dirty="0"/>
              <a:t> internal </a:t>
            </a:r>
            <a:r>
              <a:rPr lang="en-US" sz="1200" dirty="0" err="1"/>
              <a:t>dimaksimalkan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pencatatan</a:t>
            </a:r>
            <a:r>
              <a:rPr lang="en-US" sz="1200" dirty="0"/>
              <a:t>, </a:t>
            </a:r>
            <a:r>
              <a:rPr lang="en-US" sz="1200" dirty="0" err="1"/>
              <a:t>pelaporan</a:t>
            </a:r>
            <a:r>
              <a:rPr lang="en-US" sz="1200" dirty="0"/>
              <a:t>, </a:t>
            </a:r>
            <a:r>
              <a:rPr lang="en-US" sz="1200" dirty="0" err="1" smtClean="0"/>
              <a:t>dan</a:t>
            </a:r>
            <a:r>
              <a:rPr lang="en-US" sz="1200" dirty="0" smtClean="0"/>
              <a:t> </a:t>
            </a:r>
            <a:r>
              <a:rPr lang="en-US" sz="1200" dirty="0" err="1"/>
              <a:t>pemantauan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tepat</a:t>
            </a:r>
            <a:r>
              <a:rPr lang="en-US" sz="1200" dirty="0"/>
              <a:t> </a:t>
            </a:r>
            <a:r>
              <a:rPr lang="en-US" sz="1200" dirty="0" err="1"/>
              <a:t>waktu</a:t>
            </a:r>
            <a:r>
              <a:rPr lang="en-US" sz="1200" dirty="0"/>
              <a:t>. </a:t>
            </a:r>
            <a:r>
              <a:rPr lang="en-US" sz="1200" dirty="0" err="1"/>
              <a:t>Sistem</a:t>
            </a:r>
            <a:r>
              <a:rPr lang="en-US" sz="1200" dirty="0"/>
              <a:t> </a:t>
            </a:r>
            <a:r>
              <a:rPr lang="en-US" sz="1200" dirty="0" err="1"/>
              <a:t>ini</a:t>
            </a:r>
            <a:r>
              <a:rPr lang="en-US" sz="1200" dirty="0"/>
              <a:t> </a:t>
            </a:r>
            <a:r>
              <a:rPr lang="en-US" sz="1200" dirty="0" err="1"/>
              <a:t>juga</a:t>
            </a:r>
            <a:r>
              <a:rPr lang="en-US" sz="1200" dirty="0"/>
              <a:t> </a:t>
            </a:r>
            <a:r>
              <a:rPr lang="en-US" sz="1200" dirty="0" err="1"/>
              <a:t>terintegrasi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keuangan</a:t>
            </a:r>
            <a:r>
              <a:rPr lang="en-US" sz="1200" dirty="0"/>
              <a:t> </a:t>
            </a:r>
            <a:r>
              <a:rPr lang="en-US" sz="1200" dirty="0" err="1"/>
              <a:t>instansi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smtClean="0"/>
              <a:t>4. </a:t>
            </a:r>
            <a:r>
              <a:rPr lang="en-US" sz="1200" b="1" dirty="0" err="1" smtClean="0"/>
              <a:t>Perbaikan</a:t>
            </a:r>
            <a:r>
              <a:rPr lang="en-US" sz="1200" b="1" dirty="0" smtClean="0"/>
              <a:t> </a:t>
            </a:r>
            <a:r>
              <a:rPr lang="en-US" sz="1200" b="1" dirty="0" err="1"/>
              <a:t>Manajemen</a:t>
            </a:r>
            <a:r>
              <a:rPr lang="en-US" sz="1200" b="1" dirty="0"/>
              <a:t> </a:t>
            </a:r>
            <a:r>
              <a:rPr lang="en-US" sz="1200" b="1" dirty="0" err="1"/>
              <a:t>Arsip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</a:t>
            </a:r>
            <a:r>
              <a:rPr lang="en-US" sz="1200" b="1" dirty="0" err="1"/>
              <a:t>Dokumentasi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Langkah</a:t>
            </a:r>
            <a:r>
              <a:rPr lang="en-US" sz="1200" dirty="0" smtClean="0"/>
              <a:t> </a:t>
            </a:r>
            <a:r>
              <a:rPr lang="en-US" sz="1200" dirty="0" err="1"/>
              <a:t>konkret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menata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</a:t>
            </a:r>
            <a:r>
              <a:rPr lang="en-US" sz="1200" dirty="0" err="1"/>
              <a:t>dokumen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, </a:t>
            </a:r>
            <a:r>
              <a:rPr lang="en-US" sz="1200" dirty="0" err="1"/>
              <a:t>baik</a:t>
            </a:r>
            <a:r>
              <a:rPr lang="en-US" sz="1200" dirty="0"/>
              <a:t> </a:t>
            </a: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 smtClean="0"/>
              <a:t>bentuk</a:t>
            </a:r>
            <a:r>
              <a:rPr lang="en-US" sz="1200" dirty="0" smtClean="0"/>
              <a:t> </a:t>
            </a:r>
            <a:r>
              <a:rPr lang="en-US" sz="1200" dirty="0" err="1"/>
              <a:t>fisik</a:t>
            </a:r>
            <a:r>
              <a:rPr lang="en-US" sz="1200" dirty="0"/>
              <a:t> </a:t>
            </a:r>
            <a:r>
              <a:rPr lang="en-US" sz="1200" dirty="0" err="1"/>
              <a:t>maupun</a:t>
            </a:r>
            <a:r>
              <a:rPr lang="en-US" sz="1200" dirty="0"/>
              <a:t> digital, agar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sistematis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mudah</a:t>
            </a:r>
            <a:r>
              <a:rPr lang="en-US" sz="1200" dirty="0"/>
              <a:t> </a:t>
            </a:r>
            <a:r>
              <a:rPr lang="en-US" sz="1200" dirty="0" err="1"/>
              <a:t>diakses</a:t>
            </a:r>
            <a:r>
              <a:rPr lang="en-US" sz="1200" dirty="0"/>
              <a:t>. </a:t>
            </a:r>
            <a:r>
              <a:rPr lang="en-US" sz="1200" dirty="0" err="1"/>
              <a:t>Setiap</a:t>
            </a:r>
            <a:r>
              <a:rPr lang="en-US" sz="1200" dirty="0"/>
              <a:t> </a:t>
            </a:r>
            <a:r>
              <a:rPr lang="en-US" sz="1200" dirty="0" err="1" smtClean="0"/>
              <a:t>aset</a:t>
            </a:r>
            <a:r>
              <a:rPr lang="en-US" sz="1200" dirty="0" smtClean="0"/>
              <a:t> </a:t>
            </a:r>
            <a:r>
              <a:rPr lang="en-US" sz="1200" dirty="0" err="1"/>
              <a:t>diberi</a:t>
            </a:r>
            <a:r>
              <a:rPr lang="en-US" sz="1200" dirty="0"/>
              <a:t> label </a:t>
            </a:r>
            <a:r>
              <a:rPr lang="en-US" sz="1200" dirty="0" err="1"/>
              <a:t>identitas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inventarisasi</a:t>
            </a:r>
            <a:r>
              <a:rPr lang="en-US" sz="1200" dirty="0"/>
              <a:t> </a:t>
            </a:r>
            <a:r>
              <a:rPr lang="en-US" sz="1200" dirty="0" err="1"/>
              <a:t>ulang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berkala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smtClean="0"/>
              <a:t>5. </a:t>
            </a:r>
            <a:r>
              <a:rPr lang="en-US" sz="1200" b="1" dirty="0" err="1" smtClean="0"/>
              <a:t>Pendampingan</a:t>
            </a:r>
            <a:r>
              <a:rPr lang="en-US" sz="1200" b="1" dirty="0" smtClean="0"/>
              <a:t> </a:t>
            </a:r>
            <a:r>
              <a:rPr lang="en-US" sz="1200" b="1" dirty="0" err="1"/>
              <a:t>dari</a:t>
            </a:r>
            <a:r>
              <a:rPr lang="en-US" sz="1200" b="1" dirty="0"/>
              <a:t> </a:t>
            </a:r>
            <a:r>
              <a:rPr lang="en-US" sz="1200" b="1" dirty="0" err="1"/>
              <a:t>Kementerian</a:t>
            </a:r>
            <a:r>
              <a:rPr lang="en-US" sz="1200" b="1" dirty="0"/>
              <a:t>/</a:t>
            </a:r>
            <a:r>
              <a:rPr lang="en-US" sz="1200" b="1" dirty="0" err="1"/>
              <a:t>Lembaga</a:t>
            </a:r>
            <a:r>
              <a:rPr lang="en-US" sz="1200" b="1" dirty="0"/>
              <a:t> </a:t>
            </a:r>
            <a:r>
              <a:rPr lang="en-US" sz="1200" b="1" dirty="0" err="1"/>
              <a:t>Teknis</a:t>
            </a:r>
            <a:r>
              <a:rPr lang="en-US" sz="1200" b="1" dirty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KPKNL: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/>
              <a:t>tahapan</a:t>
            </a:r>
            <a:r>
              <a:rPr lang="en-US" sz="1200" dirty="0"/>
              <a:t> </a:t>
            </a:r>
            <a:r>
              <a:rPr lang="en-US" sz="1200" dirty="0" err="1"/>
              <a:t>validasi</a:t>
            </a:r>
            <a:r>
              <a:rPr lang="en-US" sz="1200" dirty="0"/>
              <a:t>, </a:t>
            </a:r>
            <a:r>
              <a:rPr lang="en-US" sz="1200" dirty="0" err="1"/>
              <a:t>penghapusan</a:t>
            </a:r>
            <a:r>
              <a:rPr lang="en-US" sz="1200" dirty="0"/>
              <a:t>, </a:t>
            </a:r>
            <a:r>
              <a:rPr lang="en-US" sz="1200" dirty="0" err="1"/>
              <a:t>atau</a:t>
            </a:r>
            <a:r>
              <a:rPr lang="en-US" sz="1200" dirty="0"/>
              <a:t> </a:t>
            </a:r>
            <a:r>
              <a:rPr lang="en-US" sz="1200" dirty="0" err="1"/>
              <a:t>evaluasi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, </a:t>
            </a:r>
            <a:r>
              <a:rPr lang="en-US" sz="1200" dirty="0" err="1"/>
              <a:t>Balai</a:t>
            </a:r>
            <a:r>
              <a:rPr lang="en-US" sz="1200" dirty="0"/>
              <a:t> </a:t>
            </a:r>
            <a:r>
              <a:rPr lang="en-US" sz="1200" dirty="0" err="1"/>
              <a:t>secara</a:t>
            </a:r>
            <a:r>
              <a:rPr lang="en-US" sz="1200" dirty="0"/>
              <a:t> </a:t>
            </a:r>
            <a:r>
              <a:rPr lang="en-US" sz="1200" dirty="0" err="1"/>
              <a:t>proaktif</a:t>
            </a:r>
            <a:r>
              <a:rPr lang="en-US" sz="1200" dirty="0"/>
              <a:t> </a:t>
            </a:r>
            <a:r>
              <a:rPr lang="en-US" sz="1200" dirty="0" err="1"/>
              <a:t>melaksanakan</a:t>
            </a:r>
            <a:r>
              <a:rPr lang="en-US" sz="1200" dirty="0"/>
              <a:t> </a:t>
            </a:r>
            <a:r>
              <a:rPr lang="en-US" sz="1200" dirty="0" err="1"/>
              <a:t>konsultasi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pendampingan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lembaga</a:t>
            </a:r>
            <a:r>
              <a:rPr lang="en-US" sz="1200" dirty="0"/>
              <a:t> </a:t>
            </a:r>
            <a:r>
              <a:rPr lang="en-US" sz="1200" dirty="0" err="1"/>
              <a:t>teknis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Kantor </a:t>
            </a:r>
            <a:r>
              <a:rPr lang="en-US" sz="1200" dirty="0" err="1"/>
              <a:t>Pelayanan</a:t>
            </a:r>
            <a:r>
              <a:rPr lang="en-US" sz="1200" dirty="0"/>
              <a:t> </a:t>
            </a:r>
            <a:r>
              <a:rPr lang="en-US" sz="1200" dirty="0" err="1"/>
              <a:t>Kekayaan</a:t>
            </a:r>
            <a:r>
              <a:rPr lang="en-US" sz="1200" dirty="0"/>
              <a:t> Negara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Lelang</a:t>
            </a:r>
            <a:r>
              <a:rPr lang="en-US" sz="1200" dirty="0"/>
              <a:t> (KPKNL) </a:t>
            </a:r>
            <a:r>
              <a:rPr lang="en-US" sz="1200" dirty="0" err="1"/>
              <a:t>supaya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berlangsung</a:t>
            </a:r>
            <a:r>
              <a:rPr lang="en-US" sz="1200" dirty="0"/>
              <a:t> </a:t>
            </a:r>
            <a:r>
              <a:rPr lang="en-US" sz="1200" dirty="0" err="1"/>
              <a:t>sesuai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peraturan</a:t>
            </a:r>
            <a:r>
              <a:rPr lang="en-US" sz="1200" dirty="0"/>
              <a:t> yang </a:t>
            </a:r>
            <a:r>
              <a:rPr lang="en-US" sz="1200" dirty="0" err="1"/>
              <a:t>berlaku</a:t>
            </a:r>
            <a:r>
              <a:rPr lang="en-US" sz="1200" dirty="0"/>
              <a:t>.</a:t>
            </a:r>
          </a:p>
          <a:p>
            <a:pPr lvl="0"/>
            <a:r>
              <a:rPr lang="en-US" sz="1200" b="1" dirty="0" smtClean="0"/>
              <a:t>6. </a:t>
            </a:r>
            <a:r>
              <a:rPr lang="en-US" sz="1200" b="1" dirty="0" err="1" smtClean="0"/>
              <a:t>Alokasi</a:t>
            </a:r>
            <a:r>
              <a:rPr lang="en-US" sz="1200" b="1" dirty="0" smtClean="0"/>
              <a:t> </a:t>
            </a:r>
            <a:r>
              <a:rPr lang="en-US" sz="1200" b="1" dirty="0" err="1"/>
              <a:t>Anggaran</a:t>
            </a:r>
            <a:r>
              <a:rPr lang="en-US" sz="1200" b="1" dirty="0"/>
              <a:t> yang </a:t>
            </a:r>
            <a:r>
              <a:rPr lang="en-US" sz="1200" b="1" dirty="0" err="1"/>
              <a:t>Lebih</a:t>
            </a:r>
            <a:r>
              <a:rPr lang="en-US" sz="1200" b="1" dirty="0"/>
              <a:t> </a:t>
            </a:r>
            <a:r>
              <a:rPr lang="en-US" sz="1200" b="1" dirty="0" err="1"/>
              <a:t>Proporsional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err="1"/>
              <a:t>Dalam</a:t>
            </a:r>
            <a:r>
              <a:rPr lang="en-US" sz="1200" dirty="0"/>
              <a:t> </a:t>
            </a:r>
            <a:r>
              <a:rPr lang="en-US" sz="1200" dirty="0" err="1"/>
              <a:t>rencana</a:t>
            </a:r>
            <a:r>
              <a:rPr lang="en-US" sz="1200" dirty="0"/>
              <a:t> </a:t>
            </a:r>
            <a:r>
              <a:rPr lang="en-US" sz="1200" dirty="0" err="1"/>
              <a:t>tahunan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pekerjaan</a:t>
            </a:r>
            <a:r>
              <a:rPr lang="en-US" sz="1200" dirty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anggaran</a:t>
            </a:r>
            <a:r>
              <a:rPr lang="en-US" sz="1200" dirty="0"/>
              <a:t>, </a:t>
            </a:r>
            <a:r>
              <a:rPr lang="en-US" sz="1200" dirty="0" err="1"/>
              <a:t>Balai</a:t>
            </a:r>
            <a:r>
              <a:rPr lang="en-US" sz="1200" dirty="0"/>
              <a:t> </a:t>
            </a:r>
            <a:r>
              <a:rPr lang="en-US" sz="1200" dirty="0" err="1"/>
              <a:t>mulai</a:t>
            </a:r>
            <a:r>
              <a:rPr lang="en-US" sz="1200" dirty="0"/>
              <a:t> </a:t>
            </a:r>
            <a:r>
              <a:rPr lang="en-US" sz="1200" dirty="0" err="1"/>
              <a:t>mendistribusikan</a:t>
            </a:r>
            <a:r>
              <a:rPr lang="en-US" sz="1200" dirty="0"/>
              <a:t> </a:t>
            </a:r>
            <a:r>
              <a:rPr lang="en-US" sz="1200" dirty="0" err="1"/>
              <a:t>dana</a:t>
            </a:r>
            <a:r>
              <a:rPr lang="en-US" sz="1200" dirty="0"/>
              <a:t> yang </a:t>
            </a:r>
            <a:r>
              <a:rPr lang="en-US" sz="1200" dirty="0" err="1"/>
              <a:t>lebih</a:t>
            </a:r>
            <a:r>
              <a:rPr lang="en-US" sz="1200" dirty="0"/>
              <a:t> </a:t>
            </a:r>
            <a:r>
              <a:rPr lang="en-US" sz="1200" dirty="0" err="1"/>
              <a:t>cukup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aktivitas</a:t>
            </a:r>
            <a:r>
              <a:rPr lang="en-US" sz="1200" dirty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/>
              <a:t>seperti</a:t>
            </a:r>
            <a:r>
              <a:rPr lang="en-US" sz="1200" dirty="0"/>
              <a:t> </a:t>
            </a:r>
            <a:r>
              <a:rPr lang="en-US" sz="1200" dirty="0" err="1"/>
              <a:t>perawatan</a:t>
            </a:r>
            <a:r>
              <a:rPr lang="en-US" sz="1200" dirty="0"/>
              <a:t>, </a:t>
            </a:r>
            <a:r>
              <a:rPr lang="en-US" sz="1200" dirty="0" err="1"/>
              <a:t>penandaan</a:t>
            </a:r>
            <a:r>
              <a:rPr lang="en-US" sz="1200" dirty="0"/>
              <a:t>, </a:t>
            </a:r>
            <a:r>
              <a:rPr lang="en-US" sz="1200" dirty="0" err="1"/>
              <a:t>pengamanan</a:t>
            </a:r>
            <a:r>
              <a:rPr lang="en-US" sz="1200" dirty="0"/>
              <a:t>,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/>
              <a:t>pelatihan</a:t>
            </a:r>
            <a:r>
              <a:rPr lang="en-US" sz="1200" dirty="0"/>
              <a:t> </a:t>
            </a:r>
            <a:r>
              <a:rPr lang="en-US" sz="1200" dirty="0" err="1"/>
              <a:t>sumber</a:t>
            </a:r>
            <a:r>
              <a:rPr lang="en-US" sz="1200" dirty="0"/>
              <a:t> </a:t>
            </a:r>
            <a:r>
              <a:rPr lang="en-US" sz="1200" dirty="0" err="1"/>
              <a:t>daya</a:t>
            </a:r>
            <a:r>
              <a:rPr lang="en-US" sz="1200" dirty="0"/>
              <a:t> </a:t>
            </a:r>
            <a:r>
              <a:rPr lang="en-US" sz="1200" dirty="0" err="1"/>
              <a:t>manusia</a:t>
            </a:r>
            <a:r>
              <a:rPr lang="en-US" sz="1200" dirty="0"/>
              <a:t> yang </a:t>
            </a:r>
            <a:r>
              <a:rPr lang="en-US" sz="1200" dirty="0" err="1"/>
              <a:t>berkaitan</a:t>
            </a:r>
            <a:r>
              <a:rPr lang="en-US" sz="1200" dirty="0"/>
              <a:t> </a:t>
            </a:r>
            <a:r>
              <a:rPr lang="en-US" sz="1200" dirty="0" err="1"/>
              <a:t>dengan</a:t>
            </a:r>
            <a:r>
              <a:rPr lang="en-US" sz="1200" dirty="0"/>
              <a:t> </a:t>
            </a:r>
            <a:r>
              <a:rPr lang="en-US" sz="1200" dirty="0" err="1"/>
              <a:t>Barang</a:t>
            </a:r>
            <a:r>
              <a:rPr lang="en-US" sz="1200" dirty="0"/>
              <a:t> </a:t>
            </a:r>
            <a:r>
              <a:rPr lang="en-US" sz="1200" dirty="0" err="1"/>
              <a:t>Milik</a:t>
            </a:r>
            <a:r>
              <a:rPr lang="en-US" sz="1200" dirty="0"/>
              <a:t> Negara.</a:t>
            </a:r>
          </a:p>
          <a:p>
            <a:pPr lvl="0"/>
            <a:r>
              <a:rPr lang="en-US" sz="1200" b="1" dirty="0" smtClean="0"/>
              <a:t>7. </a:t>
            </a:r>
            <a:r>
              <a:rPr lang="en-US" sz="1200" b="1" dirty="0" err="1" smtClean="0"/>
              <a:t>Evaluasi</a:t>
            </a:r>
            <a:r>
              <a:rPr lang="en-US" sz="1200" b="1" dirty="0" smtClean="0"/>
              <a:t> </a:t>
            </a:r>
            <a:r>
              <a:rPr lang="en-US" sz="1200" b="1" dirty="0" err="1"/>
              <a:t>dan</a:t>
            </a:r>
            <a:r>
              <a:rPr lang="en-US" sz="1200" b="1" dirty="0"/>
              <a:t> Audit Internal </a:t>
            </a:r>
            <a:r>
              <a:rPr lang="en-US" sz="1200" b="1" dirty="0" err="1"/>
              <a:t>Secara</a:t>
            </a:r>
            <a:r>
              <a:rPr lang="en-US" sz="1200" b="1" dirty="0"/>
              <a:t> </a:t>
            </a:r>
            <a:r>
              <a:rPr lang="en-US" sz="1200" b="1" dirty="0" err="1"/>
              <a:t>Berkala</a:t>
            </a:r>
            <a:r>
              <a:rPr lang="en-US" sz="1200" b="1" dirty="0"/>
              <a:t>:</a:t>
            </a:r>
            <a:r>
              <a:rPr lang="en-US" sz="1200" dirty="0"/>
              <a:t/>
            </a:r>
            <a:br>
              <a:rPr lang="en-US" sz="1200" dirty="0"/>
            </a:br>
            <a:r>
              <a:rPr lang="en-US" sz="1200" dirty="0" smtClean="0"/>
              <a:t>Audit </a:t>
            </a:r>
            <a:r>
              <a:rPr lang="en-US" sz="1200" dirty="0"/>
              <a:t>internal </a:t>
            </a:r>
            <a:r>
              <a:rPr lang="en-US" sz="1200" dirty="0" err="1"/>
              <a:t>dilakukan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mengevaluasi</a:t>
            </a:r>
            <a:r>
              <a:rPr lang="en-US" sz="1200" dirty="0"/>
              <a:t> </a:t>
            </a:r>
            <a:r>
              <a:rPr lang="en-US" sz="1200" dirty="0" err="1"/>
              <a:t>kesesuaian</a:t>
            </a:r>
            <a:r>
              <a:rPr lang="en-US" sz="1200" dirty="0"/>
              <a:t> </a:t>
            </a:r>
            <a:r>
              <a:rPr lang="en-US" sz="1200" dirty="0" err="1"/>
              <a:t>antara</a:t>
            </a:r>
            <a:r>
              <a:rPr lang="en-US" sz="1200" dirty="0"/>
              <a:t> </a:t>
            </a:r>
            <a:r>
              <a:rPr lang="en-US" sz="1200" dirty="0" err="1"/>
              <a:t>laporan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 </a:t>
            </a:r>
            <a:r>
              <a:rPr lang="en-US" sz="1200" dirty="0" err="1" smtClean="0"/>
              <a:t>dengan</a:t>
            </a:r>
            <a:r>
              <a:rPr lang="en-US" sz="1200" dirty="0" smtClean="0"/>
              <a:t> </a:t>
            </a:r>
            <a:r>
              <a:rPr lang="en-US" sz="1200" dirty="0" err="1"/>
              <a:t>kondisi</a:t>
            </a:r>
            <a:r>
              <a:rPr lang="en-US" sz="1200" dirty="0"/>
              <a:t> </a:t>
            </a:r>
            <a:r>
              <a:rPr lang="en-US" sz="1200" dirty="0" err="1"/>
              <a:t>riil</a:t>
            </a:r>
            <a:r>
              <a:rPr lang="en-US" sz="1200" dirty="0"/>
              <a:t>, </a:t>
            </a:r>
            <a:r>
              <a:rPr lang="en-US" sz="1200" dirty="0" err="1"/>
              <a:t>serta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mendeteksi</a:t>
            </a:r>
            <a:r>
              <a:rPr lang="en-US" sz="1200" dirty="0"/>
              <a:t> </a:t>
            </a:r>
            <a:r>
              <a:rPr lang="en-US" sz="1200" dirty="0" err="1"/>
              <a:t>dini</a:t>
            </a:r>
            <a:r>
              <a:rPr lang="en-US" sz="1200" dirty="0"/>
              <a:t> </a:t>
            </a:r>
            <a:r>
              <a:rPr lang="en-US" sz="1200" dirty="0" err="1"/>
              <a:t>jika</a:t>
            </a:r>
            <a:r>
              <a:rPr lang="en-US" sz="1200" dirty="0"/>
              <a:t> </a:t>
            </a:r>
            <a:r>
              <a:rPr lang="en-US" sz="1200" dirty="0" err="1"/>
              <a:t>terjadi</a:t>
            </a:r>
            <a:r>
              <a:rPr lang="en-US" sz="1200" dirty="0"/>
              <a:t> </a:t>
            </a:r>
            <a:r>
              <a:rPr lang="en-US" sz="1200" dirty="0" err="1"/>
              <a:t>penyimpangan</a:t>
            </a:r>
            <a:r>
              <a:rPr lang="en-US" sz="1200" dirty="0"/>
              <a:t> </a:t>
            </a:r>
            <a:r>
              <a:rPr lang="en-US" sz="1200" dirty="0" err="1" smtClean="0"/>
              <a:t>dalam</a:t>
            </a:r>
            <a:r>
              <a:rPr lang="en-US" sz="1200" dirty="0" smtClean="0"/>
              <a:t> </a:t>
            </a:r>
            <a:r>
              <a:rPr lang="en-US" sz="1200" dirty="0" err="1"/>
              <a:t>pengelolaan</a:t>
            </a:r>
            <a:r>
              <a:rPr lang="en-US" sz="1200" dirty="0"/>
              <a:t> </a:t>
            </a:r>
            <a:r>
              <a:rPr lang="en-US" sz="1200" dirty="0" err="1"/>
              <a:t>aset</a:t>
            </a:r>
            <a:r>
              <a:rPr lang="en-US" sz="1200" dirty="0"/>
              <a:t>. </a:t>
            </a:r>
            <a:r>
              <a:rPr lang="en-US" sz="1200" dirty="0" err="1"/>
              <a:t>Hasil</a:t>
            </a:r>
            <a:r>
              <a:rPr lang="en-US" sz="1200" dirty="0"/>
              <a:t> audit </a:t>
            </a:r>
            <a:r>
              <a:rPr lang="en-US" sz="1200" dirty="0" err="1"/>
              <a:t>digunakan</a:t>
            </a:r>
            <a:r>
              <a:rPr lang="en-US" sz="1200" dirty="0"/>
              <a:t> </a:t>
            </a:r>
            <a:r>
              <a:rPr lang="en-US" sz="1200" dirty="0" err="1"/>
              <a:t>sebagai</a:t>
            </a:r>
            <a:r>
              <a:rPr lang="en-US" sz="1200" dirty="0"/>
              <a:t> </a:t>
            </a:r>
            <a:r>
              <a:rPr lang="en-US" sz="1200" dirty="0" err="1"/>
              <a:t>dasar</a:t>
            </a:r>
            <a:r>
              <a:rPr lang="en-US" sz="1200" dirty="0"/>
              <a:t> </a:t>
            </a:r>
            <a:r>
              <a:rPr lang="en-US" sz="1200" dirty="0" err="1"/>
              <a:t>untuk</a:t>
            </a:r>
            <a:r>
              <a:rPr lang="en-US" sz="1200" dirty="0"/>
              <a:t> </a:t>
            </a:r>
            <a:r>
              <a:rPr lang="en-US" sz="1200" dirty="0" err="1"/>
              <a:t>perbaikan</a:t>
            </a:r>
            <a:r>
              <a:rPr lang="en-US" sz="1200" dirty="0"/>
              <a:t> </a:t>
            </a:r>
            <a:r>
              <a:rPr lang="en-US" sz="1200" dirty="0" err="1" smtClean="0"/>
              <a:t>sistem</a:t>
            </a:r>
            <a:r>
              <a:rPr lang="en-US" sz="1200" dirty="0" smtClean="0"/>
              <a:t> </a:t>
            </a:r>
            <a:r>
              <a:rPr lang="en-US" sz="1200" dirty="0" err="1"/>
              <a:t>dan</a:t>
            </a:r>
            <a:r>
              <a:rPr lang="en-US" sz="1200" dirty="0"/>
              <a:t> </a:t>
            </a:r>
            <a:r>
              <a:rPr lang="en-US" sz="1200" dirty="0" err="1" smtClean="0"/>
              <a:t>prosedur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54814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07D624D8-BBC6-36CA-A4B8-0EBBB8B181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64424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8D13D768-60E4-DB66-9499-ACAA874C5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846" y="1077219"/>
            <a:ext cx="1522608" cy="20301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F798D8BF-30F1-B6D0-5415-BBEC1EF99E63}"/>
              </a:ext>
            </a:extLst>
          </p:cNvPr>
          <p:cNvSpPr txBox="1"/>
          <p:nvPr/>
        </p:nvSpPr>
        <p:spPr>
          <a:xfrm>
            <a:off x="2138363" y="3429001"/>
            <a:ext cx="381340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400" dirty="0">
                <a:solidFill>
                  <a:schemeClr val="bg1"/>
                </a:solidFill>
                <a:latin typeface="Algerian" panose="04020705040A02060702" pitchFamily="82" charset="0"/>
              </a:rPr>
              <a:t>BAB </a:t>
            </a:r>
            <a:r>
              <a:rPr lang="en-ID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VI</a:t>
            </a:r>
            <a:endParaRPr lang="en-ID" sz="2400" dirty="0">
              <a:solidFill>
                <a:schemeClr val="bg1"/>
              </a:solidFill>
              <a:latin typeface="Algerian" panose="04020705040A02060702" pitchFamily="82" charset="0"/>
            </a:endParaRPr>
          </a:p>
          <a:p>
            <a:pPr algn="ctr"/>
            <a:r>
              <a:rPr lang="en-ID" sz="2400" dirty="0" smtClean="0">
                <a:solidFill>
                  <a:schemeClr val="bg1"/>
                </a:solidFill>
                <a:latin typeface="Algerian" panose="04020705040A02060702" pitchFamily="82" charset="0"/>
              </a:rPr>
              <a:t>KESIMPULAN</a:t>
            </a:r>
            <a:endParaRPr lang="en-ID" sz="2400" dirty="0">
              <a:solidFill>
                <a:schemeClr val="bg1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783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ChangeArrowheads="1"/>
          </p:cNvSpPr>
          <p:nvPr/>
        </p:nvSpPr>
        <p:spPr bwMode="auto">
          <a:xfrm>
            <a:off x="207163" y="1751903"/>
            <a:ext cx="8757325" cy="398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just"/>
            <a:r>
              <a:rPr lang="en-US" sz="1100" dirty="0" err="1"/>
              <a:t>Temuan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penelitian</a:t>
            </a:r>
            <a:r>
              <a:rPr lang="en-US" sz="1100" dirty="0"/>
              <a:t> </a:t>
            </a:r>
            <a:r>
              <a:rPr lang="en-US" sz="1100" dirty="0" err="1"/>
              <a:t>mengenai</a:t>
            </a:r>
            <a:r>
              <a:rPr lang="en-US" sz="1100" dirty="0"/>
              <a:t> </a:t>
            </a:r>
            <a:r>
              <a:rPr lang="en-US" sz="1100" dirty="0" err="1"/>
              <a:t>analisis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tetap</a:t>
            </a:r>
            <a:r>
              <a:rPr lang="en-US" sz="1100" dirty="0"/>
              <a:t> (</a:t>
            </a:r>
            <a:r>
              <a:rPr lang="en-US" sz="1100" dirty="0" err="1"/>
              <a:t>Barang</a:t>
            </a:r>
            <a:r>
              <a:rPr lang="en-US" sz="1100" dirty="0"/>
              <a:t> </a:t>
            </a:r>
            <a:r>
              <a:rPr lang="en-US" sz="1100" dirty="0" err="1"/>
              <a:t>Milik</a:t>
            </a:r>
            <a:r>
              <a:rPr lang="en-US" sz="1100" dirty="0"/>
              <a:t> Negara) di </a:t>
            </a:r>
            <a:r>
              <a:rPr lang="en-US" sz="1100" dirty="0" err="1"/>
              <a:t>Balai</a:t>
            </a:r>
            <a:r>
              <a:rPr lang="en-US" sz="1100" dirty="0"/>
              <a:t> </a:t>
            </a:r>
            <a:r>
              <a:rPr lang="en-US" sz="1100" dirty="0" err="1"/>
              <a:t>Penerapan</a:t>
            </a:r>
            <a:r>
              <a:rPr lang="en-US" sz="1100" dirty="0"/>
              <a:t> </a:t>
            </a:r>
            <a:r>
              <a:rPr lang="en-US" sz="1100" dirty="0" err="1"/>
              <a:t>Modernisasi</a:t>
            </a:r>
            <a:r>
              <a:rPr lang="en-US" sz="1100" dirty="0"/>
              <a:t> </a:t>
            </a:r>
            <a:r>
              <a:rPr lang="en-US" sz="1100" dirty="0" err="1"/>
              <a:t>Pertanian</a:t>
            </a:r>
            <a:r>
              <a:rPr lang="en-US" sz="1100" dirty="0"/>
              <a:t> </a:t>
            </a:r>
            <a:r>
              <a:rPr lang="en-US" sz="1100" dirty="0" err="1"/>
              <a:t>Banten</a:t>
            </a:r>
            <a:r>
              <a:rPr lang="en-US" sz="1100" dirty="0"/>
              <a:t> </a:t>
            </a:r>
            <a:r>
              <a:rPr lang="en-US" sz="1100" dirty="0" err="1"/>
              <a:t>dapat</a:t>
            </a:r>
            <a:r>
              <a:rPr lang="en-US" sz="1100" dirty="0"/>
              <a:t> </a:t>
            </a:r>
            <a:r>
              <a:rPr lang="en-US" sz="1100" dirty="0" err="1"/>
              <a:t>disimpulkan</a:t>
            </a:r>
            <a:r>
              <a:rPr lang="en-US" sz="1100" dirty="0"/>
              <a:t> </a:t>
            </a:r>
            <a:r>
              <a:rPr lang="en-US" sz="1100" dirty="0" err="1"/>
              <a:t>sebagai</a:t>
            </a:r>
            <a:r>
              <a:rPr lang="en-US" sz="1100" dirty="0"/>
              <a:t> </a:t>
            </a:r>
            <a:r>
              <a:rPr lang="en-US" sz="1100" dirty="0" err="1"/>
              <a:t>berikut</a:t>
            </a:r>
            <a:r>
              <a:rPr lang="en-US" sz="1100" dirty="0"/>
              <a:t>: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tetap</a:t>
            </a:r>
            <a:r>
              <a:rPr lang="en-US" sz="1100" dirty="0"/>
              <a:t> (</a:t>
            </a:r>
            <a:r>
              <a:rPr lang="en-US" sz="1100" dirty="0" err="1"/>
              <a:t>Barang</a:t>
            </a:r>
            <a:r>
              <a:rPr lang="en-US" sz="1100" dirty="0"/>
              <a:t> </a:t>
            </a:r>
            <a:r>
              <a:rPr lang="en-US" sz="1100" dirty="0" err="1"/>
              <a:t>Milik</a:t>
            </a:r>
            <a:r>
              <a:rPr lang="en-US" sz="1100" dirty="0"/>
              <a:t> Negara) </a:t>
            </a:r>
            <a:r>
              <a:rPr lang="en-US" altLang="zh-CN" sz="1100" dirty="0" err="1" smtClean="0"/>
              <a:t>belum</a:t>
            </a:r>
            <a:r>
              <a:rPr lang="en-US" altLang="zh-CN" sz="1100" dirty="0" smtClean="0"/>
              <a:t> </a:t>
            </a:r>
            <a:r>
              <a:rPr lang="en-US" altLang="zh-CN" sz="1100" dirty="0" err="1"/>
              <a:t>berlangsung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dengan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efisien</a:t>
            </a:r>
            <a:r>
              <a:rPr lang="en-US" altLang="zh-CN" sz="1100" dirty="0"/>
              <a:t>, </a:t>
            </a:r>
            <a:r>
              <a:rPr lang="en-US" altLang="zh-CN" sz="1100" dirty="0" err="1"/>
              <a:t>termasuk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dalam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perhitungan</a:t>
            </a:r>
            <a:r>
              <a:rPr lang="en-US" altLang="zh-CN" sz="1100" dirty="0"/>
              <a:t> total </a:t>
            </a:r>
            <a:r>
              <a:rPr lang="en-US" altLang="zh-CN" sz="1100" dirty="0" err="1"/>
              <a:t>aset</a:t>
            </a:r>
            <a:r>
              <a:rPr lang="en-US" altLang="zh-CN" sz="1100" dirty="0"/>
              <a:t> </a:t>
            </a:r>
            <a:r>
              <a:rPr lang="en-US" altLang="zh-CN" sz="1100" dirty="0" smtClean="0"/>
              <a:t>yang </a:t>
            </a:r>
            <a:r>
              <a:rPr lang="en-US" altLang="zh-CN" sz="1100" dirty="0" err="1"/>
              <a:t>dimiliki</a:t>
            </a:r>
            <a:r>
              <a:rPr lang="en-US" altLang="zh-CN" sz="1100" dirty="0"/>
              <a:t> </a:t>
            </a:r>
            <a:r>
              <a:rPr lang="en-US" altLang="zh-CN" sz="1100" dirty="0" err="1"/>
              <a:t>serta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sistem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tata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cara</a:t>
            </a:r>
            <a:r>
              <a:rPr lang="en-US" altLang="zh-CN" sz="1100" dirty="0"/>
              <a:t> yang </a:t>
            </a:r>
            <a:r>
              <a:rPr lang="en-US" altLang="zh-CN" sz="1100" dirty="0" err="1"/>
              <a:t>berhubungan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dengan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pengelolaannya</a:t>
            </a:r>
            <a:r>
              <a:rPr lang="en-US" altLang="zh-CN" sz="1100" dirty="0"/>
              <a:t> </a:t>
            </a:r>
            <a:r>
              <a:rPr lang="en-US" altLang="zh-CN" sz="1100" dirty="0" err="1"/>
              <a:t>tidak</a:t>
            </a:r>
            <a:r>
              <a:rPr lang="en-US" altLang="zh-CN" sz="1100" dirty="0"/>
              <a:t> </a:t>
            </a:r>
            <a:r>
              <a:rPr lang="en-US" altLang="zh-CN" sz="1100" dirty="0" err="1"/>
              <a:t>berjalan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dengan</a:t>
            </a:r>
            <a:r>
              <a:rPr lang="en-US" altLang="zh-CN" sz="1100" dirty="0"/>
              <a:t> </a:t>
            </a:r>
            <a:r>
              <a:rPr lang="en-US" altLang="zh-CN" sz="1100" dirty="0" err="1"/>
              <a:t>baik</a:t>
            </a:r>
            <a:r>
              <a:rPr lang="en-US" altLang="zh-CN" sz="1100" dirty="0"/>
              <a:t>. </a:t>
            </a:r>
            <a:r>
              <a:rPr lang="en-US" altLang="zh-CN" sz="1100" dirty="0" err="1" smtClean="0"/>
              <a:t>T</a:t>
            </a:r>
            <a:r>
              <a:rPr lang="en-US" sz="1100" dirty="0" err="1" smtClean="0"/>
              <a:t>erdapat</a:t>
            </a:r>
            <a:r>
              <a:rPr lang="en-US" sz="1100" dirty="0" smtClean="0"/>
              <a:t> </a:t>
            </a:r>
            <a:r>
              <a:rPr lang="en-US" sz="1100" dirty="0" err="1"/>
              <a:t>berbagai</a:t>
            </a:r>
            <a:r>
              <a:rPr lang="en-US" sz="1100" dirty="0"/>
              <a:t> </a:t>
            </a:r>
            <a:r>
              <a:rPr lang="en-US" sz="1100" dirty="0" err="1"/>
              <a:t>masalah</a:t>
            </a:r>
            <a:r>
              <a:rPr lang="en-US" sz="1100" dirty="0"/>
              <a:t> yang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sering</a:t>
            </a:r>
            <a:r>
              <a:rPr lang="en-US" sz="1100" dirty="0"/>
              <a:t> </a:t>
            </a:r>
            <a:r>
              <a:rPr lang="en-US" sz="1100" dirty="0" err="1"/>
              <a:t>muncul</a:t>
            </a:r>
            <a:r>
              <a:rPr lang="en-US" sz="1100" dirty="0"/>
              <a:t>, </a:t>
            </a:r>
            <a:r>
              <a:rPr lang="en-US" sz="1100" dirty="0" err="1" smtClean="0"/>
              <a:t>terutama</a:t>
            </a:r>
            <a:r>
              <a:rPr lang="en-US" sz="1100" dirty="0" smtClean="0"/>
              <a:t> </a:t>
            </a:r>
            <a:r>
              <a:rPr lang="en-US" sz="1100" dirty="0" err="1" smtClean="0"/>
              <a:t>barang-barang</a:t>
            </a:r>
            <a:r>
              <a:rPr lang="en-US" sz="1100" dirty="0" smtClean="0"/>
              <a:t> </a:t>
            </a:r>
            <a:r>
              <a:rPr lang="en-US" sz="1100" dirty="0"/>
              <a:t>yang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keadaan</a:t>
            </a:r>
            <a:r>
              <a:rPr lang="en-US" sz="1100" dirty="0"/>
              <a:t> </a:t>
            </a:r>
            <a:r>
              <a:rPr lang="en-US" sz="1100" dirty="0" err="1"/>
              <a:t>rusak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dibiarkan</a:t>
            </a:r>
            <a:r>
              <a:rPr lang="en-US" sz="1100" dirty="0"/>
              <a:t> </a:t>
            </a:r>
            <a:r>
              <a:rPr lang="en-US" sz="1100" dirty="0" err="1"/>
              <a:t>tanpa</a:t>
            </a:r>
            <a:r>
              <a:rPr lang="en-US" sz="1100" dirty="0"/>
              <a:t> </a:t>
            </a:r>
            <a:r>
              <a:rPr lang="en-US" sz="1100" dirty="0" err="1"/>
              <a:t>perhatian</a:t>
            </a:r>
            <a:r>
              <a:rPr lang="en-US" sz="1100" dirty="0"/>
              <a:t>, </a:t>
            </a:r>
            <a:r>
              <a:rPr lang="en-US" sz="1100" dirty="0" err="1"/>
              <a:t>aset</a:t>
            </a:r>
            <a:r>
              <a:rPr lang="en-US" sz="1100" dirty="0"/>
              <a:t> yang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dilengkapi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pengamanan</a:t>
            </a:r>
            <a:r>
              <a:rPr lang="en-US" sz="1100" dirty="0"/>
              <a:t>,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pengadaan</a:t>
            </a:r>
            <a:r>
              <a:rPr lang="en-US" sz="1100" dirty="0"/>
              <a:t> </a:t>
            </a:r>
            <a:r>
              <a:rPr lang="en-US" sz="1100" dirty="0" err="1"/>
              <a:t>barang</a:t>
            </a:r>
            <a:r>
              <a:rPr lang="en-US" sz="1100" dirty="0"/>
              <a:t> yang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dicatat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buku</a:t>
            </a:r>
            <a:r>
              <a:rPr lang="en-US" sz="1100" dirty="0"/>
              <a:t> </a:t>
            </a:r>
            <a:r>
              <a:rPr lang="en-US" sz="1100" dirty="0" err="1"/>
              <a:t>inventaris</a:t>
            </a:r>
            <a:r>
              <a:rPr lang="en-US" sz="1100" dirty="0"/>
              <a:t>. </a:t>
            </a:r>
            <a:r>
              <a:rPr lang="en-US" sz="1100" dirty="0" err="1"/>
              <a:t>Keberadaan</a:t>
            </a:r>
            <a:r>
              <a:rPr lang="en-US" sz="1100" dirty="0"/>
              <a:t> KIR yang </a:t>
            </a:r>
            <a:r>
              <a:rPr lang="en-US" sz="1100" dirty="0" err="1"/>
              <a:t>seharusnya</a:t>
            </a:r>
            <a:r>
              <a:rPr lang="en-US" sz="1100" dirty="0"/>
              <a:t> </a:t>
            </a:r>
            <a:r>
              <a:rPr lang="en-US" sz="1100" dirty="0" err="1"/>
              <a:t>dipasang</a:t>
            </a:r>
            <a:r>
              <a:rPr lang="en-US" sz="1100" dirty="0"/>
              <a:t> di </a:t>
            </a:r>
            <a:r>
              <a:rPr lang="en-US" sz="1100" dirty="0" err="1"/>
              <a:t>setiap</a:t>
            </a:r>
            <a:r>
              <a:rPr lang="en-US" sz="1100" dirty="0"/>
              <a:t> </a:t>
            </a:r>
            <a:r>
              <a:rPr lang="en-US" sz="1100" dirty="0" err="1"/>
              <a:t>ruangan</a:t>
            </a:r>
            <a:r>
              <a:rPr lang="en-US" sz="1100" dirty="0"/>
              <a:t> </a:t>
            </a:r>
            <a:r>
              <a:rPr lang="en-US" sz="1100" dirty="0" err="1"/>
              <a:t>juga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ada</a:t>
            </a:r>
            <a:r>
              <a:rPr lang="en-US" sz="1100" dirty="0"/>
              <a:t>, </a:t>
            </a:r>
            <a:r>
              <a:rPr lang="en-US" sz="1100" dirty="0" err="1"/>
              <a:t>banyak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peralatan</a:t>
            </a:r>
            <a:r>
              <a:rPr lang="en-US" sz="1100" dirty="0"/>
              <a:t> yang </a:t>
            </a:r>
            <a:r>
              <a:rPr lang="en-US" sz="1100" dirty="0" err="1"/>
              <a:t>keberadaannya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diketahui</a:t>
            </a:r>
            <a:r>
              <a:rPr lang="en-US" sz="1100" dirty="0"/>
              <a:t>,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pencatatan</a:t>
            </a:r>
            <a:r>
              <a:rPr lang="en-US" sz="1100" dirty="0"/>
              <a:t> KIB B yang </a:t>
            </a:r>
            <a:r>
              <a:rPr lang="en-US" sz="1100" dirty="0" err="1"/>
              <a:t>sangat</a:t>
            </a:r>
            <a:r>
              <a:rPr lang="en-US" sz="1100" dirty="0"/>
              <a:t> </a:t>
            </a:r>
            <a:r>
              <a:rPr lang="en-US" sz="1100" dirty="0" err="1"/>
              <a:t>mendasar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tidak</a:t>
            </a:r>
            <a:r>
              <a:rPr lang="en-US" sz="1100" dirty="0"/>
              <a:t> </a:t>
            </a:r>
            <a:r>
              <a:rPr lang="en-US" sz="1100" dirty="0" err="1"/>
              <a:t>mencantumkan</a:t>
            </a:r>
            <a:r>
              <a:rPr lang="en-US" sz="1100" dirty="0"/>
              <a:t> </a:t>
            </a:r>
            <a:r>
              <a:rPr lang="en-US" sz="1100" dirty="0" err="1"/>
              <a:t>merek</a:t>
            </a:r>
            <a:r>
              <a:rPr lang="en-US" sz="1100" dirty="0"/>
              <a:t> </a:t>
            </a:r>
            <a:r>
              <a:rPr lang="en-US" sz="1100" dirty="0" err="1"/>
              <a:t>atau</a:t>
            </a:r>
            <a:r>
              <a:rPr lang="en-US" sz="1100" dirty="0"/>
              <a:t> </a:t>
            </a:r>
            <a:r>
              <a:rPr lang="en-US" sz="1100" dirty="0" err="1"/>
              <a:t>tipe</a:t>
            </a:r>
            <a:r>
              <a:rPr lang="en-US" sz="1100" dirty="0"/>
              <a:t>, </a:t>
            </a:r>
            <a:r>
              <a:rPr lang="en-US" sz="1100" dirty="0" err="1"/>
              <a:t>ukuran</a:t>
            </a:r>
            <a:r>
              <a:rPr lang="en-US" sz="1100" dirty="0"/>
              <a:t>, </a:t>
            </a:r>
            <a:r>
              <a:rPr lang="en-US" sz="1100" dirty="0" err="1"/>
              <a:t>kode</a:t>
            </a:r>
            <a:r>
              <a:rPr lang="en-US" sz="1100" dirty="0"/>
              <a:t> </a:t>
            </a:r>
            <a:r>
              <a:rPr lang="en-US" sz="1100" dirty="0" err="1"/>
              <a:t>barang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kondisi</a:t>
            </a:r>
            <a:r>
              <a:rPr lang="en-US" sz="1100" dirty="0"/>
              <a:t> </a:t>
            </a:r>
            <a:r>
              <a:rPr lang="en-US" sz="1100" dirty="0" err="1" smtClean="0"/>
              <a:t>barang</a:t>
            </a:r>
            <a:r>
              <a:rPr lang="en-US" sz="1100" dirty="0" smtClean="0"/>
              <a:t>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 smtClean="0"/>
              <a:t>Pengelolaan</a:t>
            </a:r>
            <a:r>
              <a:rPr lang="en-US" sz="1100" dirty="0" smtClean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tetap</a:t>
            </a:r>
            <a:r>
              <a:rPr lang="en-US" sz="1100" dirty="0"/>
              <a:t> (</a:t>
            </a:r>
            <a:r>
              <a:rPr lang="en-US" sz="1100" dirty="0" err="1"/>
              <a:t>Barang</a:t>
            </a:r>
            <a:r>
              <a:rPr lang="en-US" sz="1100" dirty="0"/>
              <a:t> </a:t>
            </a:r>
            <a:r>
              <a:rPr lang="en-US" sz="1100" dirty="0" err="1"/>
              <a:t>Milik</a:t>
            </a:r>
            <a:r>
              <a:rPr lang="en-US" sz="1100" dirty="0"/>
              <a:t> Negara) </a:t>
            </a:r>
            <a:r>
              <a:rPr lang="en-US" sz="1100" dirty="0" err="1" smtClean="0"/>
              <a:t>berjalan</a:t>
            </a:r>
            <a:r>
              <a:rPr lang="en-US" sz="1100" dirty="0" smtClean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 </a:t>
            </a:r>
            <a:r>
              <a:rPr lang="en-US" sz="1100" dirty="0" err="1"/>
              <a:t>berkat</a:t>
            </a:r>
            <a:r>
              <a:rPr lang="en-US" sz="1100" dirty="0"/>
              <a:t> </a:t>
            </a:r>
            <a:r>
              <a:rPr lang="en-US" sz="1100" dirty="0" err="1"/>
              <a:t>adanya</a:t>
            </a:r>
            <a:r>
              <a:rPr lang="en-US" sz="1100" dirty="0"/>
              <a:t> </a:t>
            </a:r>
            <a:r>
              <a:rPr lang="en-US" sz="1100" dirty="0" err="1"/>
              <a:t>beberapa</a:t>
            </a:r>
            <a:r>
              <a:rPr lang="en-US" sz="1100" dirty="0"/>
              <a:t> </a:t>
            </a:r>
            <a:r>
              <a:rPr lang="en-US" sz="1100" dirty="0" err="1"/>
              <a:t>faktor</a:t>
            </a:r>
            <a:r>
              <a:rPr lang="en-US" sz="1100" dirty="0"/>
              <a:t> </a:t>
            </a:r>
            <a:r>
              <a:rPr lang="en-US" sz="1100" dirty="0" err="1"/>
              <a:t>pendukung</a:t>
            </a:r>
            <a:r>
              <a:rPr lang="en-US" sz="1100" dirty="0"/>
              <a:t> yang </a:t>
            </a:r>
            <a:r>
              <a:rPr lang="en-US" sz="1100" dirty="0" err="1"/>
              <a:t>signifikan</a:t>
            </a:r>
            <a:r>
              <a:rPr lang="en-US" sz="1100" dirty="0"/>
              <a:t>. </a:t>
            </a:r>
            <a:r>
              <a:rPr lang="en-US" sz="1100" dirty="0" err="1"/>
              <a:t>Faktor</a:t>
            </a:r>
            <a:r>
              <a:rPr lang="en-US" sz="1100" dirty="0"/>
              <a:t> </a:t>
            </a:r>
            <a:r>
              <a:rPr lang="en-US" sz="1100" dirty="0" err="1"/>
              <a:t>tersebut</a:t>
            </a:r>
            <a:r>
              <a:rPr lang="en-US" sz="1100" dirty="0"/>
              <a:t> </a:t>
            </a:r>
            <a:r>
              <a:rPr lang="en-US" sz="1100" dirty="0" err="1"/>
              <a:t>antara</a:t>
            </a:r>
            <a:r>
              <a:rPr lang="en-US" sz="1100" dirty="0"/>
              <a:t> lain </a:t>
            </a:r>
            <a:r>
              <a:rPr lang="en-US" sz="1100" dirty="0" err="1"/>
              <a:t>tersedianya</a:t>
            </a:r>
            <a:r>
              <a:rPr lang="en-US" sz="1100" dirty="0"/>
              <a:t> </a:t>
            </a:r>
            <a:r>
              <a:rPr lang="en-US" sz="1100" dirty="0" err="1"/>
              <a:t>sumber</a:t>
            </a:r>
            <a:r>
              <a:rPr lang="en-US" sz="1100" dirty="0"/>
              <a:t> </a:t>
            </a:r>
            <a:r>
              <a:rPr lang="en-US" sz="1100" dirty="0" err="1"/>
              <a:t>daya</a:t>
            </a:r>
            <a:r>
              <a:rPr lang="en-US" sz="1100" dirty="0"/>
              <a:t> </a:t>
            </a:r>
            <a:r>
              <a:rPr lang="en-US" sz="1100" dirty="0" err="1"/>
              <a:t>manusia</a:t>
            </a:r>
            <a:r>
              <a:rPr lang="en-US" sz="1100" dirty="0"/>
              <a:t> yang </a:t>
            </a:r>
            <a:r>
              <a:rPr lang="en-US" sz="1100" dirty="0" err="1"/>
              <a:t>kompeten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terlatih</a:t>
            </a:r>
            <a:r>
              <a:rPr lang="en-US" sz="1100" dirty="0"/>
              <a:t>, </a:t>
            </a:r>
            <a:r>
              <a:rPr lang="en-US" sz="1100" dirty="0" err="1"/>
              <a:t>pemanfaatan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seperti</a:t>
            </a:r>
            <a:r>
              <a:rPr lang="en-US" sz="1100" dirty="0"/>
              <a:t> </a:t>
            </a:r>
            <a:r>
              <a:rPr lang="en-US" sz="1100" dirty="0" smtClean="0"/>
              <a:t>SIMAK-BMN.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 smtClean="0"/>
              <a:t>Adanya</a:t>
            </a:r>
            <a:r>
              <a:rPr lang="en-US" sz="1100" dirty="0" smtClean="0"/>
              <a:t> </a:t>
            </a:r>
            <a:r>
              <a:rPr lang="en-US" sz="1100" dirty="0" err="1"/>
              <a:t>komitmen</a:t>
            </a:r>
            <a:r>
              <a:rPr lang="en-US" sz="1100" dirty="0"/>
              <a:t> </a:t>
            </a:r>
            <a:r>
              <a:rPr lang="en-US" sz="1100" dirty="0" err="1"/>
              <a:t>dari</a:t>
            </a:r>
            <a:r>
              <a:rPr lang="en-US" sz="1100" dirty="0"/>
              <a:t> </a:t>
            </a:r>
            <a:r>
              <a:rPr lang="en-US" sz="1100" dirty="0" err="1"/>
              <a:t>pimpinan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mendukung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yang </a:t>
            </a:r>
            <a:r>
              <a:rPr lang="en-US" sz="1100" dirty="0" err="1"/>
              <a:t>tertib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akuntabel</a:t>
            </a:r>
            <a:r>
              <a:rPr lang="en-US" sz="1100" dirty="0"/>
              <a:t>. </a:t>
            </a: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, </a:t>
            </a:r>
            <a:r>
              <a:rPr lang="en-US" sz="1100" dirty="0" err="1"/>
              <a:t>keberadaan</a:t>
            </a:r>
            <a:r>
              <a:rPr lang="en-US" sz="1100" dirty="0"/>
              <a:t> </a:t>
            </a:r>
            <a:r>
              <a:rPr lang="en-US" sz="1100" dirty="0" err="1"/>
              <a:t>regulasi</a:t>
            </a:r>
            <a:r>
              <a:rPr lang="en-US" sz="1100" dirty="0"/>
              <a:t> yang </a:t>
            </a:r>
            <a:r>
              <a:rPr lang="en-US" sz="1100" dirty="0" err="1"/>
              <a:t>jelas</a:t>
            </a:r>
            <a:r>
              <a:rPr lang="en-US" sz="1100" dirty="0"/>
              <a:t>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koordinasi</a:t>
            </a:r>
            <a:r>
              <a:rPr lang="en-US" sz="1100" dirty="0"/>
              <a:t> yang </a:t>
            </a:r>
            <a:r>
              <a:rPr lang="en-US" sz="1100" dirty="0" err="1"/>
              <a:t>efektif</a:t>
            </a:r>
            <a:r>
              <a:rPr lang="en-US" sz="1100" dirty="0"/>
              <a:t> </a:t>
            </a:r>
            <a:r>
              <a:rPr lang="en-US" sz="1100" dirty="0" err="1"/>
              <a:t>antar</a:t>
            </a:r>
            <a:r>
              <a:rPr lang="en-US" sz="1100" dirty="0"/>
              <a:t> unit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juga</a:t>
            </a:r>
            <a:r>
              <a:rPr lang="en-US" sz="1100" dirty="0"/>
              <a:t> </a:t>
            </a:r>
            <a:r>
              <a:rPr lang="en-US" sz="1100" dirty="0" err="1"/>
              <a:t>memperkuat</a:t>
            </a:r>
            <a:r>
              <a:rPr lang="en-US" sz="1100" dirty="0"/>
              <a:t> </a:t>
            </a:r>
            <a:r>
              <a:rPr lang="en-US" sz="1100" dirty="0" err="1"/>
              <a:t>tata</a:t>
            </a:r>
            <a:r>
              <a:rPr lang="en-US" sz="1100" dirty="0"/>
              <a:t> </a:t>
            </a:r>
            <a:r>
              <a:rPr lang="en-US" sz="1100" dirty="0" err="1"/>
              <a:t>kelola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. </a:t>
            </a:r>
            <a:r>
              <a:rPr lang="en-US" sz="1100" dirty="0" err="1"/>
              <a:t>Faktor-faktor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 </a:t>
            </a:r>
            <a:r>
              <a:rPr lang="en-US" sz="1100" dirty="0" err="1"/>
              <a:t>memberikan</a:t>
            </a:r>
            <a:r>
              <a:rPr lang="en-US" sz="1100" dirty="0"/>
              <a:t> </a:t>
            </a:r>
            <a:r>
              <a:rPr lang="en-US" sz="1100" dirty="0" err="1"/>
              <a:t>kontribusi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efisien</a:t>
            </a:r>
            <a:r>
              <a:rPr lang="en-US" sz="1100" dirty="0"/>
              <a:t>, </a:t>
            </a:r>
            <a:r>
              <a:rPr lang="en-US" sz="1100" dirty="0" err="1"/>
              <a:t>transparan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sesuai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prinsip</a:t>
            </a:r>
            <a:r>
              <a:rPr lang="en-US" sz="1100" dirty="0"/>
              <a:t> </a:t>
            </a:r>
            <a:r>
              <a:rPr lang="en-US" sz="1100" dirty="0" err="1"/>
              <a:t>akuntabilitas</a:t>
            </a:r>
            <a:r>
              <a:rPr lang="en-US" sz="1100" dirty="0"/>
              <a:t> </a:t>
            </a:r>
            <a:r>
              <a:rPr lang="en-US" sz="1100" dirty="0" err="1"/>
              <a:t>keuangan</a:t>
            </a:r>
            <a:r>
              <a:rPr lang="en-US" sz="1100" dirty="0"/>
              <a:t> </a:t>
            </a:r>
            <a:r>
              <a:rPr lang="en-US" sz="1100" dirty="0" err="1" smtClean="0"/>
              <a:t>negara</a:t>
            </a:r>
            <a:r>
              <a:rPr lang="en-US" sz="1100" dirty="0" smtClean="0"/>
              <a:t>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/>
              <a:t>P</a:t>
            </a:r>
            <a:r>
              <a:rPr lang="en-US" sz="1100" dirty="0" err="1" smtClean="0"/>
              <a:t>engelolaan</a:t>
            </a:r>
            <a:r>
              <a:rPr lang="en-US" sz="1100" dirty="0" smtClean="0"/>
              <a:t> </a:t>
            </a:r>
            <a:r>
              <a:rPr lang="en-US" sz="1100" dirty="0" err="1"/>
              <a:t>Barang</a:t>
            </a:r>
            <a:r>
              <a:rPr lang="en-US" sz="1100" dirty="0"/>
              <a:t> </a:t>
            </a:r>
            <a:r>
              <a:rPr lang="en-US" sz="1100" dirty="0" err="1"/>
              <a:t>Milik</a:t>
            </a:r>
            <a:r>
              <a:rPr lang="en-US" sz="1100" dirty="0"/>
              <a:t> Negara (BMN) </a:t>
            </a:r>
            <a:r>
              <a:rPr lang="en-US" sz="1100" dirty="0" err="1" smtClean="0"/>
              <a:t>masih</a:t>
            </a:r>
            <a:r>
              <a:rPr lang="en-US" sz="1100" dirty="0" smtClean="0"/>
              <a:t> </a:t>
            </a:r>
            <a:r>
              <a:rPr lang="en-US" sz="1100" dirty="0" err="1"/>
              <a:t>mengalami</a:t>
            </a:r>
            <a:r>
              <a:rPr lang="en-US" sz="1100" dirty="0"/>
              <a:t> </a:t>
            </a:r>
            <a:r>
              <a:rPr lang="en-US" sz="1100" dirty="0" err="1"/>
              <a:t>sejumlah</a:t>
            </a:r>
            <a:r>
              <a:rPr lang="en-US" sz="1100" dirty="0"/>
              <a:t> </a:t>
            </a:r>
            <a:r>
              <a:rPr lang="en-US" sz="1100" dirty="0" err="1"/>
              <a:t>tantangan</a:t>
            </a:r>
            <a:r>
              <a:rPr lang="en-US" sz="1100" dirty="0"/>
              <a:t> yang </a:t>
            </a:r>
            <a:r>
              <a:rPr lang="en-US" sz="1100" dirty="0" err="1"/>
              <a:t>menghambat</a:t>
            </a:r>
            <a:r>
              <a:rPr lang="en-US" sz="1100" dirty="0"/>
              <a:t> </a:t>
            </a:r>
            <a:r>
              <a:rPr lang="en-US" sz="1100" dirty="0" err="1"/>
              <a:t>pelaksanaannya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efektif</a:t>
            </a:r>
            <a:r>
              <a:rPr lang="en-US" sz="1100" dirty="0"/>
              <a:t>. </a:t>
            </a:r>
            <a:r>
              <a:rPr lang="en-US" sz="1100" dirty="0" err="1" smtClean="0"/>
              <a:t>Diantaranya</a:t>
            </a:r>
            <a:r>
              <a:rPr lang="en-US" sz="1100" dirty="0" smtClean="0"/>
              <a:t> </a:t>
            </a:r>
            <a:r>
              <a:rPr lang="en-US" sz="1100" dirty="0" err="1"/>
              <a:t>keterbatasan</a:t>
            </a:r>
            <a:r>
              <a:rPr lang="en-US" sz="1100" dirty="0"/>
              <a:t> </a:t>
            </a:r>
            <a:r>
              <a:rPr lang="en-US" sz="1100" dirty="0" smtClean="0"/>
              <a:t>SDM yang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sepenuhnya</a:t>
            </a:r>
            <a:r>
              <a:rPr lang="en-US" sz="1100" dirty="0"/>
              <a:t> </a:t>
            </a:r>
            <a:r>
              <a:rPr lang="en-US" sz="1100" dirty="0" err="1"/>
              <a:t>menguasai</a:t>
            </a:r>
            <a:r>
              <a:rPr lang="en-US" sz="1100" dirty="0"/>
              <a:t> </a:t>
            </a:r>
            <a:r>
              <a:rPr lang="en-US" sz="1100" dirty="0" err="1"/>
              <a:t>manajemen</a:t>
            </a:r>
            <a:r>
              <a:rPr lang="en-US" sz="1100" dirty="0"/>
              <a:t> BMN, </a:t>
            </a:r>
            <a:r>
              <a:rPr lang="en-US" sz="1100" dirty="0" err="1"/>
              <a:t>minimnya</a:t>
            </a:r>
            <a:r>
              <a:rPr lang="en-US" sz="1100" dirty="0"/>
              <a:t> </a:t>
            </a:r>
            <a:r>
              <a:rPr lang="en-US" sz="1100" dirty="0" err="1"/>
              <a:t>pelatihan</a:t>
            </a:r>
            <a:r>
              <a:rPr lang="en-US" sz="1100" dirty="0"/>
              <a:t> </a:t>
            </a:r>
            <a:r>
              <a:rPr lang="en-US" sz="1100" dirty="0" err="1"/>
              <a:t>teknis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berkala</a:t>
            </a:r>
            <a:r>
              <a:rPr lang="en-US" sz="1100" dirty="0"/>
              <a:t>,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 smtClean="0"/>
              <a:t>masalah</a:t>
            </a:r>
            <a:r>
              <a:rPr lang="en-US" sz="1100" dirty="0" smtClean="0"/>
              <a:t> </a:t>
            </a:r>
            <a:r>
              <a:rPr lang="en-US" sz="1100" dirty="0" err="1"/>
              <a:t>teknis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penggunaan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BMN. </a:t>
            </a:r>
            <a:r>
              <a:rPr lang="en-US" sz="1100" dirty="0" err="1"/>
              <a:t>Selain</a:t>
            </a:r>
            <a:r>
              <a:rPr lang="en-US" sz="1100" dirty="0"/>
              <a:t> </a:t>
            </a:r>
            <a:r>
              <a:rPr lang="en-US" sz="1100" dirty="0" err="1"/>
              <a:t>itu</a:t>
            </a:r>
            <a:r>
              <a:rPr lang="en-US" sz="1100" dirty="0"/>
              <a:t>, </a:t>
            </a:r>
            <a:r>
              <a:rPr lang="en-US" sz="1100" dirty="0" err="1"/>
              <a:t>kolaborasi</a:t>
            </a:r>
            <a:r>
              <a:rPr lang="en-US" sz="1100" dirty="0"/>
              <a:t> </a:t>
            </a:r>
            <a:r>
              <a:rPr lang="en-US" sz="1100" dirty="0" err="1"/>
              <a:t>antarsatuan</a:t>
            </a:r>
            <a:r>
              <a:rPr lang="en-US" sz="1100" dirty="0"/>
              <a:t>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belum</a:t>
            </a:r>
            <a:r>
              <a:rPr lang="en-US" sz="1100" dirty="0"/>
              <a:t> </a:t>
            </a:r>
            <a:r>
              <a:rPr lang="en-US" sz="1100" dirty="0" err="1"/>
              <a:t>berjalan</a:t>
            </a:r>
            <a:r>
              <a:rPr lang="en-US" sz="1100" dirty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baik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kesadaran</a:t>
            </a:r>
            <a:r>
              <a:rPr lang="en-US" sz="1100" dirty="0"/>
              <a:t> </a:t>
            </a:r>
            <a:r>
              <a:rPr lang="en-US" sz="1100" dirty="0" err="1"/>
              <a:t>para</a:t>
            </a:r>
            <a:r>
              <a:rPr lang="en-US" sz="1100" dirty="0"/>
              <a:t> </a:t>
            </a:r>
            <a:r>
              <a:rPr lang="en-US" sz="1100" dirty="0" err="1"/>
              <a:t>pegawai</a:t>
            </a:r>
            <a:r>
              <a:rPr lang="en-US" sz="1100" dirty="0"/>
              <a:t> </a:t>
            </a:r>
            <a:r>
              <a:rPr lang="en-US" sz="1100" dirty="0" err="1"/>
              <a:t>mengenai</a:t>
            </a:r>
            <a:r>
              <a:rPr lang="en-US" sz="1100" dirty="0"/>
              <a:t> </a:t>
            </a:r>
            <a:r>
              <a:rPr lang="en-US" sz="1100" dirty="0" err="1"/>
              <a:t>pentingnya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masih</a:t>
            </a:r>
            <a:r>
              <a:rPr lang="en-US" sz="1100" dirty="0"/>
              <a:t> </a:t>
            </a:r>
            <a:r>
              <a:rPr lang="en-US" sz="1100" dirty="0" err="1"/>
              <a:t>rendah</a:t>
            </a:r>
            <a:r>
              <a:rPr lang="en-US" sz="1100" dirty="0"/>
              <a:t>. </a:t>
            </a:r>
            <a:r>
              <a:rPr lang="en-US" sz="1100" dirty="0" err="1"/>
              <a:t>Semua</a:t>
            </a:r>
            <a:r>
              <a:rPr lang="en-US" sz="1100" dirty="0"/>
              <a:t> </a:t>
            </a:r>
            <a:r>
              <a:rPr lang="en-US" sz="1100" dirty="0" err="1"/>
              <a:t>faktor-faktor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keseluruhan</a:t>
            </a:r>
            <a:r>
              <a:rPr lang="en-US" sz="1100" dirty="0"/>
              <a:t> </a:t>
            </a:r>
            <a:r>
              <a:rPr lang="en-US" sz="1100" dirty="0" err="1"/>
              <a:t>berkontribusi</a:t>
            </a:r>
            <a:r>
              <a:rPr lang="en-US" sz="1100" dirty="0"/>
              <a:t> </a:t>
            </a:r>
            <a:r>
              <a:rPr lang="en-US" sz="1100" dirty="0" err="1"/>
              <a:t>pada</a:t>
            </a:r>
            <a:r>
              <a:rPr lang="en-US" sz="1100" dirty="0"/>
              <a:t> </a:t>
            </a:r>
            <a:r>
              <a:rPr lang="en-US" sz="1100" dirty="0" err="1"/>
              <a:t>kurang</a:t>
            </a:r>
            <a:r>
              <a:rPr lang="en-US" sz="1100" dirty="0"/>
              <a:t> </a:t>
            </a:r>
            <a:r>
              <a:rPr lang="en-US" sz="1100" dirty="0" err="1"/>
              <a:t>maksimalnya</a:t>
            </a:r>
            <a:r>
              <a:rPr lang="en-US" sz="1100" dirty="0"/>
              <a:t> </a:t>
            </a:r>
            <a:r>
              <a:rPr lang="en-US" sz="1100" dirty="0" err="1"/>
              <a:t>pencatatan</a:t>
            </a:r>
            <a:r>
              <a:rPr lang="en-US" sz="1100" dirty="0"/>
              <a:t>, </a:t>
            </a:r>
            <a:r>
              <a:rPr lang="en-US" sz="1100" dirty="0" err="1"/>
              <a:t>pengawasan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pelaporan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</a:t>
            </a:r>
            <a:r>
              <a:rPr lang="en-US" sz="1100" dirty="0" err="1"/>
              <a:t>negara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 smtClean="0"/>
              <a:t>utuh</a:t>
            </a:r>
            <a:r>
              <a:rPr lang="en-US" sz="1100" dirty="0" smtClean="0"/>
              <a:t>.</a:t>
            </a:r>
          </a:p>
          <a:p>
            <a:pPr marL="228600" lvl="0" indent="-228600" algn="just">
              <a:buFont typeface="+mj-lt"/>
              <a:buAutoNum type="arabicPeriod"/>
            </a:pPr>
            <a:r>
              <a:rPr lang="en-US" sz="1100" dirty="0" err="1" smtClean="0"/>
              <a:t>Beberapa</a:t>
            </a:r>
            <a:r>
              <a:rPr lang="en-US" sz="1100" dirty="0" smtClean="0"/>
              <a:t> </a:t>
            </a:r>
            <a:r>
              <a:rPr lang="en-US" sz="1100" dirty="0" err="1" smtClean="0"/>
              <a:t>strategi</a:t>
            </a:r>
            <a:r>
              <a:rPr lang="en-US" sz="1100" dirty="0" smtClean="0"/>
              <a:t> </a:t>
            </a:r>
            <a:r>
              <a:rPr lang="en-US" sz="1100" dirty="0" err="1" smtClean="0"/>
              <a:t>mengatasi</a:t>
            </a:r>
            <a:r>
              <a:rPr lang="en-US" sz="1100" dirty="0" smtClean="0"/>
              <a:t> </a:t>
            </a:r>
            <a:r>
              <a:rPr lang="en-US" sz="1100" dirty="0" err="1" smtClean="0"/>
              <a:t>masalah</a:t>
            </a:r>
            <a:r>
              <a:rPr lang="en-US" sz="1100" dirty="0" smtClean="0"/>
              <a:t> </a:t>
            </a:r>
            <a:r>
              <a:rPr lang="en-US" sz="1100" dirty="0" err="1" smtClean="0"/>
              <a:t>tersebut</a:t>
            </a:r>
            <a:r>
              <a:rPr lang="en-US" sz="1100" dirty="0" smtClean="0"/>
              <a:t> </a:t>
            </a:r>
            <a:r>
              <a:rPr lang="en-US" sz="1100" dirty="0" err="1" smtClean="0"/>
              <a:t>adalah</a:t>
            </a:r>
            <a:r>
              <a:rPr lang="en-US" sz="1100" dirty="0" smtClean="0"/>
              <a:t> </a:t>
            </a:r>
            <a:r>
              <a:rPr lang="en-US" sz="1100" dirty="0" err="1"/>
              <a:t>dengan</a:t>
            </a:r>
            <a:r>
              <a:rPr lang="en-US" sz="1100" dirty="0"/>
              <a:t> </a:t>
            </a:r>
            <a:r>
              <a:rPr lang="en-US" sz="1100" dirty="0" err="1"/>
              <a:t>meningkatkan</a:t>
            </a:r>
            <a:r>
              <a:rPr lang="en-US" sz="1100" dirty="0"/>
              <a:t> </a:t>
            </a:r>
            <a:r>
              <a:rPr lang="en-US" sz="1100" dirty="0" err="1"/>
              <a:t>kemampuan</a:t>
            </a:r>
            <a:r>
              <a:rPr lang="en-US" sz="1100" dirty="0"/>
              <a:t> </a:t>
            </a:r>
            <a:r>
              <a:rPr lang="en-US" sz="1100" dirty="0" smtClean="0"/>
              <a:t>SDM </a:t>
            </a:r>
            <a:r>
              <a:rPr lang="en-US" sz="1100" dirty="0" err="1" smtClean="0"/>
              <a:t>melalui</a:t>
            </a:r>
            <a:r>
              <a:rPr lang="en-US" sz="1100" dirty="0" smtClean="0"/>
              <a:t> </a:t>
            </a:r>
            <a:r>
              <a:rPr lang="en-US" sz="1100" dirty="0" err="1"/>
              <a:t>pelatihan</a:t>
            </a:r>
            <a:r>
              <a:rPr lang="en-US" sz="1100" dirty="0"/>
              <a:t> </a:t>
            </a:r>
            <a:r>
              <a:rPr lang="en-US" sz="1100" dirty="0" err="1"/>
              <a:t>teknis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bimbingan</a:t>
            </a:r>
            <a:r>
              <a:rPr lang="en-US" sz="1100" dirty="0"/>
              <a:t> </a:t>
            </a:r>
            <a:r>
              <a:rPr lang="en-US" sz="1100" dirty="0" err="1"/>
              <a:t>rutin</a:t>
            </a:r>
            <a:r>
              <a:rPr lang="en-US" sz="1100" dirty="0"/>
              <a:t> </a:t>
            </a:r>
            <a:r>
              <a:rPr lang="en-US" sz="1100" dirty="0" err="1"/>
              <a:t>mengenai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BMN. </a:t>
            </a:r>
            <a:r>
              <a:rPr lang="en-US" sz="1100" dirty="0" err="1"/>
              <a:t>P</a:t>
            </a:r>
            <a:r>
              <a:rPr lang="en-US" sz="1100" dirty="0" err="1" smtClean="0"/>
              <a:t>erbaikan</a:t>
            </a:r>
            <a:r>
              <a:rPr lang="en-US" sz="1100" dirty="0" smtClean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sistem</a:t>
            </a:r>
            <a:r>
              <a:rPr lang="en-US" sz="1100" dirty="0"/>
              <a:t> </a:t>
            </a:r>
            <a:r>
              <a:rPr lang="en-US" sz="1100" dirty="0" err="1"/>
              <a:t>informasi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pemanfaatan</a:t>
            </a:r>
            <a:r>
              <a:rPr lang="en-US" sz="1100" dirty="0"/>
              <a:t> </a:t>
            </a:r>
            <a:r>
              <a:rPr lang="en-US" sz="1100" dirty="0" err="1"/>
              <a:t>teknologi</a:t>
            </a:r>
            <a:r>
              <a:rPr lang="en-US" sz="1100" dirty="0"/>
              <a:t> </a:t>
            </a:r>
            <a:r>
              <a:rPr lang="en-US" sz="1100" dirty="0" err="1"/>
              <a:t>juga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memperlancar</a:t>
            </a:r>
            <a:r>
              <a:rPr lang="en-US" sz="1100" dirty="0"/>
              <a:t> proses </a:t>
            </a:r>
            <a:r>
              <a:rPr lang="en-US" sz="1100" dirty="0" err="1"/>
              <a:t>pencatatan</a:t>
            </a:r>
            <a:r>
              <a:rPr lang="en-US" sz="1100" dirty="0"/>
              <a:t>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pelaporan</a:t>
            </a:r>
            <a:r>
              <a:rPr lang="en-US" sz="1100" dirty="0"/>
              <a:t> </a:t>
            </a:r>
            <a:r>
              <a:rPr lang="en-US" sz="1100" dirty="0" err="1"/>
              <a:t>aset.Koordinasi</a:t>
            </a:r>
            <a:r>
              <a:rPr lang="en-US" sz="1100" dirty="0"/>
              <a:t> </a:t>
            </a:r>
            <a:r>
              <a:rPr lang="en-US" sz="1100" dirty="0" err="1"/>
              <a:t>antar</a:t>
            </a:r>
            <a:r>
              <a:rPr lang="en-US" sz="1100" dirty="0"/>
              <a:t> unit </a:t>
            </a:r>
            <a:r>
              <a:rPr lang="en-US" sz="1100" dirty="0" err="1"/>
              <a:t>kerja</a:t>
            </a:r>
            <a:r>
              <a:rPr lang="en-US" sz="1100" dirty="0"/>
              <a:t> </a:t>
            </a:r>
            <a:r>
              <a:rPr lang="en-US" sz="1100" dirty="0" err="1"/>
              <a:t>juga</a:t>
            </a:r>
            <a:r>
              <a:rPr lang="en-US" sz="1100" dirty="0"/>
              <a:t> </a:t>
            </a:r>
            <a:r>
              <a:rPr lang="en-US" sz="1100" dirty="0" err="1"/>
              <a:t>ditingkatkan</a:t>
            </a:r>
            <a:r>
              <a:rPr lang="en-US" sz="1100" dirty="0"/>
              <a:t> </a:t>
            </a:r>
            <a:r>
              <a:rPr lang="en-US" sz="1100" dirty="0" err="1"/>
              <a:t>untuk</a:t>
            </a:r>
            <a:r>
              <a:rPr lang="en-US" sz="1100" dirty="0"/>
              <a:t> </a:t>
            </a:r>
            <a:r>
              <a:rPr lang="en-US" sz="1100" dirty="0" err="1"/>
              <a:t>memastikan</a:t>
            </a:r>
            <a:r>
              <a:rPr lang="en-US" sz="1100" dirty="0"/>
              <a:t> </a:t>
            </a:r>
            <a:r>
              <a:rPr lang="en-US" sz="1100" dirty="0" err="1"/>
              <a:t>keterpaduan</a:t>
            </a:r>
            <a:r>
              <a:rPr lang="en-US" sz="1100" dirty="0"/>
              <a:t> </a:t>
            </a:r>
            <a:r>
              <a:rPr lang="en-US" sz="1100" dirty="0" err="1"/>
              <a:t>dalam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, </a:t>
            </a:r>
            <a:r>
              <a:rPr lang="en-US" sz="1100" dirty="0" err="1"/>
              <a:t>serta</a:t>
            </a:r>
            <a:r>
              <a:rPr lang="en-US" sz="1100" dirty="0"/>
              <a:t> </a:t>
            </a:r>
            <a:r>
              <a:rPr lang="en-US" sz="1100" dirty="0" err="1"/>
              <a:t>dilakukan</a:t>
            </a:r>
            <a:r>
              <a:rPr lang="en-US" sz="1100" dirty="0"/>
              <a:t> </a:t>
            </a:r>
            <a:r>
              <a:rPr lang="en-US" sz="1100" dirty="0" err="1"/>
              <a:t>sosialisasi</a:t>
            </a:r>
            <a:r>
              <a:rPr lang="en-US" sz="1100" dirty="0"/>
              <a:t> </a:t>
            </a:r>
            <a:r>
              <a:rPr lang="en-US" sz="1100" dirty="0" err="1"/>
              <a:t>rutin</a:t>
            </a:r>
            <a:r>
              <a:rPr lang="en-US" sz="1100" dirty="0"/>
              <a:t> </a:t>
            </a:r>
            <a:r>
              <a:rPr lang="en-US" sz="1100" dirty="0" err="1"/>
              <a:t>terhadap</a:t>
            </a:r>
            <a:r>
              <a:rPr lang="en-US" sz="1100" dirty="0"/>
              <a:t> </a:t>
            </a:r>
            <a:r>
              <a:rPr lang="en-US" sz="1100" dirty="0" err="1"/>
              <a:t>kebijakan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peraturan</a:t>
            </a:r>
            <a:r>
              <a:rPr lang="en-US" sz="1100" dirty="0"/>
              <a:t> yang </a:t>
            </a:r>
            <a:r>
              <a:rPr lang="en-US" sz="1100" dirty="0" err="1"/>
              <a:t>berlaku</a:t>
            </a:r>
            <a:r>
              <a:rPr lang="en-US" sz="1100" dirty="0"/>
              <a:t>. </a:t>
            </a:r>
            <a:r>
              <a:rPr lang="en-US" sz="1100" dirty="0" err="1"/>
              <a:t>Langkah-langkah</a:t>
            </a:r>
            <a:r>
              <a:rPr lang="en-US" sz="1100" dirty="0"/>
              <a:t> </a:t>
            </a:r>
            <a:r>
              <a:rPr lang="en-US" sz="1100" dirty="0" err="1"/>
              <a:t>ini</a:t>
            </a:r>
            <a:r>
              <a:rPr lang="en-US" sz="1100" dirty="0"/>
              <a:t> </a:t>
            </a:r>
            <a:r>
              <a:rPr lang="en-US" sz="1100" dirty="0" err="1"/>
              <a:t>secara</a:t>
            </a:r>
            <a:r>
              <a:rPr lang="en-US" sz="1100" dirty="0"/>
              <a:t> </a:t>
            </a:r>
            <a:r>
              <a:rPr lang="en-US" sz="1100" dirty="0" err="1"/>
              <a:t>bertahap</a:t>
            </a:r>
            <a:r>
              <a:rPr lang="en-US" sz="1100" dirty="0"/>
              <a:t> </a:t>
            </a:r>
            <a:r>
              <a:rPr lang="en-US" sz="1100" dirty="0" err="1"/>
              <a:t>diharapkan</a:t>
            </a:r>
            <a:r>
              <a:rPr lang="en-US" sz="1100" dirty="0"/>
              <a:t> </a:t>
            </a:r>
            <a:r>
              <a:rPr lang="en-US" sz="1100" dirty="0" err="1"/>
              <a:t>mampu</a:t>
            </a:r>
            <a:r>
              <a:rPr lang="en-US" sz="1100" dirty="0"/>
              <a:t> </a:t>
            </a:r>
            <a:r>
              <a:rPr lang="en-US" sz="1100" dirty="0" err="1"/>
              <a:t>menanggulangi</a:t>
            </a:r>
            <a:r>
              <a:rPr lang="en-US" sz="1100" dirty="0"/>
              <a:t> </a:t>
            </a:r>
            <a:r>
              <a:rPr lang="en-US" sz="1100" dirty="0" err="1"/>
              <a:t>hambatan</a:t>
            </a:r>
            <a:r>
              <a:rPr lang="en-US" sz="1100" dirty="0"/>
              <a:t> yang </a:t>
            </a:r>
            <a:r>
              <a:rPr lang="en-US" sz="1100" dirty="0" err="1"/>
              <a:t>ada</a:t>
            </a:r>
            <a:r>
              <a:rPr lang="en-US" sz="1100" dirty="0"/>
              <a:t>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mendorong</a:t>
            </a:r>
            <a:r>
              <a:rPr lang="en-US" sz="1100" dirty="0"/>
              <a:t> </a:t>
            </a:r>
            <a:r>
              <a:rPr lang="en-US" sz="1100" dirty="0" err="1"/>
              <a:t>pengelolaan</a:t>
            </a:r>
            <a:r>
              <a:rPr lang="en-US" sz="1100" dirty="0"/>
              <a:t> </a:t>
            </a:r>
            <a:r>
              <a:rPr lang="en-US" sz="1100" dirty="0" err="1"/>
              <a:t>aset</a:t>
            </a:r>
            <a:r>
              <a:rPr lang="en-US" sz="1100" dirty="0"/>
              <a:t> BMN yang </a:t>
            </a:r>
            <a:r>
              <a:rPr lang="en-US" sz="1100" dirty="0" err="1"/>
              <a:t>lebih</a:t>
            </a:r>
            <a:r>
              <a:rPr lang="en-US" sz="1100" dirty="0"/>
              <a:t> </a:t>
            </a:r>
            <a:r>
              <a:rPr lang="en-US" sz="1100" dirty="0" err="1"/>
              <a:t>tertib</a:t>
            </a:r>
            <a:r>
              <a:rPr lang="en-US" sz="1100" dirty="0"/>
              <a:t>, </a:t>
            </a:r>
            <a:r>
              <a:rPr lang="en-US" sz="1100" dirty="0" err="1"/>
              <a:t>efisien</a:t>
            </a:r>
            <a:r>
              <a:rPr lang="en-US" sz="1100" dirty="0"/>
              <a:t>, </a:t>
            </a:r>
            <a:r>
              <a:rPr lang="en-US" sz="1100" dirty="0" err="1"/>
              <a:t>dan</a:t>
            </a:r>
            <a:r>
              <a:rPr lang="en-US" sz="1100" dirty="0"/>
              <a:t> </a:t>
            </a:r>
            <a:r>
              <a:rPr lang="en-US" sz="1100" dirty="0" err="1"/>
              <a:t>akuntabel</a:t>
            </a:r>
            <a:r>
              <a:rPr lang="en-US" sz="1100" dirty="0" smtClean="0"/>
              <a:t>.</a:t>
            </a:r>
            <a:endParaRPr lang="en-ID"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7505" y="287533"/>
            <a:ext cx="944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/>
            <a:r>
              <a:rPr lang="en-US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</a:t>
            </a:r>
            <a:r>
              <a:rPr lang="id-ID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lang="zh-CN" altLang="zh-CN" sz="20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64226" y="280013"/>
            <a:ext cx="6305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KESIMPULAN</a:t>
            </a:r>
            <a:endParaRPr lang="zh-CN" altLang="zh-CN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流程图: 合并 19"/>
          <p:cNvSpPr/>
          <p:nvPr/>
        </p:nvSpPr>
        <p:spPr>
          <a:xfrm rot="16200000">
            <a:off x="87151" y="414944"/>
            <a:ext cx="480052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2"/>
          <p:cNvCxnSpPr/>
          <p:nvPr/>
        </p:nvCxnSpPr>
        <p:spPr bwMode="auto">
          <a:xfrm flipV="1">
            <a:off x="1052247" y="334213"/>
            <a:ext cx="0" cy="384043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58"/>
          <p:cNvSpPr/>
          <p:nvPr/>
        </p:nvSpPr>
        <p:spPr>
          <a:xfrm>
            <a:off x="0" y="6775196"/>
            <a:ext cx="9144000" cy="192021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574956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41F9E3D2-9846-B1C3-6657-AC965C168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9629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11F8CDE6-0F0F-7A72-3816-139199CC21D4}"/>
              </a:ext>
            </a:extLst>
          </p:cNvPr>
          <p:cNvSpPr txBox="1"/>
          <p:nvPr/>
        </p:nvSpPr>
        <p:spPr>
          <a:xfrm>
            <a:off x="2124238" y="3168135"/>
            <a:ext cx="4572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BAB I </a:t>
            </a:r>
          </a:p>
          <a:p>
            <a:pPr algn="ctr"/>
            <a:r>
              <a:rPr lang="en-US" sz="2400" dirty="0">
                <a:solidFill>
                  <a:schemeClr val="bg1"/>
                </a:solidFill>
                <a:latin typeface="Algerian" panose="04020705040A02060702" pitchFamily="82" charset="0"/>
              </a:rPr>
              <a:t>PENDAHULUAN</a:t>
            </a:r>
            <a:endParaRPr lang="en-ID" sz="2400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8DAB687F-A789-0138-0FC5-666D51AA1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8401" y="889434"/>
            <a:ext cx="1523675" cy="2031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596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3" descr="\\izzur\I Z Z U R\2. Share Folder\5. Izzur\Picture\WALLPAPER\picts\New folder\announcement-ppt-background.jpg"/>
          <p:cNvPicPr>
            <a:picLocks noChangeAspect="1" noChangeArrowheads="1"/>
          </p:cNvPicPr>
          <p:nvPr/>
        </p:nvPicPr>
        <p:blipFill>
          <a:blip r:embed="rId2" cstate="print"/>
          <a:srcRect l="23404" r="22340"/>
          <a:stretch>
            <a:fillRect/>
          </a:stretch>
        </p:blipFill>
        <p:spPr bwMode="auto">
          <a:xfrm>
            <a:off x="2484440" y="1844676"/>
            <a:ext cx="3671887" cy="3960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483" name="Rectangle 2"/>
          <p:cNvSpPr>
            <a:spLocks noChangeArrowheads="1"/>
          </p:cNvSpPr>
          <p:nvPr/>
        </p:nvSpPr>
        <p:spPr bwMode="auto">
          <a:xfrm>
            <a:off x="3104293" y="3851276"/>
            <a:ext cx="293541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4000">
                <a:latin typeface="Algerian" pitchFamily="82" charset="0"/>
                <a:ea typeface="Adobe Gothic Std B"/>
                <a:cs typeface="Adobe Gothic Std B"/>
              </a:rPr>
              <a:t>THANK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164288" y="164637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58"/>
          <p:cNvSpPr/>
          <p:nvPr/>
        </p:nvSpPr>
        <p:spPr>
          <a:xfrm>
            <a:off x="1" y="6775196"/>
            <a:ext cx="4572001" cy="96011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18"/>
          <p:cNvSpPr/>
          <p:nvPr/>
        </p:nvSpPr>
        <p:spPr>
          <a:xfrm>
            <a:off x="4427984" y="6775197"/>
            <a:ext cx="4716016" cy="110188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755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80013"/>
            <a:ext cx="4608512" cy="438243"/>
            <a:chOff x="251520" y="210010"/>
            <a:chExt cx="3816672" cy="328682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PENDAHULUAN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87151" y="414944"/>
            <a:ext cx="480052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26" name="Picture 2" descr="Ikon Makalah Terisolasi Pada Latar Belakang Putih Ilustrasi Stok - Unduh  Gambar Sekarang - Bisnis - Subjek, Brosur - Publikasi, Buku - iStock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875" y="951968"/>
            <a:ext cx="611266" cy="748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327176" y="1604797"/>
            <a:ext cx="40288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1200" dirty="0" err="1"/>
              <a:t>Kondisi</a:t>
            </a:r>
            <a:r>
              <a:rPr lang="en-US" altLang="zh-CN" sz="1200" dirty="0"/>
              <a:t> di </a:t>
            </a:r>
            <a:r>
              <a:rPr lang="en-US" altLang="zh-CN" sz="1200" dirty="0" err="1"/>
              <a:t>mana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Barang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Milik</a:t>
            </a:r>
            <a:r>
              <a:rPr lang="en-US" altLang="zh-CN" sz="1200" dirty="0"/>
              <a:t> Negara </a:t>
            </a:r>
            <a:r>
              <a:rPr lang="en-US" altLang="zh-CN" sz="1200" dirty="0" err="1"/>
              <a:t>belum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dikelola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secara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efektif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sesuai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dengan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peraturan</a:t>
            </a:r>
            <a:r>
              <a:rPr lang="en-US" altLang="zh-CN" sz="1200" dirty="0"/>
              <a:t> yang </a:t>
            </a:r>
            <a:r>
              <a:rPr lang="en-US" altLang="zh-CN" sz="1200" dirty="0" err="1"/>
              <a:t>ditentukan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oleh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kementerian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atau</a:t>
            </a:r>
            <a:r>
              <a:rPr lang="en-US" altLang="zh-CN" sz="1200" dirty="0"/>
              <a:t> </a:t>
            </a:r>
            <a:r>
              <a:rPr lang="en-US" altLang="zh-CN" sz="1200" dirty="0" err="1"/>
              <a:t>lembaga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pemerintah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menjadi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perhatian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utama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dalam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pengaturan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pengelolaan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Barang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Milik</a:t>
            </a:r>
            <a:r>
              <a:rPr lang="en-US" altLang="zh-CN" sz="1200" dirty="0"/>
              <a:t> Negara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altLang="zh-CN" sz="1200" dirty="0" err="1"/>
              <a:t>Dibutuhkan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pengelolaan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Barang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Milik</a:t>
            </a:r>
            <a:r>
              <a:rPr lang="en-US" altLang="zh-CN" sz="1200" dirty="0"/>
              <a:t> Negara yang </a:t>
            </a:r>
            <a:r>
              <a:rPr lang="en-US" altLang="zh-CN" sz="1200" dirty="0" err="1"/>
              <a:t>efisien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kehadiran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sumber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daya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manusia</a:t>
            </a:r>
            <a:r>
              <a:rPr lang="en-US" altLang="zh-CN" sz="1200" dirty="0"/>
              <a:t> yang </a:t>
            </a:r>
            <a:r>
              <a:rPr lang="en-US" altLang="zh-CN" sz="1200" dirty="0" err="1"/>
              <a:t>terampil</a:t>
            </a:r>
            <a:r>
              <a:rPr lang="en-US" altLang="zh-CN" sz="1200" dirty="0"/>
              <a:t> </a:t>
            </a:r>
            <a:r>
              <a:rPr lang="en-US" altLang="zh-CN" sz="1200" dirty="0" smtClean="0"/>
              <a:t>.</a:t>
            </a:r>
          </a:p>
          <a:p>
            <a:pPr algn="just"/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altLang="zh-CN" sz="1200" dirty="0" err="1" smtClean="0"/>
              <a:t>Kurangnya</a:t>
            </a:r>
            <a:r>
              <a:rPr lang="en-US" altLang="zh-CN" sz="1200" dirty="0" smtClean="0"/>
              <a:t> </a:t>
            </a:r>
            <a:r>
              <a:rPr lang="en-US" altLang="zh-CN" sz="1200" dirty="0" err="1"/>
              <a:t>transparansi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dalam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penyediaan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informasi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terkait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pengelolaan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Barang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Milik</a:t>
            </a:r>
            <a:r>
              <a:rPr lang="en-US" altLang="zh-CN" sz="1200" dirty="0"/>
              <a:t> Negara, </a:t>
            </a:r>
            <a:r>
              <a:rPr lang="en-US" altLang="zh-CN" sz="1200" dirty="0" err="1"/>
              <a:t>sehingga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ini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adalah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isu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krusial</a:t>
            </a:r>
            <a:r>
              <a:rPr lang="en-US" altLang="zh-CN" sz="1200" dirty="0"/>
              <a:t> yang </a:t>
            </a:r>
            <a:r>
              <a:rPr lang="en-US" altLang="zh-CN" sz="1200" dirty="0" err="1"/>
              <a:t>harus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diatasi</a:t>
            </a:r>
            <a:r>
              <a:rPr lang="en-US" altLang="zh-CN" sz="1200" dirty="0" smtClean="0"/>
              <a:t>. </a:t>
            </a:r>
            <a:r>
              <a:rPr lang="en-US" altLang="zh-CN" sz="1200" dirty="0" err="1" smtClean="0"/>
              <a:t>Selain</a:t>
            </a:r>
            <a:r>
              <a:rPr lang="en-US" altLang="zh-CN" sz="1200" dirty="0" smtClean="0"/>
              <a:t> </a:t>
            </a:r>
            <a:r>
              <a:rPr lang="en-US" altLang="zh-CN" sz="1200" dirty="0" err="1" smtClean="0"/>
              <a:t>itu</a:t>
            </a:r>
            <a:r>
              <a:rPr lang="en-US" altLang="zh-CN" sz="1200" dirty="0" smtClean="0"/>
              <a:t>, </a:t>
            </a:r>
            <a:r>
              <a:rPr lang="en-US" altLang="zh-CN" sz="1200" dirty="0" err="1"/>
              <a:t>dalam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pengelolaan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Aset</a:t>
            </a:r>
            <a:r>
              <a:rPr lang="en-US" altLang="zh-CN" sz="1200" dirty="0"/>
              <a:t> Negara di </a:t>
            </a:r>
            <a:r>
              <a:rPr lang="en-US" altLang="zh-CN" sz="1200" dirty="0" err="1"/>
              <a:t>Balai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Penerapan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Modernisasi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Pertanian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Banten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adalah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minimnya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jumlah</a:t>
            </a:r>
            <a:r>
              <a:rPr lang="en-US" altLang="zh-CN" sz="1200" dirty="0"/>
              <a:t> </a:t>
            </a:r>
            <a:r>
              <a:rPr lang="en-US" altLang="zh-CN" sz="1200" dirty="0" err="1"/>
              <a:t>tenaga</a:t>
            </a:r>
            <a:r>
              <a:rPr lang="en-US" altLang="zh-CN" sz="1200" dirty="0"/>
              <a:t> </a:t>
            </a:r>
            <a:r>
              <a:rPr lang="en-US" altLang="zh-CN" sz="1200" dirty="0" err="1"/>
              <a:t>kerja</a:t>
            </a:r>
            <a:r>
              <a:rPr lang="en-US" altLang="zh-CN" sz="1200" dirty="0"/>
              <a:t> yang </a:t>
            </a:r>
            <a:r>
              <a:rPr lang="en-US" altLang="zh-CN" sz="1200" dirty="0" err="1"/>
              <a:t>terlibat</a:t>
            </a:r>
            <a:r>
              <a:rPr lang="en-US" altLang="zh-CN" sz="1200" dirty="0"/>
              <a:t> </a:t>
            </a:r>
            <a:r>
              <a:rPr lang="en-US" altLang="zh-CN" sz="1200" dirty="0" err="1"/>
              <a:t>dalam</a:t>
            </a:r>
            <a:r>
              <a:rPr lang="en-US" altLang="zh-CN" sz="1200" dirty="0"/>
              <a:t> </a:t>
            </a:r>
            <a:r>
              <a:rPr lang="en-US" altLang="zh-CN" sz="1200" dirty="0" err="1"/>
              <a:t>pengelolaan</a:t>
            </a:r>
            <a:r>
              <a:rPr lang="en-US" altLang="zh-CN" sz="1200" dirty="0"/>
              <a:t> </a:t>
            </a:r>
            <a:r>
              <a:rPr lang="en-US" altLang="zh-CN" sz="1200" dirty="0" err="1"/>
              <a:t>hal</a:t>
            </a:r>
            <a:r>
              <a:rPr lang="en-US" altLang="zh-CN" sz="1200" dirty="0"/>
              <a:t> </a:t>
            </a:r>
            <a:r>
              <a:rPr lang="en-US" altLang="zh-CN" sz="1200" dirty="0" err="1" smtClean="0"/>
              <a:t>ini</a:t>
            </a:r>
            <a:r>
              <a:rPr lang="en-US" altLang="zh-CN" sz="1200" dirty="0" smtClean="0"/>
              <a:t>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id-ID" sz="1200" dirty="0"/>
          </a:p>
          <a:p>
            <a:pPr algn="just"/>
            <a:endParaRPr lang="id-ID" sz="1200" dirty="0"/>
          </a:p>
          <a:p>
            <a:pPr algn="just"/>
            <a:endParaRPr lang="id-ID" sz="12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1528" y="1128336"/>
            <a:ext cx="2593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Latar Belakang Masalah</a:t>
            </a:r>
          </a:p>
        </p:txBody>
      </p:sp>
      <p:sp>
        <p:nvSpPr>
          <p:cNvPr id="7" name="AutoShape 10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155576" y="-11578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12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307976" y="-9546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4" name="Picture 13">
            <a:extLst>
              <a:ext uri="{FF2B5EF4-FFF2-40B4-BE49-F238E27FC236}">
                <a16:creationId xmlns="" xmlns:a16="http://schemas.microsoft.com/office/drawing/2014/main" id="{F49829CE-D43D-470D-0DAF-F66E57C70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7741" y="49667"/>
            <a:ext cx="583024" cy="777365"/>
          </a:xfrm>
          <a:prstGeom prst="rect">
            <a:avLst/>
          </a:prstGeom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3482" y="1167543"/>
            <a:ext cx="3411529" cy="4937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799747"/>
            <a:ext cx="3720752" cy="17354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8556645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="" xmlns:a16="http://schemas.microsoft.com/office/drawing/2014/main" id="{C7241835-2D92-2AD4-D82E-BF1AA1011312}"/>
              </a:ext>
            </a:extLst>
          </p:cNvPr>
          <p:cNvSpPr txBox="1"/>
          <p:nvPr/>
        </p:nvSpPr>
        <p:spPr>
          <a:xfrm>
            <a:off x="2627784" y="1124744"/>
            <a:ext cx="4896544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Berdasarkan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tabel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diatas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tetap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Terdapat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1958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1879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61.6%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sementara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54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19.04%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kondisi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25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19.33%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Walaupun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memadai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tergolong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tinggi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tidak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bisa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mengesampingkan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proses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Meskipun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ketiga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kategori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jumlahnya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jauh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lebih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sedikit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keseluruhannya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rupiah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berarti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memerlukan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perhatian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khusus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keadaan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rusak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perbaikan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memiliki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nilai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signifikan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harus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dikelola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baik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kehadiran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manusia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terampil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ID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Jumlah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personel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kontrak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juga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terbilang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kurang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cukup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sebanyak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59 orang.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Namun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bertanggung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jawab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satu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ditunjuk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mengawasi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termasuk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tugas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pembukuan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inventarisasi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pelaporan</a:t>
            </a:r>
            <a:endParaRPr lang="en-ID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组合 7">
            <a:extLst>
              <a:ext uri="{FF2B5EF4-FFF2-40B4-BE49-F238E27FC236}">
                <a16:creationId xmlns="" xmlns:a16="http://schemas.microsoft.com/office/drawing/2014/main" id="{961A02AA-2E17-07DD-B3B9-2E8FB4DBED7D}"/>
              </a:ext>
            </a:extLst>
          </p:cNvPr>
          <p:cNvGrpSpPr/>
          <p:nvPr/>
        </p:nvGrpSpPr>
        <p:grpSpPr>
          <a:xfrm>
            <a:off x="207163" y="280013"/>
            <a:ext cx="4508853" cy="438243"/>
            <a:chOff x="251520" y="210010"/>
            <a:chExt cx="3816672" cy="328682"/>
          </a:xfrm>
        </p:grpSpPr>
        <p:cxnSp>
          <p:nvCxnSpPr>
            <p:cNvPr id="5" name="直接连接符 2">
              <a:extLst>
                <a:ext uri="{FF2B5EF4-FFF2-40B4-BE49-F238E27FC236}">
                  <a16:creationId xmlns="" xmlns:a16="http://schemas.microsoft.com/office/drawing/2014/main" id="{A4BFFEA6-2E1A-6737-9C51-D5A852CEE97C}"/>
                </a:ext>
              </a:extLst>
            </p:cNvPr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="" xmlns:a16="http://schemas.microsoft.com/office/drawing/2014/main" id="{2CDD0898-BC4D-6097-22F3-95B6BF403D0B}"/>
                </a:ext>
              </a:extLst>
            </p:cNvPr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="" xmlns:a16="http://schemas.microsoft.com/office/drawing/2014/main" id="{2EE71B57-DF26-9E9D-D954-9D9C836801A1}"/>
                </a:ext>
              </a:extLst>
            </p:cNvPr>
            <p:cNvSpPr txBox="1"/>
            <p:nvPr/>
          </p:nvSpPr>
          <p:spPr>
            <a:xfrm>
              <a:off x="1043856" y="210010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PENDAHULUAN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BFAA45E8-1298-399F-848A-66393C2C3C8F}"/>
              </a:ext>
            </a:extLst>
          </p:cNvPr>
          <p:cNvSpPr txBox="1"/>
          <p:nvPr/>
        </p:nvSpPr>
        <p:spPr>
          <a:xfrm>
            <a:off x="7433532" y="-219785"/>
            <a:ext cx="150330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dist"/>
            <a:r>
              <a:rPr lang="en-US" altLang="zh-CN" sz="48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4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48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48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4" name="直接连接符 16">
            <a:extLst>
              <a:ext uri="{FF2B5EF4-FFF2-40B4-BE49-F238E27FC236}">
                <a16:creationId xmlns="" xmlns:a16="http://schemas.microsoft.com/office/drawing/2014/main" id="{238FF641-E403-410D-EAB2-C4E4FC7E06DE}"/>
              </a:ext>
            </a:extLst>
          </p:cNvPr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4D567EAE-601A-8BC6-F46D-339BDDE32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7734" y="37090"/>
            <a:ext cx="609601" cy="812801"/>
          </a:xfrm>
          <a:prstGeom prst="rect">
            <a:avLst/>
          </a:prstGeom>
        </p:spPr>
      </p:pic>
      <p:sp>
        <p:nvSpPr>
          <p:cNvPr id="2" name="矩形 18">
            <a:extLst>
              <a:ext uri="{FF2B5EF4-FFF2-40B4-BE49-F238E27FC236}">
                <a16:creationId xmlns="" xmlns:a16="http://schemas.microsoft.com/office/drawing/2014/main" id="{4DD78306-1EB8-0558-AD7C-FA1F0ECA62A8}"/>
              </a:ext>
            </a:extLst>
          </p:cNvPr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46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207163" y="280013"/>
            <a:ext cx="4508853" cy="438243"/>
            <a:chOff x="251520" y="210010"/>
            <a:chExt cx="3816672" cy="328682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PENDAHULUAN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87151" y="414944"/>
            <a:ext cx="480052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32" name="Picture 8" descr="Makalah Ruang Lingkup Filsafat Ilmu – alshof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3500"/>
                    </a14:imgEffect>
                    <a14:imgEffect>
                      <a14:brightnessContrast bright="1000" contras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0602" y="1046730"/>
            <a:ext cx="1125826" cy="542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10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155576" y="-11578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12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307976" y="-9546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23" name="Rectangle 22"/>
          <p:cNvSpPr/>
          <p:nvPr/>
        </p:nvSpPr>
        <p:spPr>
          <a:xfrm>
            <a:off x="4860032" y="1810699"/>
            <a:ext cx="416617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yaitu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menganalisis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sebagai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keuangan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AutoNum type="arabicPeriod"/>
            </a:pP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faktor-faktor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mendukung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menghambat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serta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jenis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laporan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5558694" y="1267884"/>
            <a:ext cx="3261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Sub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Fokus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id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65212" y="1245382"/>
            <a:ext cx="2196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id-ID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Identifikasi Masalah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6278" y="1801385"/>
            <a:ext cx="4429718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Manajemen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belum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sepenuhnya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sehingga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banyak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mengalami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kerusakan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proyek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sedang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terabaikan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 algn="just"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transparansi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dalam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penyediaan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</a:p>
          <a:p>
            <a:pPr marL="342900" lvl="0" indent="-342900" algn="just"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pemahaman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mengenai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</a:p>
          <a:p>
            <a:pPr marL="342900" lvl="0" indent="-342900" algn="just"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Kurangnya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pelatihan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teknis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diterima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pegawai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terkait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</a:p>
          <a:p>
            <a:pPr lvl="0" algn="just"/>
            <a:endParaRPr lang="id-ID" sz="1200" dirty="0"/>
          </a:p>
        </p:txBody>
      </p:sp>
      <p:pic>
        <p:nvPicPr>
          <p:cNvPr id="25" name="Picture 14" descr="Kaca Pembesar, Logo, Tanda Centang gambar 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6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125" y="1171685"/>
            <a:ext cx="648072" cy="52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65820"/>
      </p:ext>
    </p:extLst>
  </p:cSld>
  <p:clrMapOvr>
    <a:masterClrMapping/>
  </p:clrMapOvr>
  <p:transition spd="slow">
    <p:push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/>
        </p:nvGrpSpPr>
        <p:grpSpPr>
          <a:xfrm>
            <a:off x="107504" y="280013"/>
            <a:ext cx="4608512" cy="438243"/>
            <a:chOff x="251520" y="210010"/>
            <a:chExt cx="3816672" cy="328682"/>
          </a:xfrm>
        </p:grpSpPr>
        <p:cxnSp>
          <p:nvCxnSpPr>
            <p:cNvPr id="3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1043856" y="210010"/>
              <a:ext cx="3024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PENDAHULUAN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17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6789374"/>
            <a:ext cx="9144000" cy="192021"/>
          </a:xfrm>
          <a:prstGeom prst="rect">
            <a:avLst/>
          </a:prstGeom>
          <a:solidFill>
            <a:srgbClr val="FFC000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合并 19"/>
          <p:cNvSpPr/>
          <p:nvPr/>
        </p:nvSpPr>
        <p:spPr>
          <a:xfrm rot="16200000">
            <a:off x="87151" y="414944"/>
            <a:ext cx="480052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AutoShape 10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155576" y="-11578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sp>
        <p:nvSpPr>
          <p:cNvPr id="9" name="AutoShape 12" descr="Pertanyaan Penelitian, Masalah, Definisi gambar png"/>
          <p:cNvSpPr>
            <a:spLocks noChangeAspect="1" noChangeArrowheads="1"/>
          </p:cNvSpPr>
          <p:nvPr/>
        </p:nvSpPr>
        <p:spPr bwMode="auto">
          <a:xfrm>
            <a:off x="307976" y="-954617"/>
            <a:ext cx="1819275" cy="2425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40" name="Picture 16" descr="Ikon Visi, Pernyataan Visi, Desain Ikon, Tujuan, Simbol, Organisasi,  Pemasaran, Perusahaan, lingkaran, perusahaan, tujuan png | PNGWi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5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040" y="1308240"/>
            <a:ext cx="1151702" cy="740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/>
          <p:cNvSpPr txBox="1"/>
          <p:nvPr/>
        </p:nvSpPr>
        <p:spPr>
          <a:xfrm>
            <a:off x="3491881" y="1452999"/>
            <a:ext cx="326963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Pertanyaan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Penelitian</a:t>
            </a:r>
            <a:endParaRPr lang="id-ID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1115616" y="2310163"/>
            <a:ext cx="712879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Bagaimanakah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Negara)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pendukung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saja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penyebab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atau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penghambat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Negara di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lvl="0" indent="-342900" algn="just">
              <a:lnSpc>
                <a:spcPct val="150000"/>
              </a:lnSpc>
              <a:buAutoNum type="arabicPeriod"/>
            </a:pP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Bagaimana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penanggulangan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penghambat</a:t>
            </a:r>
            <a:r>
              <a:rPr lang="en-ID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asset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barang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milik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negara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pada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Penerapan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Modernisasi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Pertanian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Banten</a:t>
            </a:r>
            <a:r>
              <a:rPr lang="en-ID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lvl="0" algn="just"/>
            <a:endParaRPr lang="id-ID" sz="1400" dirty="0"/>
          </a:p>
        </p:txBody>
      </p:sp>
    </p:spTree>
    <p:extLst>
      <p:ext uri="{BB962C8B-B14F-4D97-AF65-F5344CB8AC3E}">
        <p14:creationId xmlns:p14="http://schemas.microsoft.com/office/powerpoint/2010/main" val="3258614071"/>
      </p:ext>
    </p:extLst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2B43751D-A4AC-C0A7-560A-650A8DFBBC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3044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/>
          <p:cNvSpPr/>
          <p:nvPr/>
        </p:nvSpPr>
        <p:spPr>
          <a:xfrm>
            <a:off x="0" y="6775196"/>
            <a:ext cx="9144000" cy="192021"/>
          </a:xfrm>
          <a:prstGeom prst="rect">
            <a:avLst/>
          </a:prstGeom>
          <a:solidFill>
            <a:srgbClr val="05AF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74" name="组合 7"/>
          <p:cNvGrpSpPr/>
          <p:nvPr/>
        </p:nvGrpSpPr>
        <p:grpSpPr>
          <a:xfrm>
            <a:off x="107504" y="280013"/>
            <a:ext cx="7200798" cy="438243"/>
            <a:chOff x="251520" y="210010"/>
            <a:chExt cx="5963549" cy="328682"/>
          </a:xfrm>
        </p:grpSpPr>
        <p:cxnSp>
          <p:nvCxnSpPr>
            <p:cNvPr id="75" name="直接连接符 2"/>
            <p:cNvCxnSpPr/>
            <p:nvPr/>
          </p:nvCxnSpPr>
          <p:spPr bwMode="auto">
            <a:xfrm flipV="1">
              <a:off x="1033936" y="250660"/>
              <a:ext cx="0" cy="288032"/>
            </a:xfrm>
            <a:prstGeom prst="line">
              <a:avLst/>
            </a:prstGeom>
            <a:ln w="19050">
              <a:solidFill>
                <a:schemeClr val="tx1">
                  <a:lumMod val="65000"/>
                  <a:lumOff val="35000"/>
                </a:schemeClr>
              </a:solidFill>
            </a:ln>
            <a:effectLst>
              <a:outerShdw blurRad="12700" dist="12700" dir="5400000" algn="t" rotWithShape="0">
                <a:schemeClr val="bg1"/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251520" y="215650"/>
              <a:ext cx="782416" cy="3000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/>
              <a:r>
                <a:rPr lang="en-US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</a:t>
              </a:r>
              <a:r>
                <a:rPr lang="id-ID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zh-CN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1043855" y="210010"/>
              <a:ext cx="517121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id-ID" altLang="zh-CN" b="1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KAJIAN </a:t>
              </a:r>
              <a:r>
                <a:rPr lang="id-ID" altLang="zh-CN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TEORITIK</a:t>
              </a:r>
              <a:endParaRPr lang="zh-CN" altLang="zh-CN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cxnSp>
        <p:nvCxnSpPr>
          <p:cNvPr id="79" name="直接连接符 16"/>
          <p:cNvCxnSpPr/>
          <p:nvPr/>
        </p:nvCxnSpPr>
        <p:spPr bwMode="auto">
          <a:xfrm>
            <a:off x="179512" y="876201"/>
            <a:ext cx="8712968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  <a:effectLst>
            <a:outerShdw blurRad="12700" dist="12700" dir="5400000" algn="t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流程图: 合并 19"/>
          <p:cNvSpPr/>
          <p:nvPr/>
        </p:nvSpPr>
        <p:spPr>
          <a:xfrm rot="16200000">
            <a:off x="87151" y="414944"/>
            <a:ext cx="480052" cy="240025"/>
          </a:xfrm>
          <a:prstGeom prst="flowChartMerge">
            <a:avLst/>
          </a:prstGeom>
          <a:noFill/>
          <a:ln w="635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370018" y="-123395"/>
            <a:ext cx="1512168" cy="92333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lvl="0" algn="dist"/>
            <a:r>
              <a:rPr lang="en-US" altLang="zh-CN" sz="5400" b="1" dirty="0">
                <a:solidFill>
                  <a:srgbClr val="05AFC8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r>
              <a:rPr lang="en-US" altLang="zh-CN" sz="5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5400" b="1" dirty="0">
                <a:solidFill>
                  <a:srgbClr val="FA445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·</a:t>
            </a:r>
            <a:endParaRPr lang="zh-CN" altLang="zh-CN" sz="5400" b="1" dirty="0">
              <a:solidFill>
                <a:srgbClr val="FA445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" name="object 30"/>
          <p:cNvSpPr/>
          <p:nvPr/>
        </p:nvSpPr>
        <p:spPr>
          <a:xfrm>
            <a:off x="3056660" y="981750"/>
            <a:ext cx="3318712" cy="569887"/>
          </a:xfrm>
          <a:custGeom>
            <a:avLst/>
            <a:gdLst/>
            <a:ahLst/>
            <a:cxnLst/>
            <a:rect l="l" t="t" r="r" b="b"/>
            <a:pathLst>
              <a:path w="3927475" h="739139">
                <a:moveTo>
                  <a:pt x="3804158" y="0"/>
                </a:moveTo>
                <a:lnTo>
                  <a:pt x="123190" y="0"/>
                </a:lnTo>
                <a:lnTo>
                  <a:pt x="75239" y="9675"/>
                </a:lnTo>
                <a:lnTo>
                  <a:pt x="36082" y="36067"/>
                </a:lnTo>
                <a:lnTo>
                  <a:pt x="9681" y="75223"/>
                </a:lnTo>
                <a:lnTo>
                  <a:pt x="0" y="123189"/>
                </a:lnTo>
                <a:lnTo>
                  <a:pt x="0" y="615950"/>
                </a:lnTo>
                <a:lnTo>
                  <a:pt x="9681" y="663916"/>
                </a:lnTo>
                <a:lnTo>
                  <a:pt x="36082" y="703072"/>
                </a:lnTo>
                <a:lnTo>
                  <a:pt x="75239" y="729464"/>
                </a:lnTo>
                <a:lnTo>
                  <a:pt x="123190" y="739139"/>
                </a:lnTo>
                <a:lnTo>
                  <a:pt x="3804158" y="739139"/>
                </a:lnTo>
                <a:lnTo>
                  <a:pt x="3852124" y="729464"/>
                </a:lnTo>
                <a:lnTo>
                  <a:pt x="3891280" y="703072"/>
                </a:lnTo>
                <a:lnTo>
                  <a:pt x="3917672" y="663916"/>
                </a:lnTo>
                <a:lnTo>
                  <a:pt x="3927348" y="615950"/>
                </a:lnTo>
                <a:lnTo>
                  <a:pt x="3927348" y="123189"/>
                </a:lnTo>
                <a:lnTo>
                  <a:pt x="3917672" y="75223"/>
                </a:lnTo>
                <a:lnTo>
                  <a:pt x="3891280" y="36067"/>
                </a:lnTo>
                <a:lnTo>
                  <a:pt x="3852124" y="9675"/>
                </a:lnTo>
                <a:lnTo>
                  <a:pt x="3804158" y="0"/>
                </a:lnTo>
                <a:close/>
              </a:path>
            </a:pathLst>
          </a:custGeom>
          <a:solidFill>
            <a:srgbClr val="1D6EA9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  <a:endParaRPr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object 30"/>
          <p:cNvSpPr/>
          <p:nvPr/>
        </p:nvSpPr>
        <p:spPr>
          <a:xfrm>
            <a:off x="3056660" y="2908050"/>
            <a:ext cx="3318712" cy="569887"/>
          </a:xfrm>
          <a:custGeom>
            <a:avLst/>
            <a:gdLst/>
            <a:ahLst/>
            <a:cxnLst/>
            <a:rect l="l" t="t" r="r" b="b"/>
            <a:pathLst>
              <a:path w="3927475" h="739139">
                <a:moveTo>
                  <a:pt x="3804158" y="0"/>
                </a:moveTo>
                <a:lnTo>
                  <a:pt x="123190" y="0"/>
                </a:lnTo>
                <a:lnTo>
                  <a:pt x="75239" y="9675"/>
                </a:lnTo>
                <a:lnTo>
                  <a:pt x="36082" y="36067"/>
                </a:lnTo>
                <a:lnTo>
                  <a:pt x="9681" y="75223"/>
                </a:lnTo>
                <a:lnTo>
                  <a:pt x="0" y="123189"/>
                </a:lnTo>
                <a:lnTo>
                  <a:pt x="0" y="615950"/>
                </a:lnTo>
                <a:lnTo>
                  <a:pt x="9681" y="663916"/>
                </a:lnTo>
                <a:lnTo>
                  <a:pt x="36082" y="703072"/>
                </a:lnTo>
                <a:lnTo>
                  <a:pt x="75239" y="729464"/>
                </a:lnTo>
                <a:lnTo>
                  <a:pt x="123190" y="739139"/>
                </a:lnTo>
                <a:lnTo>
                  <a:pt x="3804158" y="739139"/>
                </a:lnTo>
                <a:lnTo>
                  <a:pt x="3852124" y="729464"/>
                </a:lnTo>
                <a:lnTo>
                  <a:pt x="3891280" y="703072"/>
                </a:lnTo>
                <a:lnTo>
                  <a:pt x="3917672" y="663916"/>
                </a:lnTo>
                <a:lnTo>
                  <a:pt x="3927348" y="615950"/>
                </a:lnTo>
                <a:lnTo>
                  <a:pt x="3927348" y="123189"/>
                </a:lnTo>
                <a:lnTo>
                  <a:pt x="3917672" y="75223"/>
                </a:lnTo>
                <a:lnTo>
                  <a:pt x="3891280" y="36067"/>
                </a:lnTo>
                <a:lnTo>
                  <a:pt x="3852124" y="9675"/>
                </a:lnTo>
                <a:lnTo>
                  <a:pt x="3804158" y="0"/>
                </a:lnTo>
                <a:close/>
              </a:path>
            </a:pathLst>
          </a:custGeom>
          <a:solidFill>
            <a:srgbClr val="92D050"/>
          </a:solidFill>
        </p:spPr>
        <p:txBody>
          <a:bodyPr wrap="square" lIns="0" tIns="0" rIns="0" bIns="0" rtlCol="0"/>
          <a:lstStyle/>
          <a:p>
            <a:pPr algn="ctr"/>
            <a:r>
              <a:rPr lang="en-US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Negara</a:t>
            </a:r>
            <a:endParaRPr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object 30"/>
          <p:cNvSpPr/>
          <p:nvPr/>
        </p:nvSpPr>
        <p:spPr>
          <a:xfrm>
            <a:off x="1475656" y="4712995"/>
            <a:ext cx="5832646" cy="569887"/>
          </a:xfrm>
          <a:custGeom>
            <a:avLst/>
            <a:gdLst/>
            <a:ahLst/>
            <a:cxnLst/>
            <a:rect l="l" t="t" r="r" b="b"/>
            <a:pathLst>
              <a:path w="3927475" h="739139">
                <a:moveTo>
                  <a:pt x="3804158" y="0"/>
                </a:moveTo>
                <a:lnTo>
                  <a:pt x="123190" y="0"/>
                </a:lnTo>
                <a:lnTo>
                  <a:pt x="75239" y="9675"/>
                </a:lnTo>
                <a:lnTo>
                  <a:pt x="36082" y="36067"/>
                </a:lnTo>
                <a:lnTo>
                  <a:pt x="9681" y="75223"/>
                </a:lnTo>
                <a:lnTo>
                  <a:pt x="0" y="123189"/>
                </a:lnTo>
                <a:lnTo>
                  <a:pt x="0" y="615950"/>
                </a:lnTo>
                <a:lnTo>
                  <a:pt x="9681" y="663916"/>
                </a:lnTo>
                <a:lnTo>
                  <a:pt x="36082" y="703072"/>
                </a:lnTo>
                <a:lnTo>
                  <a:pt x="75239" y="729464"/>
                </a:lnTo>
                <a:lnTo>
                  <a:pt x="123190" y="739139"/>
                </a:lnTo>
                <a:lnTo>
                  <a:pt x="3804158" y="739139"/>
                </a:lnTo>
                <a:lnTo>
                  <a:pt x="3852124" y="729464"/>
                </a:lnTo>
                <a:lnTo>
                  <a:pt x="3891280" y="703072"/>
                </a:lnTo>
                <a:lnTo>
                  <a:pt x="3917672" y="663916"/>
                </a:lnTo>
                <a:lnTo>
                  <a:pt x="3927348" y="615950"/>
                </a:lnTo>
                <a:lnTo>
                  <a:pt x="3927348" y="123189"/>
                </a:lnTo>
                <a:lnTo>
                  <a:pt x="3917672" y="75223"/>
                </a:lnTo>
                <a:lnTo>
                  <a:pt x="3891280" y="36067"/>
                </a:lnTo>
                <a:lnTo>
                  <a:pt x="3852124" y="9675"/>
                </a:lnTo>
                <a:lnTo>
                  <a:pt x="3804158" y="0"/>
                </a:lnTo>
                <a:close/>
              </a:path>
            </a:pathLst>
          </a:custGeom>
          <a:solidFill>
            <a:srgbClr val="FFC000"/>
          </a:solidFill>
        </p:spPr>
        <p:txBody>
          <a:bodyPr wrap="square" lIns="0" tIns="0" rIns="0" bIns="0" rtlCol="0"/>
          <a:lstStyle/>
          <a:p>
            <a:pPr algn="ctr"/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Faktor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Mempengaruhi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Tercapainya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BMN Yang </a:t>
            </a:r>
            <a:r>
              <a:rPr lang="en-US" sz="1500" dirty="0" err="1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1500" dirty="0" err="1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fisien</a:t>
            </a:r>
            <a:r>
              <a:rPr lang="en-US" sz="1500" dirty="0" smtClean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15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59" name="Rectangle 2058"/>
          <p:cNvSpPr/>
          <p:nvPr/>
        </p:nvSpPr>
        <p:spPr>
          <a:xfrm>
            <a:off x="4774771" y="4243539"/>
            <a:ext cx="426299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/>
            <a:r>
              <a:rPr lang="id-ID" sz="1000" dirty="0">
                <a:latin typeface="Segoe UI Light" pitchFamily="34" charset="0"/>
              </a:rPr>
              <a:t>              </a:t>
            </a:r>
          </a:p>
        </p:txBody>
      </p:sp>
      <p:sp>
        <p:nvSpPr>
          <p:cNvPr id="9" name="object 41">
            <a:extLst>
              <a:ext uri="{FF2B5EF4-FFF2-40B4-BE49-F238E27FC236}">
                <a16:creationId xmlns="" xmlns:a16="http://schemas.microsoft.com/office/drawing/2014/main" id="{6916198B-C259-82A1-FDC2-33EE14C54B26}"/>
              </a:ext>
            </a:extLst>
          </p:cNvPr>
          <p:cNvSpPr txBox="1"/>
          <p:nvPr/>
        </p:nvSpPr>
        <p:spPr>
          <a:xfrm>
            <a:off x="2637742" y="1732321"/>
            <a:ext cx="3976814" cy="581569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algn="ctr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Pengelolaan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mencakup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semua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kegiatan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bertujuan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menjaga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memanfaatkan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publik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secara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efektif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untuk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memaksimalkan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kesejahteraan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masyarakat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Kasperskaya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(2018)</a:t>
            </a:r>
            <a:endParaRPr lang="en-ID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CA262521-4B8A-9BF2-E30B-36CAFA1103B1}"/>
              </a:ext>
            </a:extLst>
          </p:cNvPr>
          <p:cNvSpPr txBox="1"/>
          <p:nvPr/>
        </p:nvSpPr>
        <p:spPr>
          <a:xfrm>
            <a:off x="2584517" y="3710059"/>
            <a:ext cx="42629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Aset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merupakan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sumber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ekonomi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dimiliki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oleh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akibat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dari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kejadian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yang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telah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berlangsung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sebelumnya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Peraturan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D" sz="1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Pemerintah</a:t>
            </a:r>
            <a:r>
              <a:rPr lang="en-ID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(2010</a:t>
            </a:r>
            <a:r>
              <a:rPr lang="en-ID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CA262521-4B8A-9BF2-E30B-36CAFA1103B1}"/>
              </a:ext>
            </a:extLst>
          </p:cNvPr>
          <p:cNvSpPr txBox="1"/>
          <p:nvPr/>
        </p:nvSpPr>
        <p:spPr>
          <a:xfrm>
            <a:off x="3383868" y="5441497"/>
            <a:ext cx="2304256" cy="10002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Sumber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Daya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Manusia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Perencanaan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>
                <a:latin typeface="Times New Roman" pitchFamily="18" charset="0"/>
                <a:cs typeface="Times New Roman" pitchFamily="18" charset="0"/>
              </a:rPr>
              <a:t>Kebutuhan</a:t>
            </a:r>
            <a:r>
              <a:rPr lang="en-US" altLang="zh-CN" sz="1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Aset</a:t>
            </a:r>
            <a:endParaRPr lang="en-US" altLang="zh-CN" sz="1200" dirty="0" smtClean="0">
              <a:latin typeface="Times New Roman" pitchFamily="18" charset="0"/>
              <a:cs typeface="Times New Roman" pitchFamily="18" charset="0"/>
            </a:endParaRPr>
          </a:p>
          <a:p>
            <a:pPr marL="171450" lvl="0" indent="-171450">
              <a:buFont typeface="Wingdings" pitchFamily="2" charset="2"/>
              <a:buChar char="Ø"/>
            </a:pPr>
            <a:r>
              <a:rPr lang="en-US" sz="1200" dirty="0" err="1" smtClean="0">
                <a:latin typeface="Times New Roman" pitchFamily="18" charset="0"/>
                <a:cs typeface="Times New Roman" pitchFamily="18" charset="0"/>
              </a:rPr>
              <a:t>Administrasi</a:t>
            </a:r>
            <a:r>
              <a:rPr lang="zh-CN" altLang="en-US" sz="1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BMN</a:t>
            </a:r>
          </a:p>
          <a:p>
            <a:pPr marL="171450" lvl="0" indent="-171450">
              <a:buFont typeface="Wingdings" pitchFamily="2" charset="2"/>
              <a:buChar char="Ø"/>
            </a:pPr>
            <a:r>
              <a:rPr lang="en-US" altLang="zh-CN" sz="1200" dirty="0" err="1" smtClean="0">
                <a:latin typeface="Times New Roman" pitchFamily="18" charset="0"/>
                <a:cs typeface="Times New Roman" pitchFamily="18" charset="0"/>
              </a:rPr>
              <a:t>Pengawasan</a:t>
            </a:r>
            <a:r>
              <a:rPr lang="en-US" altLang="zh-CN" sz="1200" dirty="0" smtClean="0">
                <a:latin typeface="Times New Roman" pitchFamily="18" charset="0"/>
                <a:cs typeface="Times New Roman" pitchFamily="18" charset="0"/>
              </a:rPr>
              <a:t> BMN</a:t>
            </a:r>
            <a:endParaRPr lang="en-US" sz="1200" dirty="0">
              <a:latin typeface="Times New Roman" pitchFamily="18" charset="0"/>
              <a:cs typeface="Times New Roman" pitchFamily="18" charset="0"/>
            </a:endParaRPr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321560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="" xmlns:a16="http://schemas.microsoft.com/office/drawing/2014/main" id="{95273CAC-4B90-4899-3D75-8A02AF94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31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1542</Words>
  <Application>Microsoft Office PowerPoint</Application>
  <PresentationFormat>On-screen Show (4:3)</PresentationFormat>
  <Paragraphs>203</Paragraphs>
  <Slides>20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ICT</dc:creator>
  <cp:lastModifiedBy>ICT</cp:lastModifiedBy>
  <cp:revision>2</cp:revision>
  <dcterms:created xsi:type="dcterms:W3CDTF">2025-07-28T06:52:21Z</dcterms:created>
  <dcterms:modified xsi:type="dcterms:W3CDTF">2025-07-28T06:54:53Z</dcterms:modified>
</cp:coreProperties>
</file>