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221E1-A31F-45CD-9D74-FE34CAA38C17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99980-B4BD-4656-8784-4BBC5155AE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406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99980-B4BD-4656-8784-4BBC5155AEF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268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99980-B4BD-4656-8784-4BBC5155AEF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941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99980-B4BD-4656-8784-4BBC5155AEF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11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82A2-FE3A-4EDA-BFF2-1F0042F47D82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313-CB38-49B8-9403-8EFC86B8C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90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82A2-FE3A-4EDA-BFF2-1F0042F47D82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313-CB38-49B8-9403-8EFC86B8C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69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82A2-FE3A-4EDA-BFF2-1F0042F47D82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313-CB38-49B8-9403-8EFC86B8C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584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82A2-FE3A-4EDA-BFF2-1F0042F47D82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313-CB38-49B8-9403-8EFC86B8CB2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2316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82A2-FE3A-4EDA-BFF2-1F0042F47D82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313-CB38-49B8-9403-8EFC86B8C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600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82A2-FE3A-4EDA-BFF2-1F0042F47D82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313-CB38-49B8-9403-8EFC86B8C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796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82A2-FE3A-4EDA-BFF2-1F0042F47D82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313-CB38-49B8-9403-8EFC86B8C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105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82A2-FE3A-4EDA-BFF2-1F0042F47D82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313-CB38-49B8-9403-8EFC86B8C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275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82A2-FE3A-4EDA-BFF2-1F0042F47D82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313-CB38-49B8-9403-8EFC86B8C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41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82A2-FE3A-4EDA-BFF2-1F0042F47D82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313-CB38-49B8-9403-8EFC86B8C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30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82A2-FE3A-4EDA-BFF2-1F0042F47D82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313-CB38-49B8-9403-8EFC86B8C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16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82A2-FE3A-4EDA-BFF2-1F0042F47D82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313-CB38-49B8-9403-8EFC86B8C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07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82A2-FE3A-4EDA-BFF2-1F0042F47D82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313-CB38-49B8-9403-8EFC86B8C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53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82A2-FE3A-4EDA-BFF2-1F0042F47D82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313-CB38-49B8-9403-8EFC86B8C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41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82A2-FE3A-4EDA-BFF2-1F0042F47D82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313-CB38-49B8-9403-8EFC86B8C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58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82A2-FE3A-4EDA-BFF2-1F0042F47D82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313-CB38-49B8-9403-8EFC86B8C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86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82A2-FE3A-4EDA-BFF2-1F0042F47D82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313-CB38-49B8-9403-8EFC86B8C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38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37F82A2-FE3A-4EDA-BFF2-1F0042F47D82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2313-CB38-49B8-9403-8EFC86B8C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973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98A966-CFCC-863B-27D9-F56EB5C0D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112" y="1479081"/>
            <a:ext cx="9381700" cy="3329581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ЭЛЕКТРОННЫЕ ИНФОРМАЦИОННЫЕ РЕСУРСЫ</a:t>
            </a:r>
            <a:endParaRPr lang="ru-RU" dirty="0">
              <a:latin typeface="STZhongsong" panose="020B0503020204020204" pitchFamily="2" charset="-122"/>
              <a:ea typeface="STZhongsong" panose="020B05030202040202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604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6E5038-FF41-0E0D-7351-146EE7B5D6A8}"/>
              </a:ext>
            </a:extLst>
          </p:cNvPr>
          <p:cNvSpPr txBox="1"/>
          <p:nvPr/>
        </p:nvSpPr>
        <p:spPr>
          <a:xfrm>
            <a:off x="3016471" y="422987"/>
            <a:ext cx="6159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Информационные ресурсы</a:t>
            </a:r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B7DB2696-DA0A-82B2-A9B6-6E218B3DAE91}"/>
              </a:ext>
            </a:extLst>
          </p:cNvPr>
          <p:cNvSpPr/>
          <p:nvPr/>
        </p:nvSpPr>
        <p:spPr>
          <a:xfrm rot="1449191">
            <a:off x="3261282" y="989044"/>
            <a:ext cx="454517" cy="129384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BE6F0E8B-A405-7A89-45EA-51177A5CC5FB}"/>
              </a:ext>
            </a:extLst>
          </p:cNvPr>
          <p:cNvSpPr/>
          <p:nvPr/>
        </p:nvSpPr>
        <p:spPr>
          <a:xfrm rot="20455665">
            <a:off x="8522097" y="986652"/>
            <a:ext cx="454517" cy="129384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633E72-2AA6-A803-899F-03D19F54270D}"/>
              </a:ext>
            </a:extLst>
          </p:cNvPr>
          <p:cNvSpPr txBox="1"/>
          <p:nvPr/>
        </p:nvSpPr>
        <p:spPr>
          <a:xfrm>
            <a:off x="904635" y="2319243"/>
            <a:ext cx="42236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Электронные информационные ресурсы, содержащие общедоступные персональные данные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F19F8C-A66A-EFDA-344C-C69D9248B812}"/>
              </a:ext>
            </a:extLst>
          </p:cNvPr>
          <p:cNvSpPr txBox="1"/>
          <p:nvPr/>
        </p:nvSpPr>
        <p:spPr>
          <a:xfrm>
            <a:off x="6637519" y="2319243"/>
            <a:ext cx="42236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Электронные информационные ресурсы, содержащие персональные данные ограниченного доступа.</a:t>
            </a:r>
          </a:p>
        </p:txBody>
      </p:sp>
      <p:pic>
        <p:nvPicPr>
          <p:cNvPr id="1026" name="Picture 2" descr="Значок сети, Значок общего доступа, Пользователь, Компьютерная сеть, Общий  доступ к файлам, Линия, Технология, Площадь, площадь, связь, компьютерная  сеть png | PNGWing">
            <a:extLst>
              <a:ext uri="{FF2B5EF4-FFF2-40B4-BE49-F238E27FC236}">
                <a16:creationId xmlns:a16="http://schemas.microsoft.com/office/drawing/2014/main" id="{8007D392-DDDC-13C5-CE6C-EE85FB3B6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84" b="89844" l="10000" r="90000">
                        <a14:foregroundMark x1="37500" y1="41602" x2="36304" y2="36133"/>
                        <a14:foregroundMark x1="35978" y1="83984" x2="35870" y2="83594"/>
                        <a14:foregroundMark x1="54783" y1="9766" x2="51957" y2="89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07" y="4357762"/>
            <a:ext cx="3484125" cy="193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Значок Ограниченного Доступа В Векторе Логотип — стоковая векторная графика  и другие изображения на тему Без людей - Без людей, Векторная графика,  Замок - средство безопасности - iStock">
            <a:extLst>
              <a:ext uri="{FF2B5EF4-FFF2-40B4-BE49-F238E27FC236}">
                <a16:creationId xmlns:a16="http://schemas.microsoft.com/office/drawing/2014/main" id="{BC5C1E9B-02C5-F710-9B0A-E556448E8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0240" y1="25721" x2="50240" y2="25721"/>
                        <a14:foregroundMark x1="55288" y1="25240" x2="52404" y2="25000"/>
                        <a14:foregroundMark x1="61779" y1="25721" x2="62981" y2="25962"/>
                        <a14:foregroundMark x1="62740" y1="28365" x2="58894" y2="27404"/>
                        <a14:foregroundMark x1="46394" y1="25721" x2="41587" y2="24760"/>
                        <a14:foregroundMark x1="26442" y1="24760" x2="52404" y2="26442"/>
                        <a14:foregroundMark x1="52404" y1="26442" x2="66106" y2="25721"/>
                        <a14:foregroundMark x1="66106" y1="25721" x2="69231" y2="26683"/>
                        <a14:foregroundMark x1="72596" y1="26683" x2="46394" y2="36058"/>
                        <a14:foregroundMark x1="46394" y1="36058" x2="43510" y2="40144"/>
                        <a14:foregroundMark x1="46635" y1="42548" x2="46154" y2="42067"/>
                        <a14:foregroundMark x1="29327" y1="40625" x2="33173" y2="38221"/>
                        <a14:foregroundMark x1="40144" y1="35337" x2="27163" y2="35096"/>
                        <a14:foregroundMark x1="27163" y1="35096" x2="27644" y2="35337"/>
                        <a14:foregroundMark x1="30288" y1="47356" x2="32933" y2="45192"/>
                        <a14:foregroundMark x1="35337" y1="69231" x2="33413" y2="71394"/>
                        <a14:foregroundMark x1="31971" y1="74519" x2="36058" y2="75000"/>
                        <a14:foregroundMark x1="36298" y1="78125" x2="33894" y2="76202"/>
                        <a14:foregroundMark x1="29327" y1="77404" x2="28606" y2="74038"/>
                        <a14:foregroundMark x1="25721" y1="75000" x2="26683" y2="71635"/>
                        <a14:foregroundMark x1="30288" y1="73077" x2="44712" y2="71635"/>
                        <a14:foregroundMark x1="44712" y1="71635" x2="44952" y2="71635"/>
                        <a14:foregroundMark x1="42788" y1="77644" x2="59375" y2="73798"/>
                        <a14:foregroundMark x1="59375" y1="73798" x2="59615" y2="73798"/>
                        <a14:foregroundMark x1="61298" y1="75481" x2="62981" y2="66346"/>
                        <a14:foregroundMark x1="68510" y1="73558" x2="72356" y2="68750"/>
                        <a14:foregroundMark x1="71875" y1="71875" x2="70192" y2="76683"/>
                        <a14:foregroundMark x1="53365" y1="67308" x2="41827" y2="67788"/>
                        <a14:foregroundMark x1="66106" y1="42788" x2="62260" y2="41106"/>
                        <a14:foregroundMark x1="69952" y1="45673" x2="73798" y2="44712"/>
                        <a14:foregroundMark x1="29808" y1="68269" x2="30529" y2="66346"/>
                        <a14:foregroundMark x1="71635" y1="37981" x2="72356" y2="362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007" y="3900813"/>
            <a:ext cx="2842012" cy="284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20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6E5038-FF41-0E0D-7351-146EE7B5D6A8}"/>
              </a:ext>
            </a:extLst>
          </p:cNvPr>
          <p:cNvSpPr txBox="1"/>
          <p:nvPr/>
        </p:nvSpPr>
        <p:spPr>
          <a:xfrm>
            <a:off x="3635230" y="409295"/>
            <a:ext cx="49215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Общедоступные </a:t>
            </a:r>
          </a:p>
          <a:p>
            <a:pPr algn="ctr"/>
            <a:r>
              <a:rPr lang="ru-RU" sz="3200" dirty="0"/>
              <a:t>персональные данные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633E72-2AA6-A803-899F-03D19F54270D}"/>
              </a:ext>
            </a:extLst>
          </p:cNvPr>
          <p:cNvSpPr txBox="1"/>
          <p:nvPr/>
        </p:nvSpPr>
        <p:spPr>
          <a:xfrm>
            <a:off x="407002" y="1715862"/>
            <a:ext cx="114179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 электронным информационным ресурсам, содержащим общедоступные персональные данные, относятся электронные информационные ресурсы, содержащие персональные данные, на которые в соответствии с законами Республики Казахстан не распространяются требования соблюдения конфиденциальности, доступ к которым является свободным с согласия субъекта персональных данных.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C2660B-D53E-8B3A-1E50-5027897B7F56}"/>
              </a:ext>
            </a:extLst>
          </p:cNvPr>
          <p:cNvSpPr txBox="1"/>
          <p:nvPr/>
        </p:nvSpPr>
        <p:spPr>
          <a:xfrm>
            <a:off x="407002" y="4488120"/>
            <a:ext cx="10105488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К общедоступным персональным данным относятся: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ru-RU" sz="2000" b="1" dirty="0"/>
              <a:t>Публичные профили социальных сетей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b="1" dirty="0"/>
              <a:t>Публичные реестры и базы данных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b="1" dirty="0"/>
              <a:t>Открытая информация в сети</a:t>
            </a:r>
          </a:p>
          <a:p>
            <a:pPr marL="342900" indent="-342900">
              <a:buFont typeface="+mj-lt"/>
              <a:buAutoNum type="arabicPeriod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2967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6E5038-FF41-0E0D-7351-146EE7B5D6A8}"/>
              </a:ext>
            </a:extLst>
          </p:cNvPr>
          <p:cNvSpPr txBox="1"/>
          <p:nvPr/>
        </p:nvSpPr>
        <p:spPr>
          <a:xfrm>
            <a:off x="3570270" y="396854"/>
            <a:ext cx="50914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Персональные данные </a:t>
            </a:r>
          </a:p>
          <a:p>
            <a:pPr algn="ctr"/>
            <a:r>
              <a:rPr lang="ru-RU" sz="3200" dirty="0"/>
              <a:t>ограниченного доступа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633E72-2AA6-A803-899F-03D19F54270D}"/>
              </a:ext>
            </a:extLst>
          </p:cNvPr>
          <p:cNvSpPr txBox="1"/>
          <p:nvPr/>
        </p:nvSpPr>
        <p:spPr>
          <a:xfrm>
            <a:off x="407002" y="1715862"/>
            <a:ext cx="114179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 электронным информационным ресурсам, содержащим персональные данные ограниченного доступа, относятся электронные информационные ресурсы, доступ к которым ограничен субъектом персональных данных или законами Республики Казахстан.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F44B7C-F799-2026-587E-306008EAA52E}"/>
              </a:ext>
            </a:extLst>
          </p:cNvPr>
          <p:cNvSpPr txBox="1"/>
          <p:nvPr/>
        </p:nvSpPr>
        <p:spPr>
          <a:xfrm>
            <a:off x="407002" y="3429000"/>
            <a:ext cx="1010548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К персональным данным с ограниченным доступом относятся: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ru-RU" sz="2000" b="1" i="0" dirty="0">
                <a:effectLst/>
              </a:rPr>
              <a:t>Медицинская информация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ru-RU" sz="2000" b="1" i="0" dirty="0">
                <a:effectLst/>
              </a:rPr>
              <a:t>Финансовая информация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ru-RU" sz="2000" b="1" i="0" dirty="0">
                <a:effectLst/>
              </a:rPr>
              <a:t>Коммерческая и корпоративная информация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ru-RU" sz="2000" b="1" i="0" dirty="0">
                <a:effectLst/>
              </a:rPr>
              <a:t>Правовая информация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ru-RU" sz="2000" b="1" i="0" dirty="0">
                <a:effectLst/>
              </a:rPr>
              <a:t>Личные данные, предоставленные для конфиденциальных услуг:</a:t>
            </a:r>
            <a:endParaRPr lang="ru-RU" sz="2000" b="0" i="0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199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6E5038-FF41-0E0D-7351-146EE7B5D6A8}"/>
              </a:ext>
            </a:extLst>
          </p:cNvPr>
          <p:cNvSpPr txBox="1"/>
          <p:nvPr/>
        </p:nvSpPr>
        <p:spPr>
          <a:xfrm>
            <a:off x="2831286" y="390634"/>
            <a:ext cx="65694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Доступ к электронным </a:t>
            </a:r>
          </a:p>
          <a:p>
            <a:pPr algn="ctr"/>
            <a:r>
              <a:rPr lang="ru-RU" sz="3200" dirty="0"/>
              <a:t>информационным ресурсам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633E72-2AA6-A803-899F-03D19F54270D}"/>
              </a:ext>
            </a:extLst>
          </p:cNvPr>
          <p:cNvSpPr txBox="1"/>
          <p:nvPr/>
        </p:nvSpPr>
        <p:spPr>
          <a:xfrm>
            <a:off x="407001" y="1545204"/>
            <a:ext cx="114179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Доступ к электронным информационным ресурсам, являющимся конфиденциальными, для осуществления аналитики данных осуществляется с учетом обеспечения обезличивания электронных информационных ресурсов. Данные предоставляются оператору в соответствии с требованиями по управлению данными, утвержденными уполномоченным органом по управлению данными.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0293EF-E28A-4E53-F0DB-0634571A2146}"/>
              </a:ext>
            </a:extLst>
          </p:cNvPr>
          <p:cNvSpPr txBox="1"/>
          <p:nvPr/>
        </p:nvSpPr>
        <p:spPr>
          <a:xfrm>
            <a:off x="407001" y="3921535"/>
            <a:ext cx="1141799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Владелец информационной системы государственного органа, не являющийся собственником содержащихся в ней государственных электронных информационных ресурсов, предоставляет доступ к данным ресурсам на основании соглашения, заключаемого собственником электронных информационных ресурсов с собственниками других государственных электронных информационных ресурсов.</a:t>
            </a:r>
          </a:p>
        </p:txBody>
      </p:sp>
    </p:spTree>
    <p:extLst>
      <p:ext uri="{BB962C8B-B14F-4D97-AF65-F5344CB8AC3E}">
        <p14:creationId xmlns:p14="http://schemas.microsoft.com/office/powerpoint/2010/main" val="412929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8" name="Picture 207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80" name="Picture 207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82" name="Oval 208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pic>
        <p:nvPicPr>
          <p:cNvPr id="2084" name="Picture 208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86" name="Picture 208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88" name="Rectangle 208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090" name="Rectangle 2089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2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094" name="Freeform: Shape 2093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ru-RU"/>
          </a:p>
        </p:txBody>
      </p:sp>
      <p:pic>
        <p:nvPicPr>
          <p:cNvPr id="2050" name="Picture 2" descr="Доступ – Бесплатные иконки: технологии">
            <a:extLst>
              <a:ext uri="{FF2B5EF4-FFF2-40B4-BE49-F238E27FC236}">
                <a16:creationId xmlns:a16="http://schemas.microsoft.com/office/drawing/2014/main" id="{522D277F-30ED-E986-1FF4-707410423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3742" y="1438929"/>
            <a:ext cx="3980139" cy="398013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6" name="Rectangle 2095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D37DA4-DFC7-CA9C-8A3F-0C7038D942BE}"/>
              </a:ext>
            </a:extLst>
          </p:cNvPr>
          <p:cNvSpPr txBox="1"/>
          <p:nvPr/>
        </p:nvSpPr>
        <p:spPr>
          <a:xfrm>
            <a:off x="175628" y="1982395"/>
            <a:ext cx="6553951" cy="4288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+mj-lt"/>
              <a:buAutoNum type="arabicPeriod"/>
            </a:pPr>
            <a:r>
              <a:rPr lang="ru-RU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утем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передачи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запроса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собственнику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или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владельцу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информационной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системы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по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доступу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к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электронным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информационным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ресурсам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с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использованием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электронной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почты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и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указанием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идентификационного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номера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или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в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форме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электронного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документа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удостоверенного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электронной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цифровой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подписью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или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иными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способами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установленными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собственником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или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владельцем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электронных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информационных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ресурсов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;</a:t>
            </a:r>
            <a:endParaRPr lang="ru-RU" sz="2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lnSpc>
                <a:spcPct val="90000"/>
              </a:lnSpc>
              <a:spcBef>
                <a:spcPts val="25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+mj-lt"/>
              <a:buAutoNum type="arabicPeriod"/>
            </a:pPr>
            <a:r>
              <a:rPr lang="ru-RU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утем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непосредственного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обращения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пользователя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к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общедоступным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электронным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информационным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ресурсам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информационным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системам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+mj-lt"/>
              <a:buAutoNum type="arabicPeriod"/>
            </a:pPr>
            <a:endParaRPr lang="ru-RU" sz="2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+mj-lt"/>
              <a:buAutoNum type="arabicPeriod"/>
            </a:pPr>
            <a:endParaRPr lang="en-US" sz="28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7517E-DF1B-B5F2-E1D3-C38081DE9617}"/>
              </a:ext>
            </a:extLst>
          </p:cNvPr>
          <p:cNvSpPr txBox="1"/>
          <p:nvPr/>
        </p:nvSpPr>
        <p:spPr>
          <a:xfrm>
            <a:off x="178584" y="581569"/>
            <a:ext cx="6377859" cy="100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Доступ</a:t>
            </a:r>
            <a:r>
              <a:rPr lang="en-US" sz="2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к </a:t>
            </a:r>
            <a:r>
              <a:rPr lang="en-US" sz="2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электронным</a:t>
            </a:r>
            <a:r>
              <a:rPr lang="en-US" sz="2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информационным</a:t>
            </a:r>
            <a:r>
              <a:rPr lang="en-US" sz="2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ресурсам</a:t>
            </a:r>
            <a:r>
              <a:rPr lang="en-US" sz="2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осуществляется</a:t>
            </a:r>
            <a:r>
              <a:rPr lang="en-US" sz="2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одним</a:t>
            </a:r>
            <a:r>
              <a:rPr lang="en-US" sz="2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из</a:t>
            </a:r>
            <a:r>
              <a:rPr lang="en-US" sz="2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следующих</a:t>
            </a:r>
            <a:r>
              <a:rPr lang="en-US" sz="2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способов</a:t>
            </a:r>
            <a:r>
              <a:rPr lang="en-US" sz="2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04558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2" name="Picture 310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04" name="Picture 310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06" name="Oval 310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pic>
        <p:nvPicPr>
          <p:cNvPr id="3108" name="Picture 310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110" name="Picture 310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12" name="Rectangle 311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3114" name="Rectangle 3113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633E72-2AA6-A803-899F-03D19F54270D}"/>
              </a:ext>
            </a:extLst>
          </p:cNvPr>
          <p:cNvSpPr txBox="1"/>
          <p:nvPr/>
        </p:nvSpPr>
        <p:spPr>
          <a:xfrm>
            <a:off x="430582" y="455095"/>
            <a:ext cx="5616217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Собственникам</a:t>
            </a: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или</a:t>
            </a: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владельцам</a:t>
            </a: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электронных</a:t>
            </a: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информационных</a:t>
            </a: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ресурсов</a:t>
            </a: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запрещается</a:t>
            </a: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3116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3118" name="Freeform: Shape 3117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ru-RU"/>
          </a:p>
        </p:txBody>
      </p:sp>
      <p:pic>
        <p:nvPicPr>
          <p:cNvPr id="3074" name="Picture 2" descr="запрет запрещено нет - Пользовательский интерфейс и жесты Иконки">
            <a:extLst>
              <a:ext uri="{FF2B5EF4-FFF2-40B4-BE49-F238E27FC236}">
                <a16:creationId xmlns:a16="http://schemas.microsoft.com/office/drawing/2014/main" id="{2BF79DA6-96FE-65EB-EB85-C6436DA67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45081" y="1438930"/>
            <a:ext cx="3980139" cy="398013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0" name="Rectangle 3119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206294-BCA2-60F4-C0FA-2F45EF9AD56F}"/>
              </a:ext>
            </a:extLst>
          </p:cNvPr>
          <p:cNvSpPr txBox="1"/>
          <p:nvPr/>
        </p:nvSpPr>
        <p:spPr>
          <a:xfrm>
            <a:off x="424536" y="2077416"/>
            <a:ext cx="5970044" cy="45099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indent="-342900">
              <a:lnSpc>
                <a:spcPct val="90000"/>
              </a:lnSpc>
              <a:spcAft>
                <a:spcPts val="10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+mj-lt"/>
              <a:buAutoNum type="arabicPeriod"/>
            </a:pP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Использование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электронных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информационных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ресурсов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содержащих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персональные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данные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о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физических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лицах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в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целях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причинения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имущественного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и (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или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морального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вреда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ограничения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реализации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прав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и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свобод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гарантированных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законами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Республики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Казахстан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+mj-lt"/>
              <a:buAutoNum type="arabicPeriod"/>
            </a:pPr>
            <a:r>
              <a:rPr lang="ru-RU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ринятие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решений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на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основании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исключительно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автоматизированной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обработки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электронных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информационных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ресурсов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в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том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числе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посредством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интеллектуального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робота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в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результате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которых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у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субъектов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персональных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данных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возникают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изменяются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или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прекращаются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права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законные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интересы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за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исключением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случаев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когда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указанное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решение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принимается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с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согласия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субъекта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персональных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данных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или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в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случаях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предусмотренных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законодательством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Республики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Казахстан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2097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2" name="Picture 310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04" name="Picture 310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06" name="Oval 310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pic>
        <p:nvPicPr>
          <p:cNvPr id="3108" name="Picture 310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110" name="Picture 310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12" name="Rectangle 311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3114" name="Rectangle 3113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633E72-2AA6-A803-899F-03D19F54270D}"/>
              </a:ext>
            </a:extLst>
          </p:cNvPr>
          <p:cNvSpPr txBox="1"/>
          <p:nvPr/>
        </p:nvSpPr>
        <p:spPr>
          <a:xfrm>
            <a:off x="450987" y="570703"/>
            <a:ext cx="5616217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Собственник</a:t>
            </a:r>
            <a:r>
              <a:rPr lang="ru-RU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и</a:t>
            </a: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или</a:t>
            </a: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владельц</a:t>
            </a:r>
            <a:r>
              <a:rPr lang="ru-RU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ы</a:t>
            </a: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электронных</a:t>
            </a: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информационных</a:t>
            </a: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ресурсов</a:t>
            </a: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обязаны</a:t>
            </a: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3116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3118" name="Freeform: Shape 3117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ru-RU"/>
          </a:p>
        </p:txBody>
      </p:sp>
      <p:sp>
        <p:nvSpPr>
          <p:cNvPr id="3120" name="Rectangle 3119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206294-BCA2-60F4-C0FA-2F45EF9AD56F}"/>
              </a:ext>
            </a:extLst>
          </p:cNvPr>
          <p:cNvSpPr txBox="1"/>
          <p:nvPr/>
        </p:nvSpPr>
        <p:spPr>
          <a:xfrm>
            <a:off x="424536" y="2077416"/>
            <a:ext cx="5970044" cy="4509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10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+mj-lt"/>
              <a:buAutoNum type="arabicPeriod"/>
            </a:pPr>
            <a:r>
              <a:rPr lang="ru-RU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Информировать субъекта персональных данных об использовании автоматизированной обработки, в результате которой у субъекта персональных данных возникают, изменяются или прекращаются права, законные интересы.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+mj-lt"/>
              <a:buAutoNum type="arabicPeriod"/>
            </a:pPr>
            <a:r>
              <a:rPr lang="ru-RU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Защищать данные пользователей от несанкционированного доступа и утечек информации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+mj-lt"/>
              <a:buAutoNum type="arabicPeriod"/>
            </a:pPr>
            <a:r>
              <a:rPr lang="ru-RU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Соблюдать законы, касающиеся сбора, хранения и обработки персональных данных пользователей.</a:t>
            </a:r>
          </a:p>
        </p:txBody>
      </p:sp>
      <p:pic>
        <p:nvPicPr>
          <p:cNvPr id="4100" name="Picture 4" descr="Обязанность – Бесплатные иконки: руки и жесты">
            <a:extLst>
              <a:ext uri="{FF2B5EF4-FFF2-40B4-BE49-F238E27FC236}">
                <a16:creationId xmlns:a16="http://schemas.microsoft.com/office/drawing/2014/main" id="{B6AF586D-406D-802C-106A-FC8E80C12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451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608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425D84-80D6-7FDB-D007-038890A02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223865"/>
            <a:ext cx="8825658" cy="3329581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74869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</TotalTime>
  <Words>467</Words>
  <Application>Microsoft Office PowerPoint</Application>
  <PresentationFormat>Широкоэкранный</PresentationFormat>
  <Paragraphs>38</Paragraphs>
  <Slides>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STZhongsong</vt:lpstr>
      <vt:lpstr>Arial</vt:lpstr>
      <vt:lpstr>Calibri</vt:lpstr>
      <vt:lpstr>Century Gothic</vt:lpstr>
      <vt:lpstr>Times New Roman</vt:lpstr>
      <vt:lpstr>Wingdings 3</vt:lpstr>
      <vt:lpstr>Ион</vt:lpstr>
      <vt:lpstr>ЭЛЕКТРОННЫЕ ИНФОРМАЦИОННЫЕ РЕСУРСЫ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ЭЛЕКТРОННЫЕ ИНФОРМАЦИОННЫЕ РЕСУРСЫ</dc:title>
  <dc:creator>Alimkhan Zhumadilov</dc:creator>
  <cp:lastModifiedBy>Alimkhan Zhumadilov</cp:lastModifiedBy>
  <cp:revision>1</cp:revision>
  <dcterms:created xsi:type="dcterms:W3CDTF">2023-11-25T13:47:24Z</dcterms:created>
  <dcterms:modified xsi:type="dcterms:W3CDTF">2023-11-25T14:57:03Z</dcterms:modified>
</cp:coreProperties>
</file>