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72" r:id="rId8"/>
    <p:sldId id="265" r:id="rId9"/>
    <p:sldId id="260" r:id="rId10"/>
    <p:sldId id="262" r:id="rId11"/>
    <p:sldId id="263" r:id="rId12"/>
    <p:sldId id="273" r:id="rId13"/>
    <p:sldId id="266" r:id="rId14"/>
    <p:sldId id="267" r:id="rId15"/>
    <p:sldId id="269" r:id="rId16"/>
    <p:sldId id="270" r:id="rId17"/>
    <p:sldId id="268" r:id="rId18"/>
    <p:sldId id="271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07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252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5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2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3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29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euo.2019.04.00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doi.org/10.1016/j.euo.2019.04.00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310EA-6A33-B04A-836A-50251CCA0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Case</a:t>
            </a:r>
            <a:r>
              <a:rPr lang="it-IT" i="1" dirty="0" err="1">
                <a:solidFill>
                  <a:schemeClr val="bg1"/>
                </a:solidFill>
              </a:rPr>
              <a:t>ual</a:t>
            </a:r>
            <a:r>
              <a:rPr lang="it-IT" dirty="0">
                <a:solidFill>
                  <a:schemeClr val="bg1"/>
                </a:solidFill>
              </a:rPr>
              <a:t> Wednesday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15FFED-E8ED-B14D-8E91-D4E0C5703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+mn-lt"/>
              </a:rPr>
              <a:t>10</a:t>
            </a:r>
            <a:r>
              <a:rPr lang="it-IT" baseline="30000" dirty="0">
                <a:solidFill>
                  <a:schemeClr val="bg1"/>
                </a:solidFill>
                <a:latin typeface="+mn-lt"/>
              </a:rPr>
              <a:t>th 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November 2021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82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2506D-B8AE-A544-B18C-E8533EF2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ANGIOMIOLIPOMA RENALE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C3EB87-D3AC-AE4A-BDC1-85F85438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Fra le complicanze temute c’è la rottura spontanea con emorragia retroperitoneale (frequente se lesione &gt; 4 cm).</a:t>
            </a:r>
          </a:p>
          <a:p>
            <a:r>
              <a:rPr lang="it-IT" dirty="0"/>
              <a:t>Tre componenti: epitelio vascolare – muscolo liscio – grasso.</a:t>
            </a:r>
          </a:p>
          <a:p>
            <a:r>
              <a:rPr lang="it-IT" dirty="0"/>
              <a:t>Due varianti istologiche: trifasico / monofasico.</a:t>
            </a:r>
          </a:p>
          <a:p>
            <a:r>
              <a:rPr lang="it-IT" dirty="0"/>
              <a:t>Variante monofasica potenzialmente a rischio di degenerazione maligna.</a:t>
            </a:r>
          </a:p>
          <a:p>
            <a:r>
              <a:rPr lang="it-IT" dirty="0"/>
              <a:t>Se shock emorragico allora sindrome di </a:t>
            </a:r>
            <a:r>
              <a:rPr lang="it-IT" dirty="0" err="1"/>
              <a:t>Wunderlich</a:t>
            </a:r>
            <a:r>
              <a:rPr lang="it-IT" dirty="0"/>
              <a:t> (triade di </a:t>
            </a:r>
            <a:r>
              <a:rPr lang="it-IT" dirty="0" err="1"/>
              <a:t>Lenk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3009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2506D-B8AE-A544-B18C-E8533EF2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ANGIOMIOLIPOMA RENALE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C3EB87-D3AC-AE4A-BDC1-85F85438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ECO: lesione prettamente </a:t>
            </a:r>
            <a:r>
              <a:rPr lang="it-IT" dirty="0" err="1"/>
              <a:t>iperecogena</a:t>
            </a:r>
            <a:r>
              <a:rPr lang="it-IT" dirty="0"/>
              <a:t> per la componente grassa.</a:t>
            </a:r>
          </a:p>
          <a:p>
            <a:r>
              <a:rPr lang="it-IT" dirty="0"/>
              <a:t>TC: riscontro della componente grassa microscopica (-20 HU).</a:t>
            </a:r>
          </a:p>
          <a:p>
            <a:r>
              <a:rPr lang="it-IT" dirty="0"/>
              <a:t>RMN: utilizzo di sequenze con sottrazione del segnale di grasso e studio del </a:t>
            </a:r>
            <a:r>
              <a:rPr lang="it-IT" dirty="0" err="1"/>
              <a:t>chemical</a:t>
            </a:r>
            <a:r>
              <a:rPr lang="it-IT" dirty="0"/>
              <a:t> </a:t>
            </a:r>
            <a:r>
              <a:rPr lang="it-IT" dirty="0" err="1"/>
              <a:t>shift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16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2506D-B8AE-A544-B18C-E8533EF2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REFERTO TC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C3EB87-D3AC-AE4A-BDC1-85F85438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sinistra raccolta </a:t>
            </a:r>
            <a:r>
              <a:rPr lang="it-IT" dirty="0" err="1"/>
              <a:t>iperdensa</a:t>
            </a:r>
            <a:r>
              <a:rPr lang="it-IT" dirty="0"/>
              <a:t> perirenale di significato emorragico di circa 48 mm.</a:t>
            </a:r>
          </a:p>
          <a:p>
            <a:r>
              <a:rPr lang="it-IT" dirty="0"/>
              <a:t>Formazione </a:t>
            </a:r>
            <a:r>
              <a:rPr lang="it-IT" dirty="0" err="1"/>
              <a:t>esofitica</a:t>
            </a:r>
            <a:r>
              <a:rPr lang="it-IT" dirty="0"/>
              <a:t> al polo inferiore di diametro 70 mm compatibile con </a:t>
            </a:r>
            <a:r>
              <a:rPr lang="it-IT" dirty="0" err="1"/>
              <a:t>angiomiolipoma</a:t>
            </a:r>
            <a:r>
              <a:rPr lang="it-IT" dirty="0"/>
              <a:t>.</a:t>
            </a:r>
          </a:p>
          <a:p>
            <a:r>
              <a:rPr lang="it-IT" dirty="0"/>
              <a:t>In fase arteriosa visibile cospicua vascolarizzazione della lesione da parte di un ramo renale segmentario cui si associano varici venose che alimentano le vene lombari e la vena ovarica omolaterale. </a:t>
            </a:r>
          </a:p>
          <a:p>
            <a:r>
              <a:rPr lang="it-IT" dirty="0"/>
              <a:t>Probabile presenza di shunt </a:t>
            </a:r>
            <a:r>
              <a:rPr lang="it-IT" dirty="0" err="1"/>
              <a:t>artero</a:t>
            </a:r>
            <a:r>
              <a:rPr lang="it-IT" dirty="0"/>
              <a:t>-venosi </a:t>
            </a:r>
            <a:r>
              <a:rPr lang="it-IT" dirty="0" err="1"/>
              <a:t>intralesionali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58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745F6-064A-B64B-9580-BFDE7050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177" y="275923"/>
            <a:ext cx="7729728" cy="1188720"/>
          </a:xfrm>
        </p:spPr>
        <p:txBody>
          <a:bodyPr/>
          <a:lstStyle/>
          <a:p>
            <a:r>
              <a:rPr lang="it-IT" dirty="0"/>
              <a:t>ANGIOMIOLIPOMA RENALE (TC)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86CFFF-D44E-6940-BA0E-D805DC704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1" r="30490"/>
          <a:stretch/>
        </p:blipFill>
        <p:spPr>
          <a:xfrm>
            <a:off x="1524325" y="1567542"/>
            <a:ext cx="4116454" cy="51785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74E1010-6846-E246-9116-5566B3899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10" r="29461"/>
          <a:stretch/>
        </p:blipFill>
        <p:spPr>
          <a:xfrm>
            <a:off x="6551223" y="1567541"/>
            <a:ext cx="3509818" cy="51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3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745F6-064A-B64B-9580-BFDE7050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177" y="275923"/>
            <a:ext cx="7729728" cy="1188720"/>
          </a:xfrm>
        </p:spPr>
        <p:txBody>
          <a:bodyPr/>
          <a:lstStyle/>
          <a:p>
            <a:r>
              <a:rPr lang="it-IT" dirty="0"/>
              <a:t>COMPLICANZE: SANGUINAMENTO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59FF52-CB11-F24F-BD25-B6E50A16A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0" t="18675" r="27712" b="18779"/>
          <a:stretch/>
        </p:blipFill>
        <p:spPr>
          <a:xfrm>
            <a:off x="6768935" y="1757548"/>
            <a:ext cx="4999512" cy="35507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7B3701-4D40-1A4B-8E80-6A51715256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67" t="18884" r="28226" b="18570"/>
          <a:stretch/>
        </p:blipFill>
        <p:spPr>
          <a:xfrm>
            <a:off x="855020" y="1757548"/>
            <a:ext cx="4999513" cy="35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1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745F6-064A-B64B-9580-BFDE7050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176" y="471132"/>
            <a:ext cx="7729728" cy="1188720"/>
          </a:xfrm>
        </p:spPr>
        <p:txBody>
          <a:bodyPr/>
          <a:lstStyle/>
          <a:p>
            <a:r>
              <a:rPr lang="it-IT" dirty="0"/>
              <a:t>ANGIOMIOLIPOMA RENALE (US)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76022E-8E07-A742-ACDE-CC977BAA7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5" t="11804" r="5834" b="12793"/>
          <a:stretch/>
        </p:blipFill>
        <p:spPr>
          <a:xfrm>
            <a:off x="2706705" y="1992471"/>
            <a:ext cx="6770671" cy="45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745F6-064A-B64B-9580-BFDE7050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176" y="491680"/>
            <a:ext cx="7729728" cy="1188720"/>
          </a:xfrm>
        </p:spPr>
        <p:txBody>
          <a:bodyPr/>
          <a:lstStyle/>
          <a:p>
            <a:r>
              <a:rPr lang="it-IT" dirty="0"/>
              <a:t>ANGIOMIOLIPOMA RENALE (RMN)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8975BD-96A6-F84B-B015-BA9180A6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77" y="2054831"/>
            <a:ext cx="9202127" cy="40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4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5972C-3564-0A4B-A3BC-7BCD3F73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TRATTAMENTO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5E494-97C0-7643-9343-AD81A568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4675"/>
          </a:xfrm>
        </p:spPr>
        <p:txBody>
          <a:bodyPr>
            <a:normAutofit/>
          </a:bodyPr>
          <a:lstStyle/>
          <a:p>
            <a:r>
              <a:rPr lang="it-IT" dirty="0"/>
              <a:t>Osservazione [se lesione &lt; 4 cm] (follow-up mediante </a:t>
            </a:r>
            <a:r>
              <a:rPr lang="it-IT" dirty="0" err="1"/>
              <a:t>imaging</a:t>
            </a:r>
            <a:r>
              <a:rPr lang="it-IT" dirty="0"/>
              <a:t> a 6 e 12 mesi dalla diagnosi, poi una volta all’anno)</a:t>
            </a:r>
          </a:p>
          <a:p>
            <a:r>
              <a:rPr lang="it-IT" dirty="0"/>
              <a:t>Radiologia interventistica (</a:t>
            </a:r>
            <a:r>
              <a:rPr lang="it-IT" dirty="0" err="1"/>
              <a:t>embolizzazione</a:t>
            </a:r>
            <a:r>
              <a:rPr lang="it-IT" dirty="0"/>
              <a:t> selettiva)</a:t>
            </a:r>
          </a:p>
          <a:p>
            <a:r>
              <a:rPr lang="it-IT" dirty="0"/>
              <a:t>Chirurgico (nefrectomia parziale)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trattamento a scopo profilattico in pazienti asintomatici è attualmente dibattuto in letteratura.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>
                <a:latin typeface="Comic Sans MS" panose="030F0902030302020204" pitchFamily="66" charset="0"/>
              </a:rPr>
              <a:t>European</a:t>
            </a:r>
            <a:r>
              <a:rPr lang="it-IT" dirty="0">
                <a:latin typeface="Comic Sans MS" panose="030F0902030302020204" pitchFamily="66" charset="0"/>
              </a:rPr>
              <a:t> </a:t>
            </a:r>
            <a:r>
              <a:rPr lang="it-IT" dirty="0" err="1">
                <a:latin typeface="Comic Sans MS" panose="030F0902030302020204" pitchFamily="66" charset="0"/>
              </a:rPr>
              <a:t>Urology</a:t>
            </a:r>
            <a:r>
              <a:rPr lang="it-IT" dirty="0">
                <a:latin typeface="Comic Sans MS" panose="030F0902030302020204" pitchFamily="66" charset="0"/>
              </a:rPr>
              <a:t> </a:t>
            </a:r>
            <a:r>
              <a:rPr lang="it-IT" dirty="0" err="1">
                <a:latin typeface="Comic Sans MS" panose="030F0902030302020204" pitchFamily="66" charset="0"/>
              </a:rPr>
              <a:t>Oncology</a:t>
            </a:r>
            <a:r>
              <a:rPr lang="it-IT" dirty="0">
                <a:latin typeface="Comic Sans MS" panose="030F0902030302020204" pitchFamily="66" charset="0"/>
              </a:rPr>
              <a:t> Volume 3, </a:t>
            </a:r>
            <a:r>
              <a:rPr lang="it-IT" dirty="0" err="1">
                <a:latin typeface="Comic Sans MS" panose="030F0902030302020204" pitchFamily="66" charset="0"/>
              </a:rPr>
              <a:t>Issue</a:t>
            </a:r>
            <a:r>
              <a:rPr lang="it-IT" dirty="0">
                <a:latin typeface="Comic Sans MS" panose="030F0902030302020204" pitchFamily="66" charset="0"/>
              </a:rPr>
              <a:t> 1, P57-72, 1. </a:t>
            </a:r>
            <a:r>
              <a:rPr lang="it-IT" dirty="0" err="1">
                <a:latin typeface="Comic Sans MS" panose="030F0902030302020204" pitchFamily="66" charset="0"/>
              </a:rPr>
              <a:t>February</a:t>
            </a:r>
            <a:r>
              <a:rPr lang="it-IT" dirty="0">
                <a:latin typeface="Comic Sans MS" panose="030F0902030302020204" pitchFamily="66" charset="0"/>
              </a:rPr>
              <a:t> 2020 (DOI: </a:t>
            </a:r>
            <a:r>
              <a:rPr lang="it-IT" dirty="0">
                <a:latin typeface="Comic Sans MS" panose="030F0902030302020204" pitchFamily="66" charset="0"/>
                <a:hlinkClick r:id="rId2"/>
              </a:rPr>
              <a:t>https://doi.org/10.1016/j.euo.2019.04.005</a:t>
            </a:r>
            <a:r>
              <a:rPr lang="it-IT" dirty="0">
                <a:latin typeface="Comic Sans MS" panose="030F0902030302020204" pitchFamily="66" charset="0"/>
              </a:rPr>
              <a:t>) </a:t>
            </a:r>
          </a:p>
          <a:p>
            <a:pPr marL="0" indent="0">
              <a:buNone/>
            </a:pPr>
            <a:endParaRPr lang="it-IT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466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5E494-97C0-7643-9343-AD81A568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33572"/>
            <a:ext cx="2829672" cy="32850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>
                <a:latin typeface="Comic Sans MS" panose="030F0902030302020204" pitchFamily="66" charset="0"/>
              </a:rPr>
              <a:t>European</a:t>
            </a:r>
            <a:r>
              <a:rPr lang="it-IT" dirty="0">
                <a:latin typeface="Comic Sans MS" panose="030F0902030302020204" pitchFamily="66" charset="0"/>
              </a:rPr>
              <a:t> </a:t>
            </a:r>
            <a:r>
              <a:rPr lang="it-IT" dirty="0" err="1">
                <a:latin typeface="Comic Sans MS" panose="030F0902030302020204" pitchFamily="66" charset="0"/>
              </a:rPr>
              <a:t>Urology</a:t>
            </a:r>
            <a:r>
              <a:rPr lang="it-IT" dirty="0">
                <a:latin typeface="Comic Sans MS" panose="030F0902030302020204" pitchFamily="66" charset="0"/>
              </a:rPr>
              <a:t> </a:t>
            </a:r>
            <a:r>
              <a:rPr lang="it-IT" dirty="0" err="1">
                <a:latin typeface="Comic Sans MS" panose="030F0902030302020204" pitchFamily="66" charset="0"/>
              </a:rPr>
              <a:t>Oncology</a:t>
            </a:r>
            <a:r>
              <a:rPr lang="it-IT" dirty="0">
                <a:latin typeface="Comic Sans MS" panose="030F0902030302020204" pitchFamily="66" charset="0"/>
              </a:rPr>
              <a:t> Volume 3, </a:t>
            </a:r>
            <a:r>
              <a:rPr lang="it-IT" dirty="0" err="1">
                <a:latin typeface="Comic Sans MS" panose="030F0902030302020204" pitchFamily="66" charset="0"/>
              </a:rPr>
              <a:t>Issue</a:t>
            </a:r>
            <a:r>
              <a:rPr lang="it-IT" dirty="0">
                <a:latin typeface="Comic Sans MS" panose="030F0902030302020204" pitchFamily="66" charset="0"/>
              </a:rPr>
              <a:t> 1, P57-72, 1. </a:t>
            </a:r>
            <a:r>
              <a:rPr lang="it-IT" dirty="0" err="1">
                <a:latin typeface="Comic Sans MS" panose="030F0902030302020204" pitchFamily="66" charset="0"/>
              </a:rPr>
              <a:t>February</a:t>
            </a:r>
            <a:r>
              <a:rPr lang="it-IT" dirty="0">
                <a:latin typeface="Comic Sans MS" panose="030F0902030302020204" pitchFamily="66" charset="0"/>
              </a:rPr>
              <a:t> 2020 (DOI: </a:t>
            </a:r>
            <a:r>
              <a:rPr lang="it-IT" dirty="0">
                <a:latin typeface="Comic Sans MS" panose="030F0902030302020204" pitchFamily="66" charset="0"/>
                <a:hlinkClick r:id="rId2"/>
              </a:rPr>
              <a:t>https://doi.org/10.1016/j.euo.2019.04.005</a:t>
            </a:r>
            <a:r>
              <a:rPr lang="it-IT" dirty="0">
                <a:latin typeface="Comic Sans MS" panose="030F0902030302020204" pitchFamily="66" charset="0"/>
              </a:rPr>
              <a:t>) </a:t>
            </a:r>
          </a:p>
          <a:p>
            <a:pPr marL="0" indent="0">
              <a:buNone/>
            </a:pPr>
            <a:endParaRPr lang="it-IT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E95978-C7BF-6A48-992C-96BA98D9A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72" y="324049"/>
            <a:ext cx="6609780" cy="62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05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08671B-E1AB-F94B-9E93-1ED1ADA5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775C9-1D3E-AE4A-8E6A-1B918701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 data 27/05: </a:t>
            </a:r>
            <a:r>
              <a:rPr lang="it-IT" dirty="0" err="1"/>
              <a:t>Hb</a:t>
            </a:r>
            <a:r>
              <a:rPr lang="it-IT" dirty="0"/>
              <a:t> al mattino 11,9 ; </a:t>
            </a:r>
            <a:r>
              <a:rPr lang="it-IT" dirty="0" err="1"/>
              <a:t>Hb</a:t>
            </a:r>
            <a:r>
              <a:rPr lang="it-IT" dirty="0"/>
              <a:t> al pome 11,2 ; </a:t>
            </a:r>
            <a:r>
              <a:rPr lang="it-IT" dirty="0" err="1"/>
              <a:t>Hb</a:t>
            </a:r>
            <a:r>
              <a:rPr lang="it-IT" dirty="0"/>
              <a:t> alla sera 10,5</a:t>
            </a:r>
          </a:p>
          <a:p>
            <a:r>
              <a:rPr lang="it-IT" dirty="0"/>
              <a:t>La signora esegue pertanto </a:t>
            </a:r>
            <a:r>
              <a:rPr lang="it-IT" dirty="0" err="1"/>
              <a:t>Angio</a:t>
            </a:r>
            <a:r>
              <a:rPr lang="it-IT" dirty="0"/>
              <a:t>-TC in data 29/05 che non mette in evidenza sanguinamento in fase attiva e descrive una riduzione della raccolta perirenale.</a:t>
            </a:r>
          </a:p>
          <a:p>
            <a:r>
              <a:rPr lang="it-IT" dirty="0"/>
              <a:t>La signora , non essendoci un sanguinamento in fase attiva al controllo </a:t>
            </a:r>
            <a:r>
              <a:rPr lang="it-IT" dirty="0" err="1"/>
              <a:t>Angio</a:t>
            </a:r>
            <a:r>
              <a:rPr lang="it-IT" dirty="0"/>
              <a:t>-TC, viene monitorata con emocromi seriati e, avendo valori pressoché stabili, viene poi dimessa.</a:t>
            </a:r>
          </a:p>
          <a:p>
            <a:r>
              <a:rPr lang="it-IT" dirty="0"/>
              <a:t>Gli urologi indicano un controllo tra un mese con i risultati di ECO RV; emocromo; creatinina […]. In tale occasione verrà valutata indicazione (e timing) ad </a:t>
            </a:r>
            <a:r>
              <a:rPr lang="it-IT" dirty="0" err="1"/>
              <a:t>Enucleoresezione</a:t>
            </a:r>
            <a:r>
              <a:rPr lang="it-IT" dirty="0"/>
              <a:t> laparoscopica profilattica del noto </a:t>
            </a:r>
            <a:r>
              <a:rPr lang="it-IT" dirty="0" err="1"/>
              <a:t>angiomiolipoma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429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412BE-F9D7-1A4D-82E8-9F67824F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M. M. T. 44 Y, FEMALE</a:t>
            </a:r>
          </a:p>
        </p:txBody>
      </p:sp>
    </p:spTree>
    <p:extLst>
      <p:ext uri="{BB962C8B-B14F-4D97-AF65-F5344CB8AC3E}">
        <p14:creationId xmlns:p14="http://schemas.microsoft.com/office/powerpoint/2010/main" val="202617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5E494-97C0-7643-9343-AD81A568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7445" y="803229"/>
            <a:ext cx="13026890" cy="52515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sz="7800" b="1" i="1" dirty="0">
                <a:latin typeface="+mj-lt"/>
              </a:rPr>
              <a:t>GRAZIE PER </a:t>
            </a:r>
          </a:p>
          <a:p>
            <a:pPr marL="0" indent="0" algn="ctr">
              <a:buNone/>
            </a:pPr>
            <a:r>
              <a:rPr lang="it-IT" sz="7800" b="1" i="1" dirty="0">
                <a:latin typeface="+mj-lt"/>
              </a:rPr>
              <a:t>L’ ATTENZIONE</a:t>
            </a:r>
          </a:p>
          <a:p>
            <a:pPr marL="0" indent="0">
              <a:buNone/>
            </a:pPr>
            <a:endParaRPr lang="it-IT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85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8ED01-A5AE-6E49-A040-3588977F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CLINICA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CE6A22-3104-2B49-9FFF-2198E0D2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signora accede in PS il 27/05/2019 in seguito a consulenza urologica che richiede TC addome in urgenza con utilizzo di MDC.</a:t>
            </a:r>
          </a:p>
          <a:p>
            <a:r>
              <a:rPr lang="it-IT" dirty="0"/>
              <a:t>Consulenza urologica: pz attualmente asintomatica, lieve dolenzia in fossa iliaca sinistra e fianco sinistro. Apiretica. Non ematuria. Urine valide per </a:t>
            </a:r>
            <a:r>
              <a:rPr lang="it-IT" dirty="0" err="1"/>
              <a:t>uretram</a:t>
            </a:r>
            <a:r>
              <a:rPr lang="it-IT" dirty="0"/>
              <a:t>.  Addome trattabile. </a:t>
            </a:r>
          </a:p>
          <a:p>
            <a:r>
              <a:rPr lang="it-IT" b="1" u="sng" dirty="0"/>
              <a:t>Anamnesi patologica remota: ???</a:t>
            </a:r>
          </a:p>
          <a:p>
            <a:r>
              <a:rPr lang="it-IT" dirty="0"/>
              <a:t>Emocromo e parametri vitali nella norma.</a:t>
            </a:r>
          </a:p>
          <a:p>
            <a:r>
              <a:rPr lang="it-IT" dirty="0"/>
              <a:t>Creatinina nella norma.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895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F3A6E-0AEA-4D49-BD43-A878E237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ANAMNESI PATOLOGICA REMOTA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1F32D-2DEA-644A-B429-66F16978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Carcinoma renale</a:t>
            </a:r>
          </a:p>
          <a:p>
            <a:r>
              <a:rPr lang="it-IT" dirty="0" err="1"/>
              <a:t>Angiomiolipoma</a:t>
            </a:r>
            <a:r>
              <a:rPr lang="it-IT" dirty="0"/>
              <a:t> renale</a:t>
            </a:r>
          </a:p>
          <a:p>
            <a:r>
              <a:rPr lang="it-IT" dirty="0"/>
              <a:t>Cisti renale complessa</a:t>
            </a:r>
          </a:p>
          <a:p>
            <a:r>
              <a:rPr lang="it-IT" dirty="0"/>
              <a:t>Cisti renale semplice</a:t>
            </a:r>
          </a:p>
          <a:p>
            <a:r>
              <a:rPr lang="it-IT" dirty="0"/>
              <a:t>Idronefrosi</a:t>
            </a:r>
          </a:p>
          <a:p>
            <a:r>
              <a:rPr lang="it-IT" dirty="0"/>
              <a:t>Carcinoma vescica</a:t>
            </a:r>
          </a:p>
        </p:txBody>
      </p:sp>
    </p:spTree>
    <p:extLst>
      <p:ext uri="{BB962C8B-B14F-4D97-AF65-F5344CB8AC3E}">
        <p14:creationId xmlns:p14="http://schemas.microsoft.com/office/powerpoint/2010/main" val="16353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F3A6E-0AEA-4D49-BD43-A878E237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IPOTESI DIAGNOSTICA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1F32D-2DEA-644A-B429-66F16978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Carcinoma renale</a:t>
            </a:r>
          </a:p>
          <a:p>
            <a:r>
              <a:rPr lang="it-IT" dirty="0" err="1"/>
              <a:t>Angiomiolipoma</a:t>
            </a:r>
            <a:r>
              <a:rPr lang="it-IT" dirty="0"/>
              <a:t> renale noto da 9 anni di 4 cm</a:t>
            </a:r>
          </a:p>
          <a:p>
            <a:r>
              <a:rPr lang="it-IT" dirty="0"/>
              <a:t>Cisti renale complessa</a:t>
            </a:r>
          </a:p>
          <a:p>
            <a:r>
              <a:rPr lang="it-IT" dirty="0"/>
              <a:t>Cisti renale semplice</a:t>
            </a:r>
          </a:p>
          <a:p>
            <a:r>
              <a:rPr lang="it-IT" dirty="0"/>
              <a:t>Idronefrosi</a:t>
            </a:r>
          </a:p>
          <a:p>
            <a:r>
              <a:rPr lang="it-IT" dirty="0"/>
              <a:t>Carcinoma vescica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1EAA602-EE03-6544-9C3D-B52E250A2093}"/>
              </a:ext>
            </a:extLst>
          </p:cNvPr>
          <p:cNvCxnSpPr>
            <a:cxnSpLocks/>
          </p:cNvCxnSpPr>
          <p:nvPr/>
        </p:nvCxnSpPr>
        <p:spPr>
          <a:xfrm flipH="1">
            <a:off x="6881996" y="3237139"/>
            <a:ext cx="295695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6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07998-AB8D-BA4F-A56A-9B4E527A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3019"/>
            <a:ext cx="7729728" cy="1188720"/>
          </a:xfrm>
        </p:spPr>
        <p:txBody>
          <a:bodyPr/>
          <a:lstStyle/>
          <a:p>
            <a:r>
              <a:rPr lang="it-IT" dirty="0"/>
              <a:t>ANATOMIA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5A6FF7-1238-3140-967C-713204775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4" y="1673326"/>
            <a:ext cx="4439375" cy="4961655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F5B2C8F-B65B-9B40-A1CE-FC5019574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006" y="1673326"/>
            <a:ext cx="6399912" cy="49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8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07998-AB8D-BA4F-A56A-9B4E527A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3019"/>
            <a:ext cx="7729728" cy="1188720"/>
          </a:xfrm>
        </p:spPr>
        <p:txBody>
          <a:bodyPr/>
          <a:lstStyle/>
          <a:p>
            <a:r>
              <a:rPr lang="it-IT" dirty="0"/>
              <a:t>ANATOMIA (RETROPERITONEO)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6157DFF-C25F-0E4A-A6A6-B0EE7062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822" y="1939714"/>
            <a:ext cx="6260356" cy="46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07998-AB8D-BA4F-A56A-9B4E527A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3019"/>
            <a:ext cx="7729728" cy="1188720"/>
          </a:xfrm>
        </p:spPr>
        <p:txBody>
          <a:bodyPr/>
          <a:lstStyle/>
          <a:p>
            <a:r>
              <a:rPr lang="it-IT" dirty="0"/>
              <a:t>ANGIOMIOLIPOMA RENALE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678AA93-9845-5544-88AF-CD4A2724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85" y="1758914"/>
            <a:ext cx="7606630" cy="45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2506D-B8AE-A544-B18C-E8533EF2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ANGIOMIOLIPOMA RENALE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C3EB87-D3AC-AE4A-BDC1-85F85438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Neoplasia renale benigna con elementi cellulari a differenziazione epitelioide vascolare insieme a cellule muscolari lisce ed </a:t>
            </a:r>
            <a:r>
              <a:rPr lang="it-IT" b="1" u="sng" dirty="0" err="1"/>
              <a:t>adipociti</a:t>
            </a:r>
            <a:r>
              <a:rPr lang="it-IT" dirty="0"/>
              <a:t>.</a:t>
            </a:r>
          </a:p>
          <a:p>
            <a:r>
              <a:rPr lang="it-IT" dirty="0"/>
              <a:t>Riscontro sporadico nell’80% dei casi , prevalenza nelle donne dopo i 40 anni (età media 43 anni).</a:t>
            </a:r>
          </a:p>
          <a:p>
            <a:r>
              <a:rPr lang="it-IT" dirty="0"/>
              <a:t>20% in età pediatrica associato a sclerosi tuberosa, VHL, NF1 e </a:t>
            </a:r>
            <a:r>
              <a:rPr lang="it-IT" dirty="0" err="1"/>
              <a:t>linfangioleiomiomatosi</a:t>
            </a:r>
            <a:r>
              <a:rPr lang="it-IT" dirty="0"/>
              <a:t>.</a:t>
            </a:r>
          </a:p>
          <a:p>
            <a:r>
              <a:rPr lang="it-IT" dirty="0"/>
              <a:t>Gli </a:t>
            </a:r>
            <a:r>
              <a:rPr lang="it-IT" dirty="0" err="1"/>
              <a:t>angiomiolipomi</a:t>
            </a:r>
            <a:r>
              <a:rPr lang="it-IT" dirty="0"/>
              <a:t> sindromici hanno spesso scarsa componente grassa.</a:t>
            </a:r>
          </a:p>
          <a:p>
            <a:r>
              <a:rPr lang="it-IT" dirty="0"/>
              <a:t>Eventuali sintomi associati: algia al fianco, massa palpabile addominale, IVU, ipertensione arteriosa, ematuria, insufficienza renale.</a:t>
            </a:r>
          </a:p>
        </p:txBody>
      </p:sp>
    </p:spTree>
    <p:extLst>
      <p:ext uri="{BB962C8B-B14F-4D97-AF65-F5344CB8AC3E}">
        <p14:creationId xmlns:p14="http://schemas.microsoft.com/office/powerpoint/2010/main" val="954080770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{46A82620-C424-014C-AA54-01137638BDCA}tf10001120</Template>
  <TotalTime>1553</TotalTime>
  <Words>633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Comic Sans MS</vt:lpstr>
      <vt:lpstr>Gill Sans MT</vt:lpstr>
      <vt:lpstr>Pacco</vt:lpstr>
      <vt:lpstr>Caseual Wednesday</vt:lpstr>
      <vt:lpstr>M. M. T. 44 Y, FEMALE</vt:lpstr>
      <vt:lpstr>CLINICA</vt:lpstr>
      <vt:lpstr>ANAMNESI PATOLOGICA REMOTA</vt:lpstr>
      <vt:lpstr>IPOTESI DIAGNOSTICA</vt:lpstr>
      <vt:lpstr>ANATOMIA </vt:lpstr>
      <vt:lpstr>ANATOMIA (RETROPERITONEO) </vt:lpstr>
      <vt:lpstr>ANGIOMIOLIPOMA RENALE</vt:lpstr>
      <vt:lpstr>ANGIOMIOLIPOMA RENALE</vt:lpstr>
      <vt:lpstr>ANGIOMIOLIPOMA RENALE</vt:lpstr>
      <vt:lpstr>ANGIOMIOLIPOMA RENALE</vt:lpstr>
      <vt:lpstr>REFERTO TC</vt:lpstr>
      <vt:lpstr>ANGIOMIOLIPOMA RENALE (TC)</vt:lpstr>
      <vt:lpstr>COMPLICANZE: SANGUINAMENTO</vt:lpstr>
      <vt:lpstr>ANGIOMIOLIPOMA RENALE (US)</vt:lpstr>
      <vt:lpstr>ANGIOMIOLIPOMA RENALE (RMN)</vt:lpstr>
      <vt:lpstr>TRATTAMENTO</vt:lpstr>
      <vt:lpstr>Presentazione standard di PowerPoint</vt:lpstr>
      <vt:lpstr>FINALE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Caseual Wednesday</dc:title>
  <dc:creator>Microsoft Office User</dc:creator>
  <cp:lastModifiedBy>Ruslan Arkadievich</cp:lastModifiedBy>
  <cp:revision>26</cp:revision>
  <dcterms:created xsi:type="dcterms:W3CDTF">2021-11-08T18:15:06Z</dcterms:created>
  <dcterms:modified xsi:type="dcterms:W3CDTF">2021-11-10T20:24:31Z</dcterms:modified>
</cp:coreProperties>
</file>