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64" r:id="rId5"/>
    <p:sldId id="266" r:id="rId6"/>
    <p:sldId id="267" r:id="rId7"/>
    <p:sldId id="268" r:id="rId8"/>
    <p:sldId id="269" r:id="rId9"/>
    <p:sldId id="257" r:id="rId10"/>
    <p:sldId id="260" r:id="rId11"/>
    <p:sldId id="259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67" autoAdjust="0"/>
  </p:normalViewPr>
  <p:slideViewPr>
    <p:cSldViewPr snapToGrid="0">
      <p:cViewPr varScale="1">
        <p:scale>
          <a:sx n="26" d="100"/>
          <a:sy n="26" d="100"/>
        </p:scale>
        <p:origin x="88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97BBF-30B4-4069-B5AA-3116F61CE00E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83760-0068-46FD-A3FD-6B079576C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1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每一个点代表对局部区域内介质情况的估计，包含了颜色和不透明度。</a:t>
            </a:r>
            <a:endParaRPr lang="en-US" altLang="zh-CN" dirty="0" smtClean="0"/>
          </a:p>
          <a:p>
            <a:r>
              <a:rPr lang="zh-CN" altLang="en-US" dirty="0" smtClean="0"/>
              <a:t>从眼睛出发去看，当前看到的颜色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已累计的能量</a:t>
            </a:r>
            <a:r>
              <a:rPr lang="en-US" altLang="zh-CN" dirty="0" smtClean="0"/>
              <a:t>+ </a:t>
            </a:r>
            <a:r>
              <a:rPr lang="zh-CN" altLang="en-US" dirty="0" smtClean="0"/>
              <a:t>累积的前面所有介质的吸收*该点能量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对于下一点来说，它能透过多少多少能量最终到达眼睛，取决于前累积的吸收加上和自己该点的吸收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83760-0068-46FD-A3FD-6B079576CE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8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从后往前，想象成能量传输到眼睛过程中需要经过层层衰减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首先每一步累积的能量通过该点之后都会被吸收一部分，</a:t>
            </a:r>
            <a:endParaRPr lang="en-US" altLang="zh-CN" dirty="0" smtClean="0"/>
          </a:p>
          <a:p>
            <a:r>
              <a:rPr lang="zh-CN" altLang="en-US" smtClean="0"/>
              <a:t>然后再加上该点的能量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83760-0068-46FD-A3FD-6B079576CE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2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3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7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7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13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3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4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2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0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5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3B27F-A100-473A-A35C-BE304A791FA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2A4D-8984-4840-BFCF-0D0D6EEF82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0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VolumeRendering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CG1 TA Team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16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6" y="365125"/>
            <a:ext cx="9534236" cy="609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0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1. Pre-processing</a:t>
                </a:r>
              </a:p>
              <a:p>
                <a:pPr lvl="1"/>
                <a:r>
                  <a:rPr lang="en-US" altLang="zh-CN" dirty="0" smtClean="0"/>
                  <a:t>mapping (using your defined transfer function)</a:t>
                </a:r>
              </a:p>
              <a:p>
                <a:pPr lvl="2"/>
                <a:r>
                  <a:rPr lang="en-US" altLang="zh-CN" dirty="0" smtClean="0"/>
                  <a:t>volume data -&gt; optical data</a:t>
                </a:r>
              </a:p>
              <a:p>
                <a:pPr lvl="1"/>
                <a:r>
                  <a:rPr lang="en-US" altLang="zh-CN" dirty="0" smtClean="0"/>
                  <a:t>Pre-compute gradient(optional, can be done on the fly)</a:t>
                </a:r>
              </a:p>
              <a:p>
                <a:r>
                  <a:rPr lang="en-US" altLang="zh-CN" dirty="0" smtClean="0"/>
                  <a:t>2. Preparation</a:t>
                </a:r>
              </a:p>
              <a:p>
                <a:pPr lvl="1"/>
                <a:r>
                  <a:rPr lang="en-US" altLang="zh-CN" dirty="0" smtClean="0"/>
                  <a:t>integral direction (forward/</a:t>
                </a:r>
                <a:r>
                  <a:rPr lang="en-US" altLang="zh-CN" dirty="0" err="1" smtClean="0"/>
                  <a:t>backword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Integral step size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altLang="zh-CN" dirty="0" smtClean="0"/>
                  <a:t> ( fixed/</a:t>
                </a:r>
                <a:r>
                  <a:rPr lang="en-US" altLang="zh-CN" dirty="0" err="1" smtClean="0"/>
                  <a:t>adatively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altLang="zh-CN" dirty="0" smtClean="0"/>
                  <a:t>Local illumination model (emission)</a:t>
                </a:r>
              </a:p>
              <a:p>
                <a:pPr lvl="1"/>
                <a:r>
                  <a:rPr lang="en-US" altLang="zh-CN" dirty="0" smtClean="0"/>
                  <a:t>Interpolator ( trilinear/nearest neighbor)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351"/>
                <a:ext cx="10515600" cy="48153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3. Main process (assume front to back, vacuum environment)</a:t>
                </a:r>
              </a:p>
              <a:p>
                <a:pPr lvl="1"/>
                <a:r>
                  <a:rPr lang="en-US" altLang="zh-CN" dirty="0" smtClean="0"/>
                  <a:t>shoot a ray and decide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zh-CN" dirty="0" smtClean="0"/>
                  <a:t> ( based on intersection with volume)</a:t>
                </a:r>
              </a:p>
              <a:p>
                <a:pPr lvl="1"/>
                <a:r>
                  <a:rPr lang="en-US" altLang="zh-CN" dirty="0" err="1" smtClean="0"/>
                  <a:t>Intialization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𝑜𝑝𝑎𝑐𝑖𝑡𝑦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0 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( 0 is no absorption )</a:t>
                </a:r>
              </a:p>
              <a:p>
                <a:pPr lvl="1"/>
                <a:r>
                  <a:rPr lang="en-US" altLang="zh-CN" dirty="0" smtClean="0"/>
                  <a:t>While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altLang="zh-CN" dirty="0" smtClean="0"/>
                  <a:t>:</a:t>
                </a:r>
              </a:p>
              <a:p>
                <a:pPr lvl="2"/>
                <a:r>
                  <a:rPr lang="en-US" altLang="zh-CN" dirty="0" smtClean="0"/>
                  <a:t>Sample a point along ray direction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𝑜𝑖𝑛𝑡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𝑟𝑎𝑦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𝑜𝑟𝑖𝑔𝑖𝑛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𝑟𝑎𝑦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𝑑𝑖𝑟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Interpolate data at that position (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absorption coefficient, emission-related property)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𝑖𝑛𝑡𝑒𝑟𝑝𝑜𝑙𝑎𝑡𝑒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𝑖𝑛𝑡𝑒𝑟𝑝𝑜𝑙𝑎𝑡𝑜𝑟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Calculate opacity and color on that point</a:t>
                </a:r>
              </a:p>
              <a:p>
                <a:pPr lvl="2"/>
                <a:r>
                  <a:rPr lang="en-US" altLang="zh-CN" dirty="0" smtClean="0"/>
                  <a:t>Integrate one step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𝑐𝑜𝑙𝑜𝑟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𝑜𝑝𝑎𝑐𝑖𝑡𝑦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𝑐𝑜𝑙𝑜𝑟</m:t>
                    </m:r>
                  </m:oMath>
                </a14:m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𝑜𝑝𝑎𝑐𝑖𝑡𝑦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𝑜𝑝𝑎𝑐𝑖𝑡𝑦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𝑜𝑝𝑎𝑐𝑖𝑡𝑦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𝑜𝑝𝑎𝑐𝑖𝑡𝑦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351"/>
                <a:ext cx="10515600" cy="4815322"/>
              </a:xfrm>
              <a:blipFill>
                <a:blip r:embed="rId2"/>
                <a:stretch>
                  <a:fillRect l="-1043" t="-2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94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Ray-casting Volume Rendering</a:t>
            </a:r>
            <a:endParaRPr lang="zh-CN" altLang="en-US" dirty="0"/>
          </a:p>
        </p:txBody>
      </p:sp>
      <p:pic>
        <p:nvPicPr>
          <p:cNvPr id="1026" name="Picture 2" descr="https://images2015.cnblogs.com/blog/383191/201605/383191-20160531013616727-175596889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25" y="2990374"/>
            <a:ext cx="8038466" cy="339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9393381" y="710313"/>
            <a:ext cx="914400" cy="85017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H="1">
            <a:off x="7629236" y="1435986"/>
            <a:ext cx="1898056" cy="25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8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36" y="1526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Front to Back Composition</a:t>
            </a:r>
            <a:endParaRPr lang="zh-CN" altLang="en-US" sz="3600" dirty="0"/>
          </a:p>
        </p:txBody>
      </p:sp>
      <p:pic>
        <p:nvPicPr>
          <p:cNvPr id="1026" name="Picture 2" descr="https://images2015.cnblogs.com/blog/383191/201605/383191-20160531013616727-1755968899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08" y="1921346"/>
            <a:ext cx="6408710" cy="27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6" y="1390554"/>
            <a:ext cx="4010891" cy="12280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36270" y="5518591"/>
            <a:ext cx="20249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Initialization</a:t>
            </a:r>
            <a:endParaRPr lang="zh-CN" alt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99" y="3859019"/>
            <a:ext cx="4524375" cy="1209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613399" y="5457035"/>
                <a:ext cx="3465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399" y="5457035"/>
                <a:ext cx="34659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15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36" y="1526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Front to Back Composition</a:t>
            </a:r>
            <a:endParaRPr lang="zh-CN" altLang="en-US" sz="3600" dirty="0"/>
          </a:p>
        </p:txBody>
      </p:sp>
      <p:pic>
        <p:nvPicPr>
          <p:cNvPr id="1026" name="Picture 2" descr="https://images2015.cnblogs.com/blog/383191/201605/383191-20160531013616727-175596889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08" y="1921346"/>
            <a:ext cx="6408710" cy="27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6" y="1390554"/>
            <a:ext cx="4010891" cy="122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897092" y="5395480"/>
                <a:ext cx="3465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0 + 1∗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0+1∗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2" y="5395480"/>
                <a:ext cx="346594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705657" y="5457036"/>
            <a:ext cx="27991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Update 1 sample</a:t>
            </a:r>
            <a:endParaRPr lang="zh-CN" alt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36" y="3950999"/>
            <a:ext cx="4524375" cy="120967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8903854" y="2881745"/>
            <a:ext cx="129309" cy="129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8968508" y="1089910"/>
            <a:ext cx="535710" cy="1758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020132" y="617312"/>
                <a:ext cx="28509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𝑔𝑟𝑒𝑒𝑛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132" y="617312"/>
                <a:ext cx="285090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47436" y="5457036"/>
                <a:ext cx="3465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36" y="5457036"/>
                <a:ext cx="346594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78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36" y="1526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Front to Back Composition</a:t>
            </a:r>
            <a:endParaRPr lang="zh-CN" altLang="en-US" sz="3600" dirty="0"/>
          </a:p>
        </p:txBody>
      </p:sp>
      <p:pic>
        <p:nvPicPr>
          <p:cNvPr id="1026" name="Picture 2" descr="https://images2015.cnblogs.com/blog/383191/201605/383191-20160531013616727-175596889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08" y="1921346"/>
            <a:ext cx="6408710" cy="27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6" y="1390554"/>
            <a:ext cx="4010891" cy="122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075053" y="5457035"/>
                <a:ext cx="49322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(0,1,0)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−0.5)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.5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,1,0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−0.5)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0.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53" y="5457035"/>
                <a:ext cx="4932219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132998" y="5457035"/>
            <a:ext cx="27991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Update 1 sample</a:t>
            </a:r>
            <a:endParaRPr lang="zh-CN" alt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36" y="3950999"/>
            <a:ext cx="4524375" cy="120967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8903854" y="2881745"/>
            <a:ext cx="129309" cy="1293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9097817" y="1089911"/>
            <a:ext cx="406401" cy="1758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020132" y="617312"/>
                <a:ext cx="28509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132" y="617312"/>
                <a:ext cx="285090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9033163" y="2848375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24163" y="5457035"/>
                <a:ext cx="34659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3" y="5457035"/>
                <a:ext cx="346594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96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36" y="1526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Back to Front Composition</a:t>
            </a:r>
            <a:endParaRPr lang="zh-CN" altLang="en-US" sz="3600" dirty="0"/>
          </a:p>
        </p:txBody>
      </p:sp>
      <p:pic>
        <p:nvPicPr>
          <p:cNvPr id="1026" name="Picture 2" descr="https://images2015.cnblogs.com/blog/383191/201605/383191-20160531013616727-1755968899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08" y="1921346"/>
            <a:ext cx="6408710" cy="27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6" y="1390554"/>
            <a:ext cx="4010891" cy="12280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36270" y="5518591"/>
            <a:ext cx="20249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Initialization</a:t>
            </a:r>
            <a:endParaRPr lang="zh-CN" alt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668817" y="5595535"/>
                <a:ext cx="3465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817" y="5595535"/>
                <a:ext cx="3465944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02" y="3701924"/>
            <a:ext cx="3705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36" y="1526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Back to Front Composition</a:t>
            </a:r>
            <a:endParaRPr lang="zh-CN" altLang="en-US" sz="3600" dirty="0"/>
          </a:p>
        </p:txBody>
      </p:sp>
      <p:pic>
        <p:nvPicPr>
          <p:cNvPr id="1026" name="Picture 2" descr="https://images2015.cnblogs.com/blog/383191/201605/383191-20160531013616727-175596889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08" y="1921346"/>
            <a:ext cx="6408710" cy="27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6" y="1390554"/>
            <a:ext cx="4010891" cy="122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124853" y="5494133"/>
                <a:ext cx="4294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.1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∗0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0,1,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853" y="5494133"/>
                <a:ext cx="429490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197657" y="5417190"/>
            <a:ext cx="27991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Update 1 sample</a:t>
            </a:r>
            <a:endParaRPr lang="zh-CN" alt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037460" y="2618644"/>
            <a:ext cx="129309" cy="12930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4" idx="1"/>
          </p:cNvCxnSpPr>
          <p:nvPr/>
        </p:nvCxnSpPr>
        <p:spPr>
          <a:xfrm flipH="1" flipV="1">
            <a:off x="9504218" y="1089911"/>
            <a:ext cx="552179" cy="1547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020132" y="617312"/>
                <a:ext cx="28509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𝑏𝑙𝑢𝑒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132" y="617312"/>
                <a:ext cx="28509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39436" y="5494133"/>
                <a:ext cx="3465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6" y="5494133"/>
                <a:ext cx="346594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55" y="3856509"/>
            <a:ext cx="3705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7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436" y="1526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Back to Front Composition</a:t>
            </a:r>
            <a:endParaRPr lang="zh-CN" altLang="en-US" sz="3600" dirty="0"/>
          </a:p>
        </p:txBody>
      </p:sp>
      <p:pic>
        <p:nvPicPr>
          <p:cNvPr id="1026" name="Picture 2" descr="https://images2015.cnblogs.com/blog/383191/201605/383191-20160531013616727-175596889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08" y="1921346"/>
            <a:ext cx="6408710" cy="27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36" y="1390554"/>
            <a:ext cx="4010891" cy="1228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074860" y="5585983"/>
                <a:ext cx="4688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∗(0,0,1)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860" y="5585983"/>
                <a:ext cx="468845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040538" y="5509039"/>
            <a:ext cx="279916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Update 1 sample</a:t>
            </a:r>
            <a:endParaRPr lang="zh-CN" alt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037460" y="2618644"/>
            <a:ext cx="129309" cy="12930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15" idx="1"/>
          </p:cNvCxnSpPr>
          <p:nvPr/>
        </p:nvCxnSpPr>
        <p:spPr>
          <a:xfrm flipH="1" flipV="1">
            <a:off x="9504219" y="1089911"/>
            <a:ext cx="422869" cy="156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020132" y="617312"/>
                <a:ext cx="28509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132" y="617312"/>
                <a:ext cx="28509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39436" y="5587638"/>
                <a:ext cx="3465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𝑑𝑠𝑡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6" y="5587638"/>
                <a:ext cx="3465944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55" y="3856509"/>
            <a:ext cx="3705225" cy="67627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9908151" y="2637581"/>
            <a:ext cx="129309" cy="1293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9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76" y="365125"/>
            <a:ext cx="9846447" cy="63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231</Words>
  <Application>Microsoft Office PowerPoint</Application>
  <PresentationFormat>宽屏</PresentationFormat>
  <Paragraphs>73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VolumeRendering</vt:lpstr>
      <vt:lpstr>Ray-casting Volume Rendering</vt:lpstr>
      <vt:lpstr>Front to Back Composition</vt:lpstr>
      <vt:lpstr>Front to Back Composition</vt:lpstr>
      <vt:lpstr>Front to Back Composition</vt:lpstr>
      <vt:lpstr>Back to Front Composition</vt:lpstr>
      <vt:lpstr>Back to Front Composition</vt:lpstr>
      <vt:lpstr>Back to Front Composition</vt:lpstr>
      <vt:lpstr>PowerPoint 演示文稿</vt:lpstr>
      <vt:lpstr>PowerPoint 演示文稿</vt:lpstr>
      <vt:lpstr>Steps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VolumeRendering</dc:title>
  <dc:creator>Admin</dc:creator>
  <cp:lastModifiedBy>Admin</cp:lastModifiedBy>
  <cp:revision>18</cp:revision>
  <dcterms:created xsi:type="dcterms:W3CDTF">2020-05-07T10:53:38Z</dcterms:created>
  <dcterms:modified xsi:type="dcterms:W3CDTF">2020-05-09T06:36:59Z</dcterms:modified>
</cp:coreProperties>
</file>