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9" r:id="rId4"/>
    <p:sldId id="270" r:id="rId5"/>
    <p:sldId id="264" r:id="rId6"/>
    <p:sldId id="290" r:id="rId7"/>
    <p:sldId id="291" r:id="rId8"/>
    <p:sldId id="292" r:id="rId9"/>
    <p:sldId id="294" r:id="rId10"/>
    <p:sldId id="295" r:id="rId11"/>
    <p:sldId id="296" r:id="rId12"/>
    <p:sldId id="293" r:id="rId13"/>
    <p:sldId id="29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373D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8" d="100"/>
          <a:sy n="78" d="100"/>
        </p:scale>
        <p:origin x="732" y="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>
                <a:latin typeface="MV Boli" panose="02000500030200090000" charset="0"/>
                <a:cs typeface="MV Boli" panose="02000500030200090000" charset="0"/>
              </a:rPr>
              <a:t>Error rate</a:t>
            </a:r>
            <a:endParaRPr lang="en-US" altLang="zh-CN" b="1">
              <a:latin typeface="MV Boli" panose="02000500030200090000" charset="0"/>
              <a:cs typeface="MV Boli" panose="02000500030200090000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Neural Networks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Combination.csv(270)</c:v>
                </c:pt>
                <c:pt idx="1">
                  <c:v>BertTopic+doc2vec.csv(210)</c:v>
                </c:pt>
                <c:pt idx="2">
                  <c:v>LDA+doc2vec.csv(280)</c:v>
                </c:pt>
                <c:pt idx="3">
                  <c:v>SBERT+doc2vec.csv(280)</c:v>
                </c:pt>
                <c:pt idx="4">
                  <c:v>top2vec+doc2vec.csv(280)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0.1095</c:v>
                </c:pt>
                <c:pt idx="1">
                  <c:v>0.247</c:v>
                </c:pt>
                <c:pt idx="2">
                  <c:v>0.234</c:v>
                </c:pt>
                <c:pt idx="3">
                  <c:v>0.1065</c:v>
                </c:pt>
                <c:pt idx="4">
                  <c:v>0.193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Combination.csv(270)</c:v>
                </c:pt>
                <c:pt idx="1">
                  <c:v>BertTopic+doc2vec.csv(210)</c:v>
                </c:pt>
                <c:pt idx="2">
                  <c:v>LDA+doc2vec.csv(280)</c:v>
                </c:pt>
                <c:pt idx="3">
                  <c:v>SBERT+doc2vec.csv(280)</c:v>
                </c:pt>
                <c:pt idx="4">
                  <c:v>top2vec+doc2vec.csv(280)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0.117</c:v>
                </c:pt>
                <c:pt idx="1">
                  <c:v>0.2475</c:v>
                </c:pt>
                <c:pt idx="2">
                  <c:v>0.2325</c:v>
                </c:pt>
                <c:pt idx="3">
                  <c:v>0.113</c:v>
                </c:pt>
                <c:pt idx="4">
                  <c:v>0.1895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RandomForest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Combination.csv(270)</c:v>
                </c:pt>
                <c:pt idx="1">
                  <c:v>BertTopic+doc2vec.csv(210)</c:v>
                </c:pt>
                <c:pt idx="2">
                  <c:v>LDA+doc2vec.csv(280)</c:v>
                </c:pt>
                <c:pt idx="3">
                  <c:v>SBERT+doc2vec.csv(280)</c:v>
                </c:pt>
                <c:pt idx="4">
                  <c:v>top2vec+doc2vec.csv(280)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0.152</c:v>
                </c:pt>
                <c:pt idx="1">
                  <c:v>0.2915</c:v>
                </c:pt>
                <c:pt idx="2">
                  <c:v>0.3</c:v>
                </c:pt>
                <c:pt idx="3">
                  <c:v>0.1315</c:v>
                </c:pt>
                <c:pt idx="4">
                  <c:v>0.241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Adaboost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Combination.csv(270)</c:v>
                </c:pt>
                <c:pt idx="1">
                  <c:v>BertTopic+doc2vec.csv(210)</c:v>
                </c:pt>
                <c:pt idx="2">
                  <c:v>LDA+doc2vec.csv(280)</c:v>
                </c:pt>
                <c:pt idx="3">
                  <c:v>SBERT+doc2vec.csv(280)</c:v>
                </c:pt>
                <c:pt idx="4">
                  <c:v>top2vec+doc2vec.csv(280)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0.1095</c:v>
                </c:pt>
                <c:pt idx="1">
                  <c:v>0.2475</c:v>
                </c:pt>
                <c:pt idx="2">
                  <c:v>0.234</c:v>
                </c:pt>
                <c:pt idx="3">
                  <c:v>0.1065</c:v>
                </c:pt>
                <c:pt idx="4">
                  <c:v>0.1925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0250937"/>
        <c:axId val="309448996"/>
      </c:barChart>
      <c:catAx>
        <c:axId val="75025093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09448996"/>
        <c:crosses val="autoZero"/>
        <c:auto val="1"/>
        <c:lblAlgn val="ctr"/>
        <c:lblOffset val="100"/>
        <c:noMultiLvlLbl val="0"/>
      </c:catAx>
      <c:valAx>
        <c:axId val="3094489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5025093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9F3D-E26B-4AF4-856E-0AC397A7D2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173B-AA08-444F-9069-87F74474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9F3D-E26B-4AF4-856E-0AC397A7D2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173B-AA08-444F-9069-87F74474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9F3D-E26B-4AF4-856E-0AC397A7D2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173B-AA08-444F-9069-87F74474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9F3D-E26B-4AF4-856E-0AC397A7D2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173B-AA08-444F-9069-87F74474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9F3D-E26B-4AF4-856E-0AC397A7D2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173B-AA08-444F-9069-87F74474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9F3D-E26B-4AF4-856E-0AC397A7D2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173B-AA08-444F-9069-87F74474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9F3D-E26B-4AF4-856E-0AC397A7D2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173B-AA08-444F-9069-87F74474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9F3D-E26B-4AF4-856E-0AC397A7D2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173B-AA08-444F-9069-87F74474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9F3D-E26B-4AF4-856E-0AC397A7D2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173B-AA08-444F-9069-87F74474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9F3D-E26B-4AF4-856E-0AC397A7D2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173B-AA08-444F-9069-87F74474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9F3D-E26B-4AF4-856E-0AC397A7D2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173B-AA08-444F-9069-87F74474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69F3D-E26B-4AF4-856E-0AC397A7D2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173B-AA08-444F-9069-87F744742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        原创来源：http://chn.docer.com/works?userid=199329941#!/work_time"/>
          <p:cNvSpPr/>
          <p:nvPr/>
        </p:nvSpPr>
        <p:spPr>
          <a:xfrm>
            <a:off x="2089102" y="4517134"/>
            <a:ext cx="1570309" cy="1353715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稻壳儿春秋广告/盗版必究        原创来源：http://chn.docer.com/works?userid=199329941#!/work_time"/>
          <p:cNvCxnSpPr/>
          <p:nvPr/>
        </p:nvCxnSpPr>
        <p:spPr>
          <a:xfrm flipH="1">
            <a:off x="1781180" y="894913"/>
            <a:ext cx="2921031" cy="5059375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稻壳儿春秋广告/盗版必究        原创来源：http://chn.docer.com/works?userid=199329941#!/work_time"/>
          <p:cNvCxnSpPr/>
          <p:nvPr/>
        </p:nvCxnSpPr>
        <p:spPr>
          <a:xfrm flipH="1">
            <a:off x="-66673" y="5954288"/>
            <a:ext cx="1865976" cy="0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 flipV="1">
            <a:off x="1046302" y="4894557"/>
            <a:ext cx="1132498" cy="976292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稻壳儿春秋广告/盗版必究        原创来源：http://chn.docer.com/works?userid=199329941#!/work_time"/>
          <p:cNvSpPr/>
          <p:nvPr/>
        </p:nvSpPr>
        <p:spPr>
          <a:xfrm flipV="1">
            <a:off x="10752860" y="1026607"/>
            <a:ext cx="648132" cy="558734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稻壳儿春秋广告/盗版必究        原创来源：http://chn.docer.com/works?userid=199329941#!/work_time"/>
          <p:cNvSpPr/>
          <p:nvPr/>
        </p:nvSpPr>
        <p:spPr>
          <a:xfrm flipV="1">
            <a:off x="5139991" y="1026607"/>
            <a:ext cx="779814" cy="672253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稻壳儿春秋广告/盗版必究        原创来源：http://chn.docer.com/works?userid=199329941#!/work_time"/>
          <p:cNvSpPr/>
          <p:nvPr/>
        </p:nvSpPr>
        <p:spPr>
          <a:xfrm>
            <a:off x="4344693" y="1026607"/>
            <a:ext cx="1132498" cy="976291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稻壳儿春秋广告/盗版必究        原创来源：http://chn.docer.com/works?userid=199329941#!/work_time"/>
          <p:cNvCxnSpPr/>
          <p:nvPr/>
        </p:nvCxnSpPr>
        <p:spPr>
          <a:xfrm flipH="1">
            <a:off x="4697132" y="903710"/>
            <a:ext cx="6986869" cy="0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稻壳儿春秋广告/盗版必究        原创来源：http://chn.docer.com/works?userid=199329941#!/work_time"/>
          <p:cNvCxnSpPr/>
          <p:nvPr/>
        </p:nvCxnSpPr>
        <p:spPr>
          <a:xfrm flipH="1">
            <a:off x="11684000" y="0"/>
            <a:ext cx="526839" cy="912508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稻壳儿春秋广告/盗版必究        原创来源：http://chn.docer.com/works?userid=199329941#!/work_time"/>
          <p:cNvSpPr txBox="1"/>
          <p:nvPr/>
        </p:nvSpPr>
        <p:spPr>
          <a:xfrm>
            <a:off x="9170035" y="5954395"/>
            <a:ext cx="2230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E373D"/>
                </a:solidFill>
                <a:latin typeface="MV Boli" panose="02000500030200090000" charset="0"/>
                <a:ea typeface="微软雅黑" panose="020B0503020204020204" pitchFamily="34" charset="-122"/>
                <a:cs typeface="MV Boli" panose="02000500030200090000" charset="0"/>
              </a:rPr>
              <a:t>qiult@shanghaitech.edu.cn </a:t>
            </a:r>
            <a:endParaRPr lang="en-US" altLang="zh-CN" sz="1200" dirty="0">
              <a:solidFill>
                <a:srgbClr val="4E373D"/>
              </a:solidFill>
              <a:latin typeface="MV Boli" panose="02000500030200090000" charset="0"/>
              <a:ea typeface="微软雅黑" panose="020B0503020204020204" pitchFamily="34" charset="-122"/>
              <a:cs typeface="MV Boli" panose="02000500030200090000" charset="0"/>
            </a:endParaRPr>
          </a:p>
          <a:p>
            <a:r>
              <a:rPr lang="en-US" altLang="zh-CN" sz="1200" dirty="0">
                <a:solidFill>
                  <a:srgbClr val="4E373D"/>
                </a:solidFill>
                <a:latin typeface="MV Boli" panose="02000500030200090000" charset="0"/>
                <a:ea typeface="微软雅黑" panose="020B0503020204020204" pitchFamily="34" charset="-122"/>
                <a:cs typeface="MV Boli" panose="02000500030200090000" charset="0"/>
              </a:rPr>
              <a:t>shqj@</a:t>
            </a:r>
            <a:r>
              <a:rPr lang="en-US" altLang="zh-CN" sz="1200" dirty="0">
                <a:solidFill>
                  <a:srgbClr val="4E373D"/>
                </a:solidFill>
                <a:latin typeface="MV Boli" panose="02000500030200090000" charset="0"/>
                <a:ea typeface="微软雅黑" panose="020B0503020204020204" pitchFamily="34" charset="-122"/>
                <a:cs typeface="MV Boli" panose="02000500030200090000" charset="0"/>
                <a:sym typeface="+mn-ea"/>
              </a:rPr>
              <a:t>shanghaitech.edu.cn</a:t>
            </a:r>
            <a:r>
              <a:rPr lang="en-US" altLang="zh-CN" sz="1200" dirty="0">
                <a:solidFill>
                  <a:srgbClr val="4E373D"/>
                </a:solidFill>
                <a:latin typeface="MV Boli" panose="02000500030200090000" charset="0"/>
                <a:ea typeface="微软雅黑" panose="020B0503020204020204" pitchFamily="34" charset="-122"/>
                <a:cs typeface="MV Boli" panose="02000500030200090000" charset="0"/>
              </a:rPr>
              <a:t> fuxiang@</a:t>
            </a:r>
            <a:r>
              <a:rPr lang="en-US" altLang="zh-CN" sz="1200" dirty="0">
                <a:solidFill>
                  <a:srgbClr val="4E373D"/>
                </a:solidFill>
                <a:latin typeface="MV Boli" panose="02000500030200090000" charset="0"/>
                <a:ea typeface="微软雅黑" panose="020B0503020204020204" pitchFamily="34" charset="-122"/>
                <a:cs typeface="MV Boli" panose="02000500030200090000" charset="0"/>
                <a:sym typeface="+mn-ea"/>
              </a:rPr>
              <a:t>shanghaitech.edu.cn</a:t>
            </a:r>
            <a:endParaRPr lang="en-US" altLang="zh-CN" sz="1200" dirty="0">
              <a:solidFill>
                <a:srgbClr val="4E373D"/>
              </a:solidFill>
              <a:latin typeface="MV Boli" panose="02000500030200090000" charset="0"/>
              <a:ea typeface="微软雅黑" panose="020B0503020204020204" pitchFamily="34" charset="-122"/>
              <a:cs typeface="MV Boli" panose="02000500030200090000" charset="0"/>
              <a:sym typeface="+mn-ea"/>
            </a:endParaRPr>
          </a:p>
        </p:txBody>
      </p:sp>
      <p:sp>
        <p:nvSpPr>
          <p:cNvPr id="38" name="稻壳儿春秋广告/盗版必究        原创来源：http://chn.docer.com/works?userid=199329941#!/work_time"/>
          <p:cNvSpPr txBox="1"/>
          <p:nvPr/>
        </p:nvSpPr>
        <p:spPr>
          <a:xfrm>
            <a:off x="6096000" y="2771775"/>
            <a:ext cx="54997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SI151 Project</a:t>
            </a:r>
            <a:endParaRPr lang="en-US" altLang="zh-CN" sz="66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稻壳儿春秋广告/盗版必究        原创来源：http://chn.docer.com/works?userid=199329941#!/work_time"/>
          <p:cNvCxnSpPr/>
          <p:nvPr/>
        </p:nvCxnSpPr>
        <p:spPr>
          <a:xfrm flipH="1">
            <a:off x="6207760" y="3971925"/>
            <a:ext cx="5193030" cy="2540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稻壳儿春秋广告/盗版必究        原创来源：http://chn.docer.com/works?userid=199329941#!/work_time"/>
          <p:cNvSpPr txBox="1"/>
          <p:nvPr/>
        </p:nvSpPr>
        <p:spPr>
          <a:xfrm>
            <a:off x="6207125" y="4067810"/>
            <a:ext cx="5193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dirty="0">
                <a:solidFill>
                  <a:srgbClr val="4E373D"/>
                </a:solidFill>
                <a:latin typeface="MV Boli" panose="02000500030200090000" charset="0"/>
                <a:ea typeface="微软雅黑" panose="020B0503020204020204" pitchFamily="34" charset="-122"/>
                <a:cs typeface="MV Boli" panose="02000500030200090000" charset="0"/>
              </a:rPr>
              <a:t>movie review classification</a:t>
            </a:r>
            <a:endParaRPr lang="en-US" altLang="zh-CN" sz="2400" dirty="0">
              <a:solidFill>
                <a:srgbClr val="4E373D"/>
              </a:solidFill>
              <a:latin typeface="MV Boli" panose="02000500030200090000" charset="0"/>
              <a:ea typeface="微软雅黑" panose="020B0503020204020204" pitchFamily="34" charset="-122"/>
              <a:cs typeface="MV Boli" panose="02000500030200090000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232535" y="2205990"/>
            <a:ext cx="9725025" cy="4218940"/>
          </a:xfrm>
          <a:prstGeom prst="roundRect">
            <a:avLst/>
          </a:prstGeom>
          <a:solidFill>
            <a:srgbClr val="4E3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稻壳儿春秋广告/盗版必究        原创来源：http://chn.docer.com/works?userid=199329941#!/work_time"/>
          <p:cNvSpPr/>
          <p:nvPr/>
        </p:nvSpPr>
        <p:spPr>
          <a:xfrm>
            <a:off x="221900" y="6026355"/>
            <a:ext cx="778226" cy="670885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稻壳儿春秋广告/盗版必究        原创来源：http://chn.docer.com/works?userid=199329941#!/work_time"/>
          <p:cNvCxnSpPr/>
          <p:nvPr/>
        </p:nvCxnSpPr>
        <p:spPr>
          <a:xfrm flipH="1">
            <a:off x="-123823" y="5806364"/>
            <a:ext cx="514348" cy="890877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稻壳儿春秋广告/盗版必究        原创来源：http://chn.docer.com/works?userid=199329941#!/work_time"/>
          <p:cNvCxnSpPr/>
          <p:nvPr/>
        </p:nvCxnSpPr>
        <p:spPr>
          <a:xfrm flipH="1">
            <a:off x="11687175" y="-89611"/>
            <a:ext cx="371475" cy="643414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稻壳儿春秋广告/盗版必究        原创来源：http://chn.docer.com/works?userid=199329941#!/work_time"/>
          <p:cNvSpPr/>
          <p:nvPr/>
        </p:nvSpPr>
        <p:spPr>
          <a:xfrm flipV="1">
            <a:off x="11315701" y="233566"/>
            <a:ext cx="371474" cy="320237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稻壳儿春秋广告/盗版必究        原创来源：http://chn.docer.com/works?userid=199329941#!/work_time"/>
          <p:cNvSpPr/>
          <p:nvPr/>
        </p:nvSpPr>
        <p:spPr>
          <a:xfrm>
            <a:off x="11713370" y="553803"/>
            <a:ext cx="371474" cy="320237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稻壳儿春秋广告/盗版必究        原创来源：http://chn.docer.com/works?userid=199329941#!/work_time"/>
          <p:cNvSpPr txBox="1"/>
          <p:nvPr/>
        </p:nvSpPr>
        <p:spPr>
          <a:xfrm>
            <a:off x="5069840" y="1354455"/>
            <a:ext cx="2049780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Adaboost</a:t>
            </a:r>
            <a:endParaRPr lang="en-US" altLang="zh-CN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324985" y="204991"/>
            <a:ext cx="3542030" cy="983094"/>
            <a:chOff x="6811" y="323"/>
            <a:chExt cx="5578" cy="1548"/>
          </a:xfrm>
        </p:grpSpPr>
        <p:sp>
          <p:nvSpPr>
            <p:cNvPr id="26" name="稻壳儿春秋广告/盗版必究        原创来源：http://chn.docer.com/works?userid=199329941#!/work_time"/>
            <p:cNvSpPr txBox="1"/>
            <p:nvPr/>
          </p:nvSpPr>
          <p:spPr>
            <a:xfrm>
              <a:off x="8244" y="323"/>
              <a:ext cx="271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4E37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Classifier</a:t>
              </a:r>
              <a:endParaRPr lang="zh-CN" altLang="en-US" sz="2400" b="1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稻壳儿春秋广告/盗版必究        原创来源：http://chn.docer.com/works?userid=199329941#!/work_time"/>
            <p:cNvSpPr txBox="1"/>
            <p:nvPr/>
          </p:nvSpPr>
          <p:spPr>
            <a:xfrm>
              <a:off x="6811" y="972"/>
              <a:ext cx="5578" cy="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200" dirty="0">
                  <a:solidFill>
                    <a:srgbClr val="4E373D"/>
                  </a:solidFill>
                  <a:latin typeface="MV Boli" panose="02000500030200090000" charset="0"/>
                  <a:ea typeface="微软雅黑" panose="020B0503020204020204" pitchFamily="34" charset="-122"/>
                  <a:cs typeface="MV Boli" panose="02000500030200090000" charset="0"/>
                </a:rPr>
                <a:t>Classification of several methods, code implementation</a:t>
              </a:r>
              <a:endParaRPr lang="en-US" altLang="zh-CN" sz="1200" dirty="0">
                <a:solidFill>
                  <a:srgbClr val="4E373D"/>
                </a:solidFill>
                <a:latin typeface="MV Boli" panose="02000500030200090000" charset="0"/>
                <a:ea typeface="微软雅黑" panose="020B0503020204020204" pitchFamily="34" charset="-122"/>
                <a:cs typeface="MV Boli" panose="02000500030200090000" charset="0"/>
              </a:endParaRPr>
            </a:p>
          </p:txBody>
        </p:sp>
        <p:cxnSp>
          <p:nvCxnSpPr>
            <p:cNvPr id="2" name="稻壳儿春秋广告/盗版必究        原创来源：http://chn.docer.com/works?userid=199329941#!/work_time"/>
            <p:cNvCxnSpPr/>
            <p:nvPr/>
          </p:nvCxnSpPr>
          <p:spPr>
            <a:xfrm flipH="1">
              <a:off x="7334" y="1022"/>
              <a:ext cx="4529" cy="0"/>
            </a:xfrm>
            <a:prstGeom prst="line">
              <a:avLst/>
            </a:prstGeom>
            <a:ln w="25400">
              <a:solidFill>
                <a:srgbClr val="4E37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5609590" y="1722755"/>
            <a:ext cx="986790" cy="986790"/>
          </a:xfrm>
          <a:prstGeom prst="ellipse">
            <a:avLst/>
          </a:prstGeom>
          <a:solidFill>
            <a:srgbClr val="4E373D"/>
          </a:solidFill>
          <a:ln w="38100">
            <a:solidFill>
              <a:srgbClr val="E7E6E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稻壳儿春秋广告/盗版必究"/>
          <p:cNvSpPr/>
          <p:nvPr/>
        </p:nvSpPr>
        <p:spPr bwMode="auto">
          <a:xfrm>
            <a:off x="5880735" y="2000250"/>
            <a:ext cx="427990" cy="431165"/>
          </a:xfrm>
          <a:custGeom>
            <a:avLst/>
            <a:gdLst>
              <a:gd name="T0" fmla="*/ 184 w 184"/>
              <a:gd name="T1" fmla="*/ 177 h 185"/>
              <a:gd name="T2" fmla="*/ 184 w 184"/>
              <a:gd name="T3" fmla="*/ 168 h 185"/>
              <a:gd name="T4" fmla="*/ 184 w 184"/>
              <a:gd name="T5" fmla="*/ 151 h 185"/>
              <a:gd name="T6" fmla="*/ 167 w 184"/>
              <a:gd name="T7" fmla="*/ 151 h 185"/>
              <a:gd name="T8" fmla="*/ 167 w 184"/>
              <a:gd name="T9" fmla="*/ 168 h 185"/>
              <a:gd name="T10" fmla="*/ 150 w 184"/>
              <a:gd name="T11" fmla="*/ 168 h 185"/>
              <a:gd name="T12" fmla="*/ 150 w 184"/>
              <a:gd name="T13" fmla="*/ 151 h 185"/>
              <a:gd name="T14" fmla="*/ 134 w 184"/>
              <a:gd name="T15" fmla="*/ 151 h 185"/>
              <a:gd name="T16" fmla="*/ 134 w 184"/>
              <a:gd name="T17" fmla="*/ 168 h 185"/>
              <a:gd name="T18" fmla="*/ 117 w 184"/>
              <a:gd name="T19" fmla="*/ 168 h 185"/>
              <a:gd name="T20" fmla="*/ 117 w 184"/>
              <a:gd name="T21" fmla="*/ 151 h 185"/>
              <a:gd name="T22" fmla="*/ 100 w 184"/>
              <a:gd name="T23" fmla="*/ 151 h 185"/>
              <a:gd name="T24" fmla="*/ 100 w 184"/>
              <a:gd name="T25" fmla="*/ 168 h 185"/>
              <a:gd name="T26" fmla="*/ 83 w 184"/>
              <a:gd name="T27" fmla="*/ 168 h 185"/>
              <a:gd name="T28" fmla="*/ 83 w 184"/>
              <a:gd name="T29" fmla="*/ 151 h 185"/>
              <a:gd name="T30" fmla="*/ 67 w 184"/>
              <a:gd name="T31" fmla="*/ 151 h 185"/>
              <a:gd name="T32" fmla="*/ 67 w 184"/>
              <a:gd name="T33" fmla="*/ 168 h 185"/>
              <a:gd name="T34" fmla="*/ 50 w 184"/>
              <a:gd name="T35" fmla="*/ 168 h 185"/>
              <a:gd name="T36" fmla="*/ 50 w 184"/>
              <a:gd name="T37" fmla="*/ 151 h 185"/>
              <a:gd name="T38" fmla="*/ 33 w 184"/>
              <a:gd name="T39" fmla="*/ 151 h 185"/>
              <a:gd name="T40" fmla="*/ 33 w 184"/>
              <a:gd name="T41" fmla="*/ 168 h 185"/>
              <a:gd name="T42" fmla="*/ 16 w 184"/>
              <a:gd name="T43" fmla="*/ 168 h 185"/>
              <a:gd name="T44" fmla="*/ 16 w 184"/>
              <a:gd name="T45" fmla="*/ 139 h 185"/>
              <a:gd name="T46" fmla="*/ 58 w 184"/>
              <a:gd name="T47" fmla="*/ 97 h 185"/>
              <a:gd name="T48" fmla="*/ 88 w 184"/>
              <a:gd name="T49" fmla="*/ 126 h 185"/>
              <a:gd name="T50" fmla="*/ 167 w 184"/>
              <a:gd name="T51" fmla="*/ 47 h 185"/>
              <a:gd name="T52" fmla="*/ 167 w 184"/>
              <a:gd name="T53" fmla="*/ 76 h 185"/>
              <a:gd name="T54" fmla="*/ 184 w 184"/>
              <a:gd name="T55" fmla="*/ 76 h 185"/>
              <a:gd name="T56" fmla="*/ 184 w 184"/>
              <a:gd name="T57" fmla="*/ 17 h 185"/>
              <a:gd name="T58" fmla="*/ 125 w 184"/>
              <a:gd name="T59" fmla="*/ 17 h 185"/>
              <a:gd name="T60" fmla="*/ 125 w 184"/>
              <a:gd name="T61" fmla="*/ 34 h 185"/>
              <a:gd name="T62" fmla="*/ 155 w 184"/>
              <a:gd name="T63" fmla="*/ 34 h 185"/>
              <a:gd name="T64" fmla="*/ 88 w 184"/>
              <a:gd name="T65" fmla="*/ 101 h 185"/>
              <a:gd name="T66" fmla="*/ 58 w 184"/>
              <a:gd name="T67" fmla="*/ 72 h 185"/>
              <a:gd name="T68" fmla="*/ 16 w 184"/>
              <a:gd name="T69" fmla="*/ 114 h 185"/>
              <a:gd name="T70" fmla="*/ 16 w 184"/>
              <a:gd name="T71" fmla="*/ 0 h 185"/>
              <a:gd name="T72" fmla="*/ 0 w 184"/>
              <a:gd name="T73" fmla="*/ 0 h 185"/>
              <a:gd name="T74" fmla="*/ 0 w 184"/>
              <a:gd name="T75" fmla="*/ 185 h 185"/>
              <a:gd name="T76" fmla="*/ 184 w 184"/>
              <a:gd name="T77" fmla="*/ 185 h 185"/>
              <a:gd name="T78" fmla="*/ 184 w 184"/>
              <a:gd name="T79" fmla="*/ 17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4" h="185">
                <a:moveTo>
                  <a:pt x="184" y="177"/>
                </a:moveTo>
                <a:lnTo>
                  <a:pt x="184" y="168"/>
                </a:lnTo>
                <a:lnTo>
                  <a:pt x="184" y="151"/>
                </a:lnTo>
                <a:lnTo>
                  <a:pt x="167" y="151"/>
                </a:lnTo>
                <a:lnTo>
                  <a:pt x="167" y="168"/>
                </a:lnTo>
                <a:lnTo>
                  <a:pt x="150" y="168"/>
                </a:lnTo>
                <a:lnTo>
                  <a:pt x="150" y="151"/>
                </a:lnTo>
                <a:lnTo>
                  <a:pt x="134" y="151"/>
                </a:lnTo>
                <a:lnTo>
                  <a:pt x="134" y="168"/>
                </a:lnTo>
                <a:lnTo>
                  <a:pt x="117" y="168"/>
                </a:lnTo>
                <a:lnTo>
                  <a:pt x="117" y="151"/>
                </a:lnTo>
                <a:lnTo>
                  <a:pt x="100" y="151"/>
                </a:lnTo>
                <a:lnTo>
                  <a:pt x="100" y="168"/>
                </a:lnTo>
                <a:lnTo>
                  <a:pt x="83" y="168"/>
                </a:lnTo>
                <a:lnTo>
                  <a:pt x="83" y="151"/>
                </a:lnTo>
                <a:lnTo>
                  <a:pt x="67" y="151"/>
                </a:lnTo>
                <a:lnTo>
                  <a:pt x="67" y="168"/>
                </a:lnTo>
                <a:lnTo>
                  <a:pt x="50" y="168"/>
                </a:lnTo>
                <a:lnTo>
                  <a:pt x="50" y="151"/>
                </a:lnTo>
                <a:lnTo>
                  <a:pt x="33" y="151"/>
                </a:lnTo>
                <a:lnTo>
                  <a:pt x="33" y="168"/>
                </a:lnTo>
                <a:lnTo>
                  <a:pt x="16" y="168"/>
                </a:lnTo>
                <a:lnTo>
                  <a:pt x="16" y="139"/>
                </a:lnTo>
                <a:lnTo>
                  <a:pt x="58" y="97"/>
                </a:lnTo>
                <a:lnTo>
                  <a:pt x="88" y="126"/>
                </a:lnTo>
                <a:lnTo>
                  <a:pt x="167" y="47"/>
                </a:lnTo>
                <a:lnTo>
                  <a:pt x="167" y="76"/>
                </a:lnTo>
                <a:lnTo>
                  <a:pt x="184" y="76"/>
                </a:lnTo>
                <a:lnTo>
                  <a:pt x="184" y="17"/>
                </a:lnTo>
                <a:lnTo>
                  <a:pt x="125" y="17"/>
                </a:lnTo>
                <a:lnTo>
                  <a:pt x="125" y="34"/>
                </a:lnTo>
                <a:lnTo>
                  <a:pt x="155" y="34"/>
                </a:lnTo>
                <a:lnTo>
                  <a:pt x="88" y="101"/>
                </a:lnTo>
                <a:lnTo>
                  <a:pt x="58" y="72"/>
                </a:lnTo>
                <a:lnTo>
                  <a:pt x="16" y="114"/>
                </a:lnTo>
                <a:lnTo>
                  <a:pt x="16" y="0"/>
                </a:lnTo>
                <a:lnTo>
                  <a:pt x="0" y="0"/>
                </a:lnTo>
                <a:lnTo>
                  <a:pt x="0" y="185"/>
                </a:lnTo>
                <a:lnTo>
                  <a:pt x="184" y="185"/>
                </a:lnTo>
                <a:lnTo>
                  <a:pt x="184" y="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rcRect t="1274"/>
          <a:stretch>
            <a:fillRect/>
          </a:stretch>
        </p:blipFill>
        <p:spPr>
          <a:xfrm>
            <a:off x="3554730" y="2858770"/>
            <a:ext cx="5082540" cy="33851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稻壳儿春秋广告/盗版必究        原创来源：http://chn.docer.com/works?userid=199329941#!/work_time"/>
          <p:cNvCxnSpPr/>
          <p:nvPr/>
        </p:nvCxnSpPr>
        <p:spPr>
          <a:xfrm flipH="1">
            <a:off x="3154730" y="3429000"/>
            <a:ext cx="5882541" cy="0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稻壳儿春秋广告/盗版必究        原创来源：http://chn.docer.com/works?userid=199329941#!/work_time"/>
          <p:cNvCxnSpPr/>
          <p:nvPr/>
        </p:nvCxnSpPr>
        <p:spPr>
          <a:xfrm flipH="1">
            <a:off x="1181793" y="3411688"/>
            <a:ext cx="1992929" cy="3451858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稻壳儿春秋广告/盗版必究        原创来源：http://chn.docer.com/works?userid=199329941#!/work_time"/>
          <p:cNvCxnSpPr/>
          <p:nvPr/>
        </p:nvCxnSpPr>
        <p:spPr>
          <a:xfrm flipH="1">
            <a:off x="9017279" y="-5545"/>
            <a:ext cx="1992930" cy="3451858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997663" y="5388952"/>
            <a:ext cx="585518" cy="504757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稻壳儿春秋广告/盗版必究        原创来源：http://chn.docer.com/works?userid=199329941#!/work_time"/>
          <p:cNvSpPr/>
          <p:nvPr/>
        </p:nvSpPr>
        <p:spPr>
          <a:xfrm flipV="1">
            <a:off x="954862" y="4917417"/>
            <a:ext cx="1132498" cy="976292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稻壳儿春秋广告/盗版必究        原创来源：http://chn.docer.com/works?userid=199329941#!/work_time"/>
          <p:cNvSpPr/>
          <p:nvPr/>
        </p:nvSpPr>
        <p:spPr>
          <a:xfrm>
            <a:off x="9018002" y="1224037"/>
            <a:ext cx="585518" cy="504757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稻壳儿春秋广告/盗版必究        原创来源：http://chn.docer.com/works?userid=199329941#!/work_time"/>
          <p:cNvSpPr/>
          <p:nvPr/>
        </p:nvSpPr>
        <p:spPr>
          <a:xfrm flipV="1">
            <a:off x="8471022" y="1955905"/>
            <a:ext cx="1132498" cy="976292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稻壳儿春秋广告/盗版必究        原创来源：http://chn.docer.com/works?userid=199329941#!/work_time"/>
          <p:cNvSpPr/>
          <p:nvPr/>
        </p:nvSpPr>
        <p:spPr>
          <a:xfrm>
            <a:off x="9877010" y="1955905"/>
            <a:ext cx="585518" cy="504757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稻壳儿春秋广告/盗版必究        原创来源：http://chn.docer.com/works?userid=199329941#!/work_time"/>
          <p:cNvSpPr/>
          <p:nvPr/>
        </p:nvSpPr>
        <p:spPr>
          <a:xfrm>
            <a:off x="5329555" y="3668302"/>
            <a:ext cx="153289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4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 Evalution</a:t>
            </a:r>
            <a:endParaRPr lang="en-US" altLang="zh-CN" sz="14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稻壳儿春秋广告/盗版必究        原创来源：http://chn.docer.com/works?userid=199329941#!/work_time"/>
          <p:cNvSpPr txBox="1"/>
          <p:nvPr/>
        </p:nvSpPr>
        <p:spPr>
          <a:xfrm>
            <a:off x="4735381" y="2460504"/>
            <a:ext cx="272123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.04</a:t>
            </a:r>
            <a:endParaRPr lang="zh-CN" altLang="en-US" sz="48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稻壳儿春秋广告/盗版必究        原创来源：http://chn.docer.com/works?userid=199329941#!/work_time"/>
          <p:cNvSpPr/>
          <p:nvPr/>
        </p:nvSpPr>
        <p:spPr>
          <a:xfrm>
            <a:off x="221900" y="6026355"/>
            <a:ext cx="778226" cy="670885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稻壳儿春秋广告/盗版必究        原创来源：http://chn.docer.com/works?userid=199329941#!/work_time"/>
          <p:cNvCxnSpPr/>
          <p:nvPr/>
        </p:nvCxnSpPr>
        <p:spPr>
          <a:xfrm flipH="1">
            <a:off x="-123823" y="5806364"/>
            <a:ext cx="514348" cy="890877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稻壳儿春秋广告/盗版必究        原创来源：http://chn.docer.com/works?userid=199329941#!/work_time"/>
          <p:cNvCxnSpPr/>
          <p:nvPr/>
        </p:nvCxnSpPr>
        <p:spPr>
          <a:xfrm flipH="1">
            <a:off x="11687175" y="-89611"/>
            <a:ext cx="371475" cy="643414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稻壳儿春秋广告/盗版必究        原创来源：http://chn.docer.com/works?userid=199329941#!/work_time"/>
          <p:cNvSpPr/>
          <p:nvPr/>
        </p:nvSpPr>
        <p:spPr>
          <a:xfrm flipV="1">
            <a:off x="11315701" y="233566"/>
            <a:ext cx="371474" cy="320237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稻壳儿春秋广告/盗版必究        原创来源：http://chn.docer.com/works?userid=199329941#!/work_time"/>
          <p:cNvSpPr/>
          <p:nvPr/>
        </p:nvSpPr>
        <p:spPr>
          <a:xfrm>
            <a:off x="11713370" y="553803"/>
            <a:ext cx="371474" cy="320237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324985" y="204991"/>
            <a:ext cx="3542030" cy="983094"/>
            <a:chOff x="6811" y="323"/>
            <a:chExt cx="5578" cy="1548"/>
          </a:xfrm>
        </p:grpSpPr>
        <p:sp>
          <p:nvSpPr>
            <p:cNvPr id="26" name="稻壳儿春秋广告/盗版必究        原创来源：http://chn.docer.com/works?userid=199329941#!/work_time"/>
            <p:cNvSpPr txBox="1"/>
            <p:nvPr/>
          </p:nvSpPr>
          <p:spPr>
            <a:xfrm>
              <a:off x="7333" y="323"/>
              <a:ext cx="453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4E37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Result Evalution</a:t>
              </a:r>
              <a:endParaRPr lang="zh-CN" altLang="en-US" sz="2400" b="1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稻壳儿春秋广告/盗版必究        原创来源：http://chn.docer.com/works?userid=199329941#!/work_time"/>
            <p:cNvSpPr txBox="1"/>
            <p:nvPr/>
          </p:nvSpPr>
          <p:spPr>
            <a:xfrm>
              <a:off x="6811" y="972"/>
              <a:ext cx="5578" cy="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200" dirty="0">
                  <a:solidFill>
                    <a:srgbClr val="4E373D"/>
                  </a:solidFill>
                  <a:latin typeface="MV Boli" panose="02000500030200090000" charset="0"/>
                  <a:ea typeface="微软雅黑" panose="020B0503020204020204" pitchFamily="34" charset="-122"/>
                  <a:cs typeface="MV Boli" panose="02000500030200090000" charset="0"/>
                </a:rPr>
                <a:t>error rate for different features and classifiers</a:t>
              </a:r>
              <a:endParaRPr lang="en-US" altLang="zh-CN" sz="1200" dirty="0">
                <a:solidFill>
                  <a:srgbClr val="4E373D"/>
                </a:solidFill>
                <a:latin typeface="MV Boli" panose="02000500030200090000" charset="0"/>
                <a:ea typeface="微软雅黑" panose="020B0503020204020204" pitchFamily="34" charset="-122"/>
                <a:cs typeface="MV Boli" panose="02000500030200090000" charset="0"/>
              </a:endParaRPr>
            </a:p>
          </p:txBody>
        </p:sp>
        <p:cxnSp>
          <p:nvCxnSpPr>
            <p:cNvPr id="2" name="稻壳儿春秋广告/盗版必究        原创来源：http://chn.docer.com/works?userid=199329941#!/work_time"/>
            <p:cNvCxnSpPr/>
            <p:nvPr/>
          </p:nvCxnSpPr>
          <p:spPr>
            <a:xfrm flipH="1">
              <a:off x="7334" y="1022"/>
              <a:ext cx="4529" cy="0"/>
            </a:xfrm>
            <a:prstGeom prst="line">
              <a:avLst/>
            </a:prstGeom>
            <a:ln w="25400">
              <a:solidFill>
                <a:srgbClr val="4E37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图表 8"/>
          <p:cNvGraphicFramePr/>
          <p:nvPr/>
        </p:nvGraphicFramePr>
        <p:xfrm>
          <a:off x="1861185" y="1287780"/>
          <a:ext cx="8204200" cy="4839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        原创来源：http://chn.docer.com/works?userid=199329941#!/work_time"/>
          <p:cNvSpPr/>
          <p:nvPr/>
        </p:nvSpPr>
        <p:spPr>
          <a:xfrm>
            <a:off x="1107023" y="2310289"/>
            <a:ext cx="1570309" cy="1353715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稻壳儿春秋广告/盗版必究        原创来源：http://chn.docer.com/works?userid=199329941#!/work_time"/>
          <p:cNvCxnSpPr/>
          <p:nvPr/>
        </p:nvCxnSpPr>
        <p:spPr>
          <a:xfrm flipH="1">
            <a:off x="549173" y="0"/>
            <a:ext cx="2235936" cy="3872753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稻壳儿春秋广告/盗版必究        原创来源：http://chn.docer.com/works?userid=199329941#!/work_time"/>
          <p:cNvCxnSpPr/>
          <p:nvPr/>
        </p:nvCxnSpPr>
        <p:spPr>
          <a:xfrm flipH="1">
            <a:off x="549173" y="3872753"/>
            <a:ext cx="1865978" cy="0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 flipV="1">
            <a:off x="759679" y="4081502"/>
            <a:ext cx="1132498" cy="976292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稻壳儿春秋广告/盗版必究        原创来源：http://chn.docer.com/works?userid=199329941#!/work_time"/>
          <p:cNvCxnSpPr/>
          <p:nvPr/>
        </p:nvCxnSpPr>
        <p:spPr>
          <a:xfrm flipH="1">
            <a:off x="691608" y="3872753"/>
            <a:ext cx="1723542" cy="2985247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3575979" y="3078300"/>
            <a:ext cx="1868805" cy="706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en-US" altLang="zh-CN" sz="40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7026785" y="1416011"/>
            <a:ext cx="693821" cy="693820"/>
          </a:xfrm>
          <a:prstGeom prst="ellipse">
            <a:avLst/>
          </a:prstGeom>
          <a:solidFill>
            <a:srgbClr val="4E373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000" dirty="0">
                <a:solidFill>
                  <a:srgbClr val="E7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rgbClr val="E7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稻壳儿春秋广告/盗版必究        原创来源：http://chn.docer.com/works?userid=199329941#!/work_time"/>
          <p:cNvSpPr txBox="1"/>
          <p:nvPr/>
        </p:nvSpPr>
        <p:spPr>
          <a:xfrm>
            <a:off x="7780847" y="1564226"/>
            <a:ext cx="2325713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Introduction</a:t>
            </a:r>
            <a:endParaRPr lang="en-US" altLang="zh-CN" sz="20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7026785" y="2526730"/>
            <a:ext cx="693821" cy="693820"/>
          </a:xfrm>
          <a:prstGeom prst="ellipse">
            <a:avLst/>
          </a:prstGeom>
          <a:solidFill>
            <a:srgbClr val="4E373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000" dirty="0">
                <a:solidFill>
                  <a:srgbClr val="E7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rgbClr val="E7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稻壳儿春秋广告/盗版必究        原创来源：http://chn.docer.com/works?userid=199329941#!/work_time"/>
          <p:cNvSpPr txBox="1"/>
          <p:nvPr/>
        </p:nvSpPr>
        <p:spPr>
          <a:xfrm>
            <a:off x="7780655" y="2654935"/>
            <a:ext cx="401574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Generation</a:t>
            </a:r>
            <a:endParaRPr lang="en-US" altLang="zh-CN" sz="20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7026785" y="3637449"/>
            <a:ext cx="693821" cy="693820"/>
          </a:xfrm>
          <a:prstGeom prst="ellipse">
            <a:avLst/>
          </a:prstGeom>
          <a:solidFill>
            <a:srgbClr val="4E373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000" dirty="0">
                <a:solidFill>
                  <a:srgbClr val="E7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rgbClr val="E7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稻壳儿春秋广告/盗版必究        原创来源：http://chn.docer.com/works?userid=199329941#!/work_time"/>
          <p:cNvSpPr txBox="1"/>
          <p:nvPr/>
        </p:nvSpPr>
        <p:spPr>
          <a:xfrm>
            <a:off x="7780655" y="3785235"/>
            <a:ext cx="277876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Classfier Methods</a:t>
            </a:r>
            <a:endParaRPr lang="en-US" altLang="zh-CN" sz="20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7026785" y="4748169"/>
            <a:ext cx="693821" cy="693820"/>
          </a:xfrm>
          <a:prstGeom prst="ellipse">
            <a:avLst/>
          </a:prstGeom>
          <a:solidFill>
            <a:srgbClr val="4E373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000" dirty="0">
                <a:solidFill>
                  <a:srgbClr val="E7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rgbClr val="E7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稻壳儿春秋广告/盗版必究        原创来源：http://chn.docer.com/works?userid=199329941#!/work_time"/>
          <p:cNvSpPr txBox="1"/>
          <p:nvPr/>
        </p:nvSpPr>
        <p:spPr>
          <a:xfrm>
            <a:off x="7780847" y="4895749"/>
            <a:ext cx="2325713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 Evalution</a:t>
            </a:r>
            <a:endParaRPr lang="en-US" altLang="zh-CN" sz="20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稻壳儿春秋广告/盗版必究        原创来源：http://chn.docer.com/works?userid=199329941#!/work_time"/>
          <p:cNvCxnSpPr/>
          <p:nvPr/>
        </p:nvCxnSpPr>
        <p:spPr>
          <a:xfrm flipH="1">
            <a:off x="3154730" y="3429000"/>
            <a:ext cx="5882541" cy="0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稻壳儿春秋广告/盗版必究        原创来源：http://chn.docer.com/works?userid=199329941#!/work_time"/>
          <p:cNvCxnSpPr/>
          <p:nvPr/>
        </p:nvCxnSpPr>
        <p:spPr>
          <a:xfrm flipH="1">
            <a:off x="1181793" y="3411688"/>
            <a:ext cx="1992929" cy="3451858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稻壳儿春秋广告/盗版必究        原创来源：http://chn.docer.com/works?userid=199329941#!/work_time"/>
          <p:cNvCxnSpPr/>
          <p:nvPr/>
        </p:nvCxnSpPr>
        <p:spPr>
          <a:xfrm flipH="1">
            <a:off x="9017279" y="-5545"/>
            <a:ext cx="1992930" cy="3451858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997663" y="5388952"/>
            <a:ext cx="585518" cy="504757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稻壳儿春秋广告/盗版必究        原创来源：http://chn.docer.com/works?userid=199329941#!/work_time"/>
          <p:cNvSpPr/>
          <p:nvPr/>
        </p:nvSpPr>
        <p:spPr>
          <a:xfrm flipV="1">
            <a:off x="954862" y="4917417"/>
            <a:ext cx="1132498" cy="976292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稻壳儿春秋广告/盗版必究        原创来源：http://chn.docer.com/works?userid=199329941#!/work_time"/>
          <p:cNvSpPr/>
          <p:nvPr/>
        </p:nvSpPr>
        <p:spPr>
          <a:xfrm>
            <a:off x="9018002" y="1224037"/>
            <a:ext cx="585518" cy="504757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稻壳儿春秋广告/盗版必究        原创来源：http://chn.docer.com/works?userid=199329941#!/work_time"/>
          <p:cNvSpPr/>
          <p:nvPr/>
        </p:nvSpPr>
        <p:spPr>
          <a:xfrm flipV="1">
            <a:off x="8471022" y="1955905"/>
            <a:ext cx="1132498" cy="976292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稻壳儿春秋广告/盗版必究        原创来源：http://chn.docer.com/works?userid=199329941#!/work_time"/>
          <p:cNvSpPr/>
          <p:nvPr/>
        </p:nvSpPr>
        <p:spPr>
          <a:xfrm>
            <a:off x="9877010" y="1955905"/>
            <a:ext cx="585518" cy="504757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稻壳儿春秋广告/盗版必究        原创来源：http://chn.docer.com/works?userid=199329941#!/work_time"/>
          <p:cNvSpPr/>
          <p:nvPr/>
        </p:nvSpPr>
        <p:spPr>
          <a:xfrm>
            <a:off x="5274628" y="3563527"/>
            <a:ext cx="164274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4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Introduction</a:t>
            </a:r>
            <a:endParaRPr lang="en-US" altLang="zh-CN" sz="14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稻壳儿春秋广告/盗版必究        原创来源：http://chn.docer.com/works?userid=199329941#!/work_time"/>
          <p:cNvSpPr txBox="1"/>
          <p:nvPr/>
        </p:nvSpPr>
        <p:spPr>
          <a:xfrm>
            <a:off x="4735381" y="2460504"/>
            <a:ext cx="2721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.01</a:t>
            </a:r>
            <a:endParaRPr lang="zh-CN" altLang="en-US" sz="48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稻壳儿春秋广告/盗版必究        原创来源：http://chn.docer.com/works?userid=199329941#!/work_time"/>
          <p:cNvSpPr/>
          <p:nvPr/>
        </p:nvSpPr>
        <p:spPr>
          <a:xfrm>
            <a:off x="221900" y="6026355"/>
            <a:ext cx="778226" cy="670885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稻壳儿春秋广告/盗版必究        原创来源：http://chn.docer.com/works?userid=199329941#!/work_time"/>
          <p:cNvCxnSpPr/>
          <p:nvPr/>
        </p:nvCxnSpPr>
        <p:spPr>
          <a:xfrm flipH="1">
            <a:off x="-123823" y="5806364"/>
            <a:ext cx="514348" cy="890877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稻壳儿春秋广告/盗版必究        原创来源：http://chn.docer.com/works?userid=199329941#!/work_time"/>
          <p:cNvCxnSpPr/>
          <p:nvPr/>
        </p:nvCxnSpPr>
        <p:spPr>
          <a:xfrm flipH="1">
            <a:off x="11687175" y="-89611"/>
            <a:ext cx="371475" cy="643414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稻壳儿春秋广告/盗版必究        原创来源：http://chn.docer.com/works?userid=199329941#!/work_time"/>
          <p:cNvSpPr/>
          <p:nvPr/>
        </p:nvSpPr>
        <p:spPr>
          <a:xfrm flipV="1">
            <a:off x="11315701" y="233566"/>
            <a:ext cx="371474" cy="320237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稻壳儿春秋广告/盗版必究        原创来源：http://chn.docer.com/works?userid=199329941#!/work_time"/>
          <p:cNvSpPr/>
          <p:nvPr/>
        </p:nvSpPr>
        <p:spPr>
          <a:xfrm>
            <a:off x="11713370" y="553803"/>
            <a:ext cx="371474" cy="320237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稻壳儿春秋广告/盗版必究        原创来源：http://chn.docer.com/works?userid=199329941#!/work_time"/>
          <p:cNvSpPr txBox="1"/>
          <p:nvPr/>
        </p:nvSpPr>
        <p:spPr>
          <a:xfrm>
            <a:off x="4272915" y="233680"/>
            <a:ext cx="3185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Introduciton</a:t>
            </a:r>
            <a:endParaRPr lang="en-US" altLang="zh-CN" sz="20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3820" y="1045845"/>
            <a:ext cx="5650865" cy="35318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0525" y="1412240"/>
            <a:ext cx="55308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source: Kaggle, Cornell</a:t>
            </a:r>
            <a:endParaRPr lang="en-US" altLang="zh-CN" sz="20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Columns: </a:t>
            </a:r>
            <a:endParaRPr lang="en-US" altLang="zh-CN" sz="20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sentiment: positive or negatvie</a:t>
            </a:r>
            <a:endParaRPr lang="en-US" altLang="zh-CN" sz="20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review: movie reviews</a:t>
            </a:r>
            <a:endParaRPr lang="en-US" altLang="zh-CN" sz="20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5" y="4070350"/>
            <a:ext cx="5033645" cy="14973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稻壳儿春秋广告/盗版必究        原创来源：http://chn.docer.com/works?userid=199329941#!/work_time"/>
          <p:cNvCxnSpPr/>
          <p:nvPr/>
        </p:nvCxnSpPr>
        <p:spPr>
          <a:xfrm flipH="1">
            <a:off x="3154730" y="3429000"/>
            <a:ext cx="5882541" cy="0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稻壳儿春秋广告/盗版必究        原创来源：http://chn.docer.com/works?userid=199329941#!/work_time"/>
          <p:cNvCxnSpPr/>
          <p:nvPr/>
        </p:nvCxnSpPr>
        <p:spPr>
          <a:xfrm flipH="1">
            <a:off x="1181793" y="3411688"/>
            <a:ext cx="1992929" cy="3451858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稻壳儿春秋广告/盗版必究        原创来源：http://chn.docer.com/works?userid=199329941#!/work_time"/>
          <p:cNvCxnSpPr/>
          <p:nvPr/>
        </p:nvCxnSpPr>
        <p:spPr>
          <a:xfrm flipH="1">
            <a:off x="9017279" y="-5545"/>
            <a:ext cx="1992930" cy="3451858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997663" y="5388952"/>
            <a:ext cx="585518" cy="504757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稻壳儿春秋广告/盗版必究        原创来源：http://chn.docer.com/works?userid=199329941#!/work_time"/>
          <p:cNvSpPr/>
          <p:nvPr/>
        </p:nvSpPr>
        <p:spPr>
          <a:xfrm flipV="1">
            <a:off x="954862" y="4917417"/>
            <a:ext cx="1132498" cy="976292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稻壳儿春秋广告/盗版必究        原创来源：http://chn.docer.com/works?userid=199329941#!/work_time"/>
          <p:cNvSpPr/>
          <p:nvPr/>
        </p:nvSpPr>
        <p:spPr>
          <a:xfrm>
            <a:off x="9018002" y="1224037"/>
            <a:ext cx="585518" cy="504757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稻壳儿春秋广告/盗版必究        原创来源：http://chn.docer.com/works?userid=199329941#!/work_time"/>
          <p:cNvSpPr/>
          <p:nvPr/>
        </p:nvSpPr>
        <p:spPr>
          <a:xfrm flipV="1">
            <a:off x="8471022" y="1955905"/>
            <a:ext cx="1132498" cy="976292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稻壳儿春秋广告/盗版必究        原创来源：http://chn.docer.com/works?userid=199329941#!/work_time"/>
          <p:cNvSpPr/>
          <p:nvPr/>
        </p:nvSpPr>
        <p:spPr>
          <a:xfrm>
            <a:off x="9877010" y="1955905"/>
            <a:ext cx="585518" cy="504757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稻壳儿春秋广告/盗版必究        原创来源：http://chn.docer.com/works?userid=199329941#!/work_time"/>
          <p:cNvSpPr/>
          <p:nvPr/>
        </p:nvSpPr>
        <p:spPr>
          <a:xfrm>
            <a:off x="5180965" y="3668302"/>
            <a:ext cx="18300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4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Generation</a:t>
            </a:r>
            <a:endParaRPr lang="en-US" altLang="zh-CN" sz="14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稻壳儿春秋广告/盗版必究        原创来源：http://chn.docer.com/works?userid=199329941#!/work_time"/>
          <p:cNvSpPr txBox="1"/>
          <p:nvPr/>
        </p:nvSpPr>
        <p:spPr>
          <a:xfrm>
            <a:off x="4735381" y="2460504"/>
            <a:ext cx="272123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.02</a:t>
            </a:r>
            <a:endParaRPr lang="zh-CN" altLang="en-US" sz="48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稻壳儿春秋广告/盗版必究        原创来源：http://chn.docer.com/works?userid=199329941#!/work_time"/>
          <p:cNvSpPr/>
          <p:nvPr/>
        </p:nvSpPr>
        <p:spPr>
          <a:xfrm>
            <a:off x="221900" y="6026355"/>
            <a:ext cx="778226" cy="670885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稻壳儿春秋广告/盗版必究        原创来源：http://chn.docer.com/works?userid=199329941#!/work_time"/>
          <p:cNvCxnSpPr/>
          <p:nvPr/>
        </p:nvCxnSpPr>
        <p:spPr>
          <a:xfrm flipH="1">
            <a:off x="-123823" y="5806364"/>
            <a:ext cx="514348" cy="890877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稻壳儿春秋广告/盗版必究        原创来源：http://chn.docer.com/works?userid=199329941#!/work_time"/>
          <p:cNvCxnSpPr/>
          <p:nvPr/>
        </p:nvCxnSpPr>
        <p:spPr>
          <a:xfrm flipH="1">
            <a:off x="11687175" y="-89611"/>
            <a:ext cx="371475" cy="643414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稻壳儿春秋广告/盗版必究        原创来源：http://chn.docer.com/works?userid=199329941#!/work_time"/>
          <p:cNvSpPr/>
          <p:nvPr/>
        </p:nvSpPr>
        <p:spPr>
          <a:xfrm flipV="1">
            <a:off x="11315701" y="233566"/>
            <a:ext cx="371474" cy="320237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稻壳儿春秋广告/盗版必究        原创来源：http://chn.docer.com/works?userid=199329941#!/work_time"/>
          <p:cNvSpPr/>
          <p:nvPr/>
        </p:nvSpPr>
        <p:spPr>
          <a:xfrm>
            <a:off x="11713370" y="553803"/>
            <a:ext cx="371474" cy="320237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稻壳儿春秋广告/盗版必究        原创来源：http://chn.docer.com/works?userid=199329941#!/work_time"/>
          <p:cNvSpPr txBox="1"/>
          <p:nvPr/>
        </p:nvSpPr>
        <p:spPr>
          <a:xfrm>
            <a:off x="4272915" y="233680"/>
            <a:ext cx="3185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Generation</a:t>
            </a:r>
            <a:endParaRPr lang="en-US" altLang="zh-CN" sz="20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0525" y="1420495"/>
            <a:ext cx="1179004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Methods:</a:t>
            </a:r>
            <a:endParaRPr lang="en-US" altLang="zh-CN" sz="20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1.LDA</a:t>
            </a:r>
            <a:endParaRPr lang="en-US" altLang="zh-CN" sz="20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2.Doc2Vec</a:t>
            </a:r>
            <a:endParaRPr lang="en-US" altLang="zh-CN" sz="20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3.Top2Vec</a:t>
            </a:r>
            <a:endParaRPr lang="en-US" altLang="zh-CN" sz="20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4.Sentence Bert</a:t>
            </a:r>
            <a:endParaRPr lang="en-US" altLang="zh-CN" sz="20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5.Bert Topic</a:t>
            </a:r>
            <a:endParaRPr lang="en-US" altLang="zh-CN" sz="20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Result:</a:t>
            </a:r>
            <a:endParaRPr lang="en-US" altLang="zh-CN" sz="20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1.</a:t>
            </a:r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Doc2Vec</a:t>
            </a:r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(200) + </a:t>
            </a:r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LDA</a:t>
            </a:r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(20) + </a:t>
            </a:r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Top2Vec(20) + Sentence Bert</a:t>
            </a:r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(20) + </a:t>
            </a:r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Bert Topic</a:t>
            </a:r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(20)</a:t>
            </a:r>
            <a:endParaRPr lang="en-US" altLang="zh-CN" sz="20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2.</a:t>
            </a:r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Doc2Vec</a:t>
            </a:r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(200) + </a:t>
            </a:r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LDA</a:t>
            </a:r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(80)</a:t>
            </a:r>
            <a:endParaRPr lang="en-US" altLang="zh-CN" sz="20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3</a:t>
            </a:r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Doc2Vec(200) + Top2Vec(80)</a:t>
            </a:r>
            <a:endParaRPr lang="en-US" altLang="zh-CN" sz="20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4</a:t>
            </a:r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Doc2Vec(200) + Sentence Bert(80)</a:t>
            </a:r>
            <a:endParaRPr lang="en-US" altLang="zh-CN" sz="20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5</a:t>
            </a:r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en-US" altLang="zh-CN" sz="20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Doc2Vec(200) + Bert Topic(10)</a:t>
            </a:r>
            <a:endParaRPr lang="en-US" altLang="zh-CN" sz="20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稻壳儿春秋广告/盗版必究        原创来源：http://chn.docer.com/works?userid=199329941#!/work_time"/>
          <p:cNvCxnSpPr/>
          <p:nvPr/>
        </p:nvCxnSpPr>
        <p:spPr>
          <a:xfrm flipH="1">
            <a:off x="3154730" y="3429000"/>
            <a:ext cx="5882541" cy="0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稻壳儿春秋广告/盗版必究        原创来源：http://chn.docer.com/works?userid=199329941#!/work_time"/>
          <p:cNvCxnSpPr/>
          <p:nvPr/>
        </p:nvCxnSpPr>
        <p:spPr>
          <a:xfrm flipH="1">
            <a:off x="1181793" y="3411688"/>
            <a:ext cx="1992929" cy="3451858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稻壳儿春秋广告/盗版必究        原创来源：http://chn.docer.com/works?userid=199329941#!/work_time"/>
          <p:cNvCxnSpPr/>
          <p:nvPr/>
        </p:nvCxnSpPr>
        <p:spPr>
          <a:xfrm flipH="1">
            <a:off x="9017279" y="-5545"/>
            <a:ext cx="1992930" cy="3451858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997663" y="5388952"/>
            <a:ext cx="585518" cy="504757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稻壳儿春秋广告/盗版必究        原创来源：http://chn.docer.com/works?userid=199329941#!/work_time"/>
          <p:cNvSpPr/>
          <p:nvPr/>
        </p:nvSpPr>
        <p:spPr>
          <a:xfrm flipV="1">
            <a:off x="954862" y="4917417"/>
            <a:ext cx="1132498" cy="976292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稻壳儿春秋广告/盗版必究        原创来源：http://chn.docer.com/works?userid=199329941#!/work_time"/>
          <p:cNvSpPr/>
          <p:nvPr/>
        </p:nvSpPr>
        <p:spPr>
          <a:xfrm>
            <a:off x="9018002" y="1224037"/>
            <a:ext cx="585518" cy="504757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稻壳儿春秋广告/盗版必究        原创来源：http://chn.docer.com/works?userid=199329941#!/work_time"/>
          <p:cNvSpPr/>
          <p:nvPr/>
        </p:nvSpPr>
        <p:spPr>
          <a:xfrm flipV="1">
            <a:off x="8471022" y="1955905"/>
            <a:ext cx="1132498" cy="976292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稻壳儿春秋广告/盗版必究        原创来源：http://chn.docer.com/works?userid=199329941#!/work_time"/>
          <p:cNvSpPr/>
          <p:nvPr/>
        </p:nvSpPr>
        <p:spPr>
          <a:xfrm>
            <a:off x="9877010" y="1955905"/>
            <a:ext cx="585518" cy="504757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稻壳儿春秋广告/盗版必究        原创来源：http://chn.docer.com/works?userid=199329941#!/work_time"/>
          <p:cNvSpPr/>
          <p:nvPr/>
        </p:nvSpPr>
        <p:spPr>
          <a:xfrm>
            <a:off x="5219700" y="3668302"/>
            <a:ext cx="175260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4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Classifier Methods</a:t>
            </a:r>
            <a:endParaRPr lang="en-US" altLang="zh-CN" sz="14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稻壳儿春秋广告/盗版必究        原创来源：http://chn.docer.com/works?userid=199329941#!/work_time"/>
          <p:cNvSpPr txBox="1"/>
          <p:nvPr/>
        </p:nvSpPr>
        <p:spPr>
          <a:xfrm>
            <a:off x="4735381" y="2460504"/>
            <a:ext cx="272123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.03</a:t>
            </a:r>
            <a:endParaRPr lang="zh-CN" altLang="en-US" sz="4800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稻壳儿春秋广告/盗版必究        原创来源：http://chn.docer.com/works?userid=199329941#!/work_time"/>
          <p:cNvSpPr/>
          <p:nvPr/>
        </p:nvSpPr>
        <p:spPr>
          <a:xfrm>
            <a:off x="221900" y="6026355"/>
            <a:ext cx="778226" cy="670885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稻壳儿春秋广告/盗版必究        原创来源：http://chn.docer.com/works?userid=199329941#!/work_time"/>
          <p:cNvCxnSpPr/>
          <p:nvPr/>
        </p:nvCxnSpPr>
        <p:spPr>
          <a:xfrm flipH="1">
            <a:off x="-123823" y="5806364"/>
            <a:ext cx="514348" cy="890877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稻壳儿春秋广告/盗版必究        原创来源：http://chn.docer.com/works?userid=199329941#!/work_time"/>
          <p:cNvCxnSpPr/>
          <p:nvPr/>
        </p:nvCxnSpPr>
        <p:spPr>
          <a:xfrm flipH="1">
            <a:off x="11687175" y="-89611"/>
            <a:ext cx="371475" cy="643414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稻壳儿春秋广告/盗版必究        原创来源：http://chn.docer.com/works?userid=199329941#!/work_time"/>
          <p:cNvSpPr/>
          <p:nvPr/>
        </p:nvSpPr>
        <p:spPr>
          <a:xfrm flipV="1">
            <a:off x="11315701" y="233566"/>
            <a:ext cx="371474" cy="320237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稻壳儿春秋广告/盗版必究        原创来源：http://chn.docer.com/works?userid=199329941#!/work_time"/>
          <p:cNvSpPr/>
          <p:nvPr/>
        </p:nvSpPr>
        <p:spPr>
          <a:xfrm>
            <a:off x="11713370" y="553803"/>
            <a:ext cx="371474" cy="320237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稻壳儿春秋广告/盗版必究        原创来源：http://chn.docer.com/works?userid=199329941#!/work_time"/>
          <p:cNvSpPr/>
          <p:nvPr/>
        </p:nvSpPr>
        <p:spPr>
          <a:xfrm>
            <a:off x="1208405" y="2820670"/>
            <a:ext cx="2348230" cy="1673860"/>
          </a:xfrm>
          <a:prstGeom prst="rect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1889045" y="2327195"/>
            <a:ext cx="986950" cy="986950"/>
          </a:xfrm>
          <a:prstGeom prst="ellipse">
            <a:avLst/>
          </a:prstGeom>
          <a:solidFill>
            <a:srgbClr val="4E373D"/>
          </a:solidFill>
          <a:ln w="38100">
            <a:solidFill>
              <a:srgbClr val="E7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稻壳儿春秋广告/盗版必究        原创来源：http://chn.docer.com/works?userid=199329941#!/work_time"/>
          <p:cNvSpPr txBox="1"/>
          <p:nvPr/>
        </p:nvSpPr>
        <p:spPr>
          <a:xfrm>
            <a:off x="1357630" y="3622675"/>
            <a:ext cx="2049780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E7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en-US" altLang="zh-CN" dirty="0">
              <a:solidFill>
                <a:srgbClr val="E7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稻壳儿春秋广告/盗版必究        原创来源：http://chn.docer.com/works?userid=199329941#!/work_time"/>
          <p:cNvSpPr/>
          <p:nvPr/>
        </p:nvSpPr>
        <p:spPr>
          <a:xfrm>
            <a:off x="4921885" y="2820670"/>
            <a:ext cx="2348230" cy="1673225"/>
          </a:xfrm>
          <a:prstGeom prst="rect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稻壳儿春秋广告/盗版必究        原创来源：http://chn.docer.com/works?userid=199329941#!/work_time"/>
          <p:cNvSpPr/>
          <p:nvPr/>
        </p:nvSpPr>
        <p:spPr>
          <a:xfrm>
            <a:off x="5602525" y="2327195"/>
            <a:ext cx="986950" cy="986950"/>
          </a:xfrm>
          <a:prstGeom prst="ellipse">
            <a:avLst/>
          </a:prstGeom>
          <a:solidFill>
            <a:srgbClr val="4E373D"/>
          </a:solidFill>
          <a:ln w="38100">
            <a:solidFill>
              <a:srgbClr val="E7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稻壳儿春秋广告/盗版必究        原创来源：http://chn.docer.com/works?userid=199329941#!/work_time"/>
          <p:cNvSpPr txBox="1"/>
          <p:nvPr/>
        </p:nvSpPr>
        <p:spPr>
          <a:xfrm>
            <a:off x="5419725" y="3622675"/>
            <a:ext cx="1353185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E7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endParaRPr lang="en-US" altLang="zh-CN" dirty="0">
              <a:solidFill>
                <a:srgbClr val="E7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稻壳儿春秋广告/盗版必究        原创来源：http://chn.docer.com/works?userid=199329941#!/work_time"/>
          <p:cNvSpPr/>
          <p:nvPr/>
        </p:nvSpPr>
        <p:spPr>
          <a:xfrm>
            <a:off x="8635365" y="2820670"/>
            <a:ext cx="2348230" cy="1673860"/>
          </a:xfrm>
          <a:prstGeom prst="rect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稻壳儿春秋广告/盗版必究        原创来源：http://chn.docer.com/works?userid=199329941#!/work_time"/>
          <p:cNvSpPr/>
          <p:nvPr/>
        </p:nvSpPr>
        <p:spPr>
          <a:xfrm>
            <a:off x="9316005" y="2327195"/>
            <a:ext cx="986950" cy="986950"/>
          </a:xfrm>
          <a:prstGeom prst="ellipse">
            <a:avLst/>
          </a:prstGeom>
          <a:solidFill>
            <a:srgbClr val="4E373D"/>
          </a:solidFill>
          <a:ln w="38100">
            <a:solidFill>
              <a:srgbClr val="E7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稻壳儿春秋广告/盗版必究        原创来源：http://chn.docer.com/works?userid=199329941#!/work_time"/>
          <p:cNvSpPr txBox="1"/>
          <p:nvPr/>
        </p:nvSpPr>
        <p:spPr>
          <a:xfrm>
            <a:off x="9179560" y="3622675"/>
            <a:ext cx="126047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E7E6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Random Forest</a:t>
            </a:r>
            <a:endParaRPr lang="en-US" altLang="zh-CN" dirty="0">
              <a:solidFill>
                <a:srgbClr val="E7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稻壳儿春秋广告/盗版必究        原创来源：http://chn.docer.com/works?userid=199329941#!/work_time"/>
          <p:cNvSpPr/>
          <p:nvPr/>
        </p:nvSpPr>
        <p:spPr>
          <a:xfrm>
            <a:off x="9556912" y="2600611"/>
            <a:ext cx="505137" cy="440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4821"/>
                </a:moveTo>
                <a:cubicBezTo>
                  <a:pt x="14850" y="8486"/>
                  <a:pt x="14850" y="8486"/>
                  <a:pt x="14850" y="8486"/>
                </a:cubicBezTo>
                <a:cubicBezTo>
                  <a:pt x="14850" y="6171"/>
                  <a:pt x="14850" y="6171"/>
                  <a:pt x="14850" y="6171"/>
                </a:cubicBezTo>
                <a:cubicBezTo>
                  <a:pt x="14850" y="5014"/>
                  <a:pt x="14006" y="3857"/>
                  <a:pt x="12825" y="3857"/>
                </a:cubicBezTo>
                <a:cubicBezTo>
                  <a:pt x="11475" y="3857"/>
                  <a:pt x="11475" y="3857"/>
                  <a:pt x="11475" y="3857"/>
                </a:cubicBezTo>
                <a:cubicBezTo>
                  <a:pt x="11475" y="2314"/>
                  <a:pt x="11475" y="2314"/>
                  <a:pt x="11475" y="2314"/>
                </a:cubicBezTo>
                <a:cubicBezTo>
                  <a:pt x="11475" y="964"/>
                  <a:pt x="10631" y="0"/>
                  <a:pt x="9450" y="0"/>
                </a:cubicBezTo>
                <a:cubicBezTo>
                  <a:pt x="5400" y="0"/>
                  <a:pt x="5400" y="0"/>
                  <a:pt x="5400" y="0"/>
                </a:cubicBezTo>
                <a:cubicBezTo>
                  <a:pt x="4219" y="0"/>
                  <a:pt x="3375" y="964"/>
                  <a:pt x="3375" y="2314"/>
                </a:cubicBezTo>
                <a:cubicBezTo>
                  <a:pt x="3375" y="3857"/>
                  <a:pt x="3375" y="3857"/>
                  <a:pt x="3375" y="3857"/>
                </a:cubicBezTo>
                <a:cubicBezTo>
                  <a:pt x="2025" y="3857"/>
                  <a:pt x="2025" y="3857"/>
                  <a:pt x="2025" y="3857"/>
                </a:cubicBezTo>
                <a:cubicBezTo>
                  <a:pt x="844" y="3857"/>
                  <a:pt x="0" y="4821"/>
                  <a:pt x="0" y="6171"/>
                </a:cubicBezTo>
                <a:cubicBezTo>
                  <a:pt x="0" y="19286"/>
                  <a:pt x="0" y="19286"/>
                  <a:pt x="0" y="19286"/>
                </a:cubicBezTo>
                <a:cubicBezTo>
                  <a:pt x="0" y="20443"/>
                  <a:pt x="844" y="21600"/>
                  <a:pt x="2025" y="21600"/>
                </a:cubicBezTo>
                <a:cubicBezTo>
                  <a:pt x="12825" y="21600"/>
                  <a:pt x="12825" y="21600"/>
                  <a:pt x="12825" y="21600"/>
                </a:cubicBezTo>
                <a:cubicBezTo>
                  <a:pt x="14006" y="21600"/>
                  <a:pt x="14850" y="20443"/>
                  <a:pt x="14850" y="19286"/>
                </a:cubicBezTo>
                <a:cubicBezTo>
                  <a:pt x="14850" y="16971"/>
                  <a:pt x="14850" y="16971"/>
                  <a:pt x="14850" y="16971"/>
                </a:cubicBezTo>
                <a:cubicBezTo>
                  <a:pt x="20419" y="20636"/>
                  <a:pt x="20419" y="20636"/>
                  <a:pt x="20419" y="20636"/>
                </a:cubicBezTo>
                <a:cubicBezTo>
                  <a:pt x="20756" y="21021"/>
                  <a:pt x="21600" y="20636"/>
                  <a:pt x="21600" y="20057"/>
                </a:cubicBezTo>
                <a:cubicBezTo>
                  <a:pt x="21600" y="5400"/>
                  <a:pt x="21600" y="5400"/>
                  <a:pt x="21600" y="5400"/>
                </a:cubicBezTo>
                <a:cubicBezTo>
                  <a:pt x="21600" y="4821"/>
                  <a:pt x="20756" y="4243"/>
                  <a:pt x="20250" y="4821"/>
                </a:cubicBezTo>
                <a:close/>
                <a:moveTo>
                  <a:pt x="6075" y="1543"/>
                </a:moveTo>
                <a:cubicBezTo>
                  <a:pt x="8775" y="1543"/>
                  <a:pt x="8775" y="1543"/>
                  <a:pt x="8775" y="1543"/>
                </a:cubicBezTo>
                <a:cubicBezTo>
                  <a:pt x="9450" y="1543"/>
                  <a:pt x="10125" y="2314"/>
                  <a:pt x="10125" y="3086"/>
                </a:cubicBezTo>
                <a:cubicBezTo>
                  <a:pt x="10125" y="3857"/>
                  <a:pt x="10125" y="3857"/>
                  <a:pt x="10125" y="3857"/>
                </a:cubicBezTo>
                <a:cubicBezTo>
                  <a:pt x="4725" y="3857"/>
                  <a:pt x="4725" y="3857"/>
                  <a:pt x="4725" y="3857"/>
                </a:cubicBezTo>
                <a:cubicBezTo>
                  <a:pt x="4725" y="3086"/>
                  <a:pt x="4725" y="3086"/>
                  <a:pt x="4725" y="3086"/>
                </a:cubicBezTo>
                <a:cubicBezTo>
                  <a:pt x="4725" y="2314"/>
                  <a:pt x="5400" y="1543"/>
                  <a:pt x="6075" y="1543"/>
                </a:cubicBezTo>
                <a:close/>
                <a:moveTo>
                  <a:pt x="20250" y="18514"/>
                </a:moveTo>
                <a:cubicBezTo>
                  <a:pt x="15694" y="15814"/>
                  <a:pt x="15694" y="15814"/>
                  <a:pt x="15694" y="15814"/>
                </a:cubicBezTo>
                <a:cubicBezTo>
                  <a:pt x="15188" y="15236"/>
                  <a:pt x="14513" y="15429"/>
                  <a:pt x="14175" y="15621"/>
                </a:cubicBezTo>
                <a:cubicBezTo>
                  <a:pt x="13838" y="15814"/>
                  <a:pt x="13500" y="16393"/>
                  <a:pt x="13500" y="16971"/>
                </a:cubicBezTo>
                <a:cubicBezTo>
                  <a:pt x="13500" y="16971"/>
                  <a:pt x="13500" y="17550"/>
                  <a:pt x="13500" y="18514"/>
                </a:cubicBezTo>
                <a:cubicBezTo>
                  <a:pt x="13500" y="19286"/>
                  <a:pt x="12825" y="20057"/>
                  <a:pt x="12150" y="20057"/>
                </a:cubicBezTo>
                <a:cubicBezTo>
                  <a:pt x="11306" y="20057"/>
                  <a:pt x="2700" y="20057"/>
                  <a:pt x="2700" y="20057"/>
                </a:cubicBezTo>
                <a:cubicBezTo>
                  <a:pt x="2025" y="20057"/>
                  <a:pt x="1350" y="19286"/>
                  <a:pt x="1350" y="18514"/>
                </a:cubicBezTo>
                <a:cubicBezTo>
                  <a:pt x="1350" y="6943"/>
                  <a:pt x="1350" y="6943"/>
                  <a:pt x="1350" y="6943"/>
                </a:cubicBezTo>
                <a:cubicBezTo>
                  <a:pt x="1350" y="6171"/>
                  <a:pt x="1856" y="5400"/>
                  <a:pt x="2700" y="5400"/>
                </a:cubicBezTo>
                <a:cubicBezTo>
                  <a:pt x="2700" y="5400"/>
                  <a:pt x="2700" y="5400"/>
                  <a:pt x="2700" y="5400"/>
                </a:cubicBezTo>
                <a:cubicBezTo>
                  <a:pt x="2700" y="5400"/>
                  <a:pt x="2700" y="5400"/>
                  <a:pt x="2700" y="5400"/>
                </a:cubicBezTo>
                <a:cubicBezTo>
                  <a:pt x="2700" y="5400"/>
                  <a:pt x="2700" y="5400"/>
                  <a:pt x="2700" y="5400"/>
                </a:cubicBezTo>
                <a:cubicBezTo>
                  <a:pt x="3375" y="5400"/>
                  <a:pt x="3375" y="5400"/>
                  <a:pt x="3375" y="5400"/>
                </a:cubicBezTo>
                <a:cubicBezTo>
                  <a:pt x="3375" y="5400"/>
                  <a:pt x="3375" y="5400"/>
                  <a:pt x="3375" y="5400"/>
                </a:cubicBezTo>
                <a:cubicBezTo>
                  <a:pt x="11475" y="5400"/>
                  <a:pt x="11475" y="5400"/>
                  <a:pt x="11475" y="5400"/>
                </a:cubicBezTo>
                <a:cubicBezTo>
                  <a:pt x="11475" y="5400"/>
                  <a:pt x="11475" y="5400"/>
                  <a:pt x="11475" y="5400"/>
                </a:cubicBezTo>
                <a:cubicBezTo>
                  <a:pt x="12150" y="5400"/>
                  <a:pt x="12150" y="5400"/>
                  <a:pt x="12150" y="5400"/>
                </a:cubicBezTo>
                <a:cubicBezTo>
                  <a:pt x="12150" y="5400"/>
                  <a:pt x="12150" y="5400"/>
                  <a:pt x="12150" y="5400"/>
                </a:cubicBezTo>
                <a:cubicBezTo>
                  <a:pt x="12150" y="5400"/>
                  <a:pt x="12150" y="5400"/>
                  <a:pt x="12150" y="5400"/>
                </a:cubicBezTo>
                <a:cubicBezTo>
                  <a:pt x="12150" y="5400"/>
                  <a:pt x="12150" y="5400"/>
                  <a:pt x="12150" y="5400"/>
                </a:cubicBezTo>
                <a:cubicBezTo>
                  <a:pt x="12825" y="5400"/>
                  <a:pt x="13500" y="6171"/>
                  <a:pt x="13500" y="6943"/>
                </a:cubicBezTo>
                <a:cubicBezTo>
                  <a:pt x="13500" y="7907"/>
                  <a:pt x="13500" y="8486"/>
                  <a:pt x="13500" y="8486"/>
                </a:cubicBezTo>
                <a:cubicBezTo>
                  <a:pt x="13500" y="9064"/>
                  <a:pt x="13838" y="9643"/>
                  <a:pt x="14175" y="9836"/>
                </a:cubicBezTo>
                <a:cubicBezTo>
                  <a:pt x="14513" y="10029"/>
                  <a:pt x="15188" y="10221"/>
                  <a:pt x="15694" y="9836"/>
                </a:cubicBezTo>
                <a:cubicBezTo>
                  <a:pt x="20250" y="6943"/>
                  <a:pt x="20250" y="6943"/>
                  <a:pt x="20250" y="6943"/>
                </a:cubicBezTo>
                <a:cubicBezTo>
                  <a:pt x="20250" y="18514"/>
                  <a:pt x="20250" y="18514"/>
                  <a:pt x="20250" y="18514"/>
                </a:cubicBezTo>
                <a:close/>
              </a:path>
            </a:pathLst>
          </a:custGeom>
          <a:solidFill>
            <a:srgbClr val="E7E6E6"/>
          </a:solidFill>
          <a:ln w="12700">
            <a:miter lim="400000"/>
          </a:ln>
        </p:spPr>
        <p:txBody>
          <a:bodyPr lIns="22860" rIns="22860"/>
          <a:lstStyle/>
          <a:p>
            <a:pPr defTabSz="1218565"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sp>
        <p:nvSpPr>
          <p:cNvPr id="31" name="稻壳儿春秋广告/盗版必究        原创来源：http://chn.docer.com/works?userid=199329941#!/work_time"/>
          <p:cNvSpPr/>
          <p:nvPr/>
        </p:nvSpPr>
        <p:spPr>
          <a:xfrm>
            <a:off x="5843432" y="2615615"/>
            <a:ext cx="505137" cy="410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75" y="21600"/>
                </a:moveTo>
                <a:cubicBezTo>
                  <a:pt x="2025" y="21600"/>
                  <a:pt x="2025" y="21600"/>
                  <a:pt x="2025" y="21600"/>
                </a:cubicBezTo>
                <a:cubicBezTo>
                  <a:pt x="844" y="21600"/>
                  <a:pt x="0" y="20562"/>
                  <a:pt x="0" y="19108"/>
                </a:cubicBezTo>
                <a:cubicBezTo>
                  <a:pt x="0" y="5815"/>
                  <a:pt x="0" y="5815"/>
                  <a:pt x="0" y="5815"/>
                </a:cubicBezTo>
                <a:cubicBezTo>
                  <a:pt x="0" y="4362"/>
                  <a:pt x="844" y="3323"/>
                  <a:pt x="2025" y="3323"/>
                </a:cubicBezTo>
                <a:cubicBezTo>
                  <a:pt x="2025" y="3323"/>
                  <a:pt x="2363" y="3323"/>
                  <a:pt x="4725" y="3323"/>
                </a:cubicBezTo>
                <a:cubicBezTo>
                  <a:pt x="5400" y="3323"/>
                  <a:pt x="6750" y="0"/>
                  <a:pt x="7425" y="0"/>
                </a:cubicBezTo>
                <a:cubicBezTo>
                  <a:pt x="9113" y="0"/>
                  <a:pt x="12488" y="0"/>
                  <a:pt x="14175" y="0"/>
                </a:cubicBezTo>
                <a:cubicBezTo>
                  <a:pt x="14850" y="0"/>
                  <a:pt x="16200" y="3323"/>
                  <a:pt x="16875" y="3323"/>
                </a:cubicBezTo>
                <a:cubicBezTo>
                  <a:pt x="19238" y="3323"/>
                  <a:pt x="19575" y="3323"/>
                  <a:pt x="19575" y="3323"/>
                </a:cubicBezTo>
                <a:cubicBezTo>
                  <a:pt x="20756" y="3323"/>
                  <a:pt x="21600" y="4362"/>
                  <a:pt x="21600" y="5815"/>
                </a:cubicBezTo>
                <a:cubicBezTo>
                  <a:pt x="21600" y="19108"/>
                  <a:pt x="21600" y="19108"/>
                  <a:pt x="21600" y="19108"/>
                </a:cubicBezTo>
                <a:cubicBezTo>
                  <a:pt x="21600" y="20562"/>
                  <a:pt x="20756" y="21600"/>
                  <a:pt x="19575" y="21600"/>
                </a:cubicBezTo>
                <a:close/>
                <a:moveTo>
                  <a:pt x="20250" y="6646"/>
                </a:moveTo>
                <a:cubicBezTo>
                  <a:pt x="20250" y="5815"/>
                  <a:pt x="19575" y="4985"/>
                  <a:pt x="18900" y="4985"/>
                </a:cubicBezTo>
                <a:cubicBezTo>
                  <a:pt x="18900" y="4985"/>
                  <a:pt x="18225" y="4985"/>
                  <a:pt x="16200" y="4985"/>
                </a:cubicBezTo>
                <a:cubicBezTo>
                  <a:pt x="15525" y="4985"/>
                  <a:pt x="14175" y="1662"/>
                  <a:pt x="13500" y="1662"/>
                </a:cubicBezTo>
                <a:cubicBezTo>
                  <a:pt x="11813" y="1662"/>
                  <a:pt x="9788" y="1662"/>
                  <a:pt x="8100" y="1662"/>
                </a:cubicBezTo>
                <a:cubicBezTo>
                  <a:pt x="7425" y="1662"/>
                  <a:pt x="6075" y="4985"/>
                  <a:pt x="5400" y="4985"/>
                </a:cubicBezTo>
                <a:cubicBezTo>
                  <a:pt x="3375" y="4985"/>
                  <a:pt x="2700" y="4985"/>
                  <a:pt x="2700" y="4985"/>
                </a:cubicBezTo>
                <a:cubicBezTo>
                  <a:pt x="2025" y="4985"/>
                  <a:pt x="1350" y="5815"/>
                  <a:pt x="1350" y="6646"/>
                </a:cubicBezTo>
                <a:cubicBezTo>
                  <a:pt x="1350" y="18277"/>
                  <a:pt x="1350" y="18277"/>
                  <a:pt x="1350" y="18277"/>
                </a:cubicBezTo>
                <a:cubicBezTo>
                  <a:pt x="1350" y="19315"/>
                  <a:pt x="2025" y="19938"/>
                  <a:pt x="2700" y="19938"/>
                </a:cubicBezTo>
                <a:cubicBezTo>
                  <a:pt x="18900" y="19938"/>
                  <a:pt x="18900" y="19938"/>
                  <a:pt x="18900" y="19938"/>
                </a:cubicBezTo>
                <a:cubicBezTo>
                  <a:pt x="19575" y="19938"/>
                  <a:pt x="20250" y="19315"/>
                  <a:pt x="20250" y="18277"/>
                </a:cubicBezTo>
                <a:cubicBezTo>
                  <a:pt x="20250" y="6646"/>
                  <a:pt x="20250" y="6646"/>
                  <a:pt x="20250" y="6646"/>
                </a:cubicBezTo>
                <a:close/>
                <a:moveTo>
                  <a:pt x="10800" y="17446"/>
                </a:moveTo>
                <a:cubicBezTo>
                  <a:pt x="8269" y="17446"/>
                  <a:pt x="6075" y="14954"/>
                  <a:pt x="6075" y="11631"/>
                </a:cubicBezTo>
                <a:cubicBezTo>
                  <a:pt x="6075" y="8515"/>
                  <a:pt x="8269" y="5815"/>
                  <a:pt x="10800" y="5815"/>
                </a:cubicBezTo>
                <a:cubicBezTo>
                  <a:pt x="13331" y="5815"/>
                  <a:pt x="15525" y="8515"/>
                  <a:pt x="15525" y="11631"/>
                </a:cubicBezTo>
                <a:cubicBezTo>
                  <a:pt x="15525" y="14954"/>
                  <a:pt x="13331" y="17446"/>
                  <a:pt x="10800" y="17446"/>
                </a:cubicBezTo>
                <a:close/>
                <a:moveTo>
                  <a:pt x="10800" y="7477"/>
                </a:moveTo>
                <a:cubicBezTo>
                  <a:pt x="8944" y="7477"/>
                  <a:pt x="7425" y="9346"/>
                  <a:pt x="7425" y="11631"/>
                </a:cubicBezTo>
                <a:cubicBezTo>
                  <a:pt x="7425" y="13915"/>
                  <a:pt x="8944" y="15785"/>
                  <a:pt x="10800" y="15785"/>
                </a:cubicBezTo>
                <a:cubicBezTo>
                  <a:pt x="12656" y="15785"/>
                  <a:pt x="14175" y="13915"/>
                  <a:pt x="14175" y="11631"/>
                </a:cubicBezTo>
                <a:cubicBezTo>
                  <a:pt x="14175" y="9346"/>
                  <a:pt x="12656" y="7477"/>
                  <a:pt x="10800" y="7477"/>
                </a:cubicBezTo>
                <a:close/>
              </a:path>
            </a:pathLst>
          </a:custGeom>
          <a:solidFill>
            <a:srgbClr val="E7E6E6"/>
          </a:solidFill>
          <a:ln w="12700">
            <a:miter lim="400000"/>
          </a:ln>
        </p:spPr>
        <p:txBody>
          <a:bodyPr lIns="22860" rIns="22860"/>
          <a:lstStyle/>
          <a:p>
            <a:pPr defTabSz="1218565"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grpSp>
        <p:nvGrpSpPr>
          <p:cNvPr id="3" name="组合 2"/>
          <p:cNvGrpSpPr/>
          <p:nvPr/>
        </p:nvGrpSpPr>
        <p:grpSpPr>
          <a:xfrm>
            <a:off x="4324985" y="204991"/>
            <a:ext cx="3542030" cy="983094"/>
            <a:chOff x="6811" y="323"/>
            <a:chExt cx="5578" cy="1548"/>
          </a:xfrm>
        </p:grpSpPr>
        <p:sp>
          <p:nvSpPr>
            <p:cNvPr id="26" name="稻壳儿春秋广告/盗版必究        原创来源：http://chn.docer.com/works?userid=199329941#!/work_time"/>
            <p:cNvSpPr txBox="1"/>
            <p:nvPr/>
          </p:nvSpPr>
          <p:spPr>
            <a:xfrm>
              <a:off x="7334" y="323"/>
              <a:ext cx="452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4E37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Classifier</a:t>
              </a:r>
              <a:r>
                <a:rPr lang="en-US" altLang="zh-CN" sz="2400" b="1" dirty="0">
                  <a:solidFill>
                    <a:srgbClr val="4E37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method</a:t>
              </a:r>
              <a:endParaRPr lang="en-US" altLang="zh-CN" sz="2400" b="1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稻壳儿春秋广告/盗版必究        原创来源：http://chn.docer.com/works?userid=199329941#!/work_time"/>
            <p:cNvSpPr txBox="1"/>
            <p:nvPr/>
          </p:nvSpPr>
          <p:spPr>
            <a:xfrm>
              <a:off x="6811" y="972"/>
              <a:ext cx="5578" cy="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200" dirty="0">
                  <a:solidFill>
                    <a:srgbClr val="4E373D"/>
                  </a:solidFill>
                  <a:latin typeface="MV Boli" panose="02000500030200090000" charset="0"/>
                  <a:ea typeface="微软雅黑" panose="020B0503020204020204" pitchFamily="34" charset="-122"/>
                  <a:cs typeface="MV Boli" panose="02000500030200090000" charset="0"/>
                </a:rPr>
                <a:t>Classification of several methods, code implementation</a:t>
              </a:r>
              <a:endParaRPr lang="en-US" altLang="zh-CN" sz="1200" dirty="0">
                <a:solidFill>
                  <a:srgbClr val="4E373D"/>
                </a:solidFill>
                <a:latin typeface="MV Boli" panose="02000500030200090000" charset="0"/>
                <a:ea typeface="微软雅黑" panose="020B0503020204020204" pitchFamily="34" charset="-122"/>
                <a:cs typeface="MV Boli" panose="02000500030200090000" charset="0"/>
              </a:endParaRPr>
            </a:p>
          </p:txBody>
        </p:sp>
        <p:cxnSp>
          <p:nvCxnSpPr>
            <p:cNvPr id="2" name="稻壳儿春秋广告/盗版必究        原创来源：http://chn.docer.com/works?userid=199329941#!/work_time"/>
            <p:cNvCxnSpPr/>
            <p:nvPr/>
          </p:nvCxnSpPr>
          <p:spPr>
            <a:xfrm flipH="1">
              <a:off x="7334" y="1022"/>
              <a:ext cx="4529" cy="0"/>
            </a:xfrm>
            <a:prstGeom prst="line">
              <a:avLst/>
            </a:prstGeom>
            <a:ln w="25400">
              <a:solidFill>
                <a:srgbClr val="4E37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稻壳儿春秋广告/盗版必究        原创来源：http://chn.docer.com/works?userid=199329941#!/work_time"/>
          <p:cNvSpPr/>
          <p:nvPr/>
        </p:nvSpPr>
        <p:spPr>
          <a:xfrm>
            <a:off x="2170579" y="2609321"/>
            <a:ext cx="410758" cy="423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19" y="13500"/>
                </a:moveTo>
                <a:cubicBezTo>
                  <a:pt x="16026" y="13500"/>
                  <a:pt x="14632" y="14175"/>
                  <a:pt x="13935" y="15356"/>
                </a:cubicBezTo>
                <a:cubicBezTo>
                  <a:pt x="7839" y="12656"/>
                  <a:pt x="7839" y="12656"/>
                  <a:pt x="7839" y="12656"/>
                </a:cubicBezTo>
                <a:cubicBezTo>
                  <a:pt x="8187" y="12150"/>
                  <a:pt x="8361" y="11475"/>
                  <a:pt x="8361" y="10800"/>
                </a:cubicBezTo>
                <a:cubicBezTo>
                  <a:pt x="8361" y="10125"/>
                  <a:pt x="8187" y="9619"/>
                  <a:pt x="8013" y="9113"/>
                </a:cubicBezTo>
                <a:cubicBezTo>
                  <a:pt x="14110" y="6412"/>
                  <a:pt x="14110" y="6412"/>
                  <a:pt x="14110" y="6412"/>
                </a:cubicBezTo>
                <a:cubicBezTo>
                  <a:pt x="14806" y="7425"/>
                  <a:pt x="16026" y="8100"/>
                  <a:pt x="17419" y="8100"/>
                </a:cubicBezTo>
                <a:cubicBezTo>
                  <a:pt x="19684" y="8100"/>
                  <a:pt x="21600" y="6244"/>
                  <a:pt x="21600" y="4050"/>
                </a:cubicBezTo>
                <a:cubicBezTo>
                  <a:pt x="21600" y="1856"/>
                  <a:pt x="19684" y="0"/>
                  <a:pt x="17419" y="0"/>
                </a:cubicBezTo>
                <a:cubicBezTo>
                  <a:pt x="15155" y="0"/>
                  <a:pt x="13239" y="1856"/>
                  <a:pt x="13239" y="4050"/>
                </a:cubicBezTo>
                <a:cubicBezTo>
                  <a:pt x="13239" y="4388"/>
                  <a:pt x="13239" y="4894"/>
                  <a:pt x="13413" y="5231"/>
                </a:cubicBezTo>
                <a:cubicBezTo>
                  <a:pt x="7142" y="7931"/>
                  <a:pt x="7142" y="7931"/>
                  <a:pt x="7142" y="7931"/>
                </a:cubicBezTo>
                <a:cubicBezTo>
                  <a:pt x="6445" y="7256"/>
                  <a:pt x="5400" y="6750"/>
                  <a:pt x="4181" y="6750"/>
                </a:cubicBezTo>
                <a:cubicBezTo>
                  <a:pt x="1916" y="6750"/>
                  <a:pt x="0" y="8606"/>
                  <a:pt x="0" y="10800"/>
                </a:cubicBezTo>
                <a:cubicBezTo>
                  <a:pt x="0" y="12994"/>
                  <a:pt x="1916" y="14850"/>
                  <a:pt x="4181" y="14850"/>
                </a:cubicBezTo>
                <a:cubicBezTo>
                  <a:pt x="5226" y="14850"/>
                  <a:pt x="6271" y="14513"/>
                  <a:pt x="6968" y="13838"/>
                </a:cubicBezTo>
                <a:cubicBezTo>
                  <a:pt x="13413" y="16538"/>
                  <a:pt x="13413" y="16538"/>
                  <a:pt x="13413" y="16538"/>
                </a:cubicBezTo>
                <a:cubicBezTo>
                  <a:pt x="13239" y="16875"/>
                  <a:pt x="13239" y="17213"/>
                  <a:pt x="13239" y="17550"/>
                </a:cubicBezTo>
                <a:cubicBezTo>
                  <a:pt x="13239" y="19744"/>
                  <a:pt x="15155" y="21600"/>
                  <a:pt x="17419" y="21600"/>
                </a:cubicBezTo>
                <a:cubicBezTo>
                  <a:pt x="19684" y="21600"/>
                  <a:pt x="21600" y="19744"/>
                  <a:pt x="21600" y="17550"/>
                </a:cubicBezTo>
                <a:cubicBezTo>
                  <a:pt x="21600" y="15356"/>
                  <a:pt x="19684" y="13500"/>
                  <a:pt x="17419" y="13500"/>
                </a:cubicBezTo>
                <a:close/>
                <a:moveTo>
                  <a:pt x="17419" y="1350"/>
                </a:moveTo>
                <a:cubicBezTo>
                  <a:pt x="18987" y="1350"/>
                  <a:pt x="20206" y="2531"/>
                  <a:pt x="20206" y="4050"/>
                </a:cubicBezTo>
                <a:cubicBezTo>
                  <a:pt x="20206" y="5569"/>
                  <a:pt x="18987" y="6750"/>
                  <a:pt x="17419" y="6750"/>
                </a:cubicBezTo>
                <a:cubicBezTo>
                  <a:pt x="15852" y="6750"/>
                  <a:pt x="14632" y="5569"/>
                  <a:pt x="14632" y="4050"/>
                </a:cubicBezTo>
                <a:cubicBezTo>
                  <a:pt x="14632" y="2531"/>
                  <a:pt x="15852" y="1350"/>
                  <a:pt x="17419" y="1350"/>
                </a:cubicBezTo>
                <a:close/>
                <a:moveTo>
                  <a:pt x="4181" y="13500"/>
                </a:moveTo>
                <a:cubicBezTo>
                  <a:pt x="2613" y="13500"/>
                  <a:pt x="1394" y="12319"/>
                  <a:pt x="1394" y="10800"/>
                </a:cubicBezTo>
                <a:cubicBezTo>
                  <a:pt x="1394" y="9281"/>
                  <a:pt x="2613" y="8100"/>
                  <a:pt x="4181" y="8100"/>
                </a:cubicBezTo>
                <a:cubicBezTo>
                  <a:pt x="5748" y="8100"/>
                  <a:pt x="6968" y="9281"/>
                  <a:pt x="6968" y="10800"/>
                </a:cubicBezTo>
                <a:cubicBezTo>
                  <a:pt x="6968" y="12319"/>
                  <a:pt x="5748" y="13500"/>
                  <a:pt x="4181" y="13500"/>
                </a:cubicBezTo>
                <a:close/>
                <a:moveTo>
                  <a:pt x="17419" y="20250"/>
                </a:moveTo>
                <a:cubicBezTo>
                  <a:pt x="15852" y="20250"/>
                  <a:pt x="14632" y="19069"/>
                  <a:pt x="14632" y="17550"/>
                </a:cubicBezTo>
                <a:cubicBezTo>
                  <a:pt x="14632" y="16031"/>
                  <a:pt x="15852" y="14850"/>
                  <a:pt x="17419" y="14850"/>
                </a:cubicBezTo>
                <a:cubicBezTo>
                  <a:pt x="18987" y="14850"/>
                  <a:pt x="20206" y="16031"/>
                  <a:pt x="20206" y="17550"/>
                </a:cubicBezTo>
                <a:cubicBezTo>
                  <a:pt x="20206" y="19069"/>
                  <a:pt x="18987" y="20250"/>
                  <a:pt x="17419" y="20250"/>
                </a:cubicBezTo>
                <a:close/>
              </a:path>
            </a:pathLst>
          </a:custGeom>
          <a:solidFill>
            <a:srgbClr val="E7E6E6"/>
          </a:solidFill>
          <a:ln w="12700">
            <a:miter lim="400000"/>
          </a:ln>
        </p:spPr>
        <p:txBody>
          <a:bodyPr lIns="22860" rIns="22860"/>
          <a:p>
            <a:pPr defTabSz="1218565">
              <a:defRPr sz="4800">
                <a:solidFill>
                  <a:srgbClr val="27282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232535" y="2205990"/>
            <a:ext cx="9725025" cy="4218940"/>
          </a:xfrm>
          <a:prstGeom prst="roundRect">
            <a:avLst/>
          </a:prstGeom>
          <a:solidFill>
            <a:srgbClr val="4E3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稻壳儿春秋广告/盗版必究        原创来源：http://chn.docer.com/works?userid=199329941#!/work_time"/>
          <p:cNvSpPr/>
          <p:nvPr/>
        </p:nvSpPr>
        <p:spPr>
          <a:xfrm>
            <a:off x="221900" y="6026355"/>
            <a:ext cx="778226" cy="670885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稻壳儿春秋广告/盗版必究        原创来源：http://chn.docer.com/works?userid=199329941#!/work_time"/>
          <p:cNvCxnSpPr/>
          <p:nvPr/>
        </p:nvCxnSpPr>
        <p:spPr>
          <a:xfrm flipH="1">
            <a:off x="-123823" y="5806364"/>
            <a:ext cx="514348" cy="890877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稻壳儿春秋广告/盗版必究        原创来源：http://chn.docer.com/works?userid=199329941#!/work_time"/>
          <p:cNvCxnSpPr/>
          <p:nvPr/>
        </p:nvCxnSpPr>
        <p:spPr>
          <a:xfrm flipH="1">
            <a:off x="11687175" y="-89611"/>
            <a:ext cx="371475" cy="643414"/>
          </a:xfrm>
          <a:prstGeom prst="line">
            <a:avLst/>
          </a:prstGeom>
          <a:ln w="25400">
            <a:solidFill>
              <a:srgbClr val="4E37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稻壳儿春秋广告/盗版必究        原创来源：http://chn.docer.com/works?userid=199329941#!/work_time"/>
          <p:cNvSpPr/>
          <p:nvPr/>
        </p:nvSpPr>
        <p:spPr>
          <a:xfrm flipV="1">
            <a:off x="11315701" y="233566"/>
            <a:ext cx="371474" cy="320237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稻壳儿春秋广告/盗版必究        原创来源：http://chn.docer.com/works?userid=199329941#!/work_time"/>
          <p:cNvSpPr/>
          <p:nvPr/>
        </p:nvSpPr>
        <p:spPr>
          <a:xfrm>
            <a:off x="11713370" y="553803"/>
            <a:ext cx="371474" cy="320237"/>
          </a:xfrm>
          <a:prstGeom prst="triangle">
            <a:avLst/>
          </a:prstGeom>
          <a:solidFill>
            <a:srgbClr val="4E3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稻壳儿春秋广告/盗版必究        原创来源：http://chn.docer.com/works?userid=199329941#!/work_time"/>
          <p:cNvSpPr txBox="1"/>
          <p:nvPr/>
        </p:nvSpPr>
        <p:spPr>
          <a:xfrm>
            <a:off x="5078730" y="1354455"/>
            <a:ext cx="2049780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en-US" altLang="zh-CN" dirty="0">
              <a:solidFill>
                <a:srgbClr val="4E37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324985" y="204991"/>
            <a:ext cx="3542030" cy="983094"/>
            <a:chOff x="6811" y="323"/>
            <a:chExt cx="5578" cy="1548"/>
          </a:xfrm>
        </p:grpSpPr>
        <p:sp>
          <p:nvSpPr>
            <p:cNvPr id="26" name="稻壳儿春秋广告/盗版必究        原创来源：http://chn.docer.com/works?userid=199329941#!/work_time"/>
            <p:cNvSpPr txBox="1"/>
            <p:nvPr/>
          </p:nvSpPr>
          <p:spPr>
            <a:xfrm>
              <a:off x="8244" y="323"/>
              <a:ext cx="271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4E37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Classifier</a:t>
              </a:r>
              <a:endParaRPr lang="zh-CN" altLang="en-US" sz="2400" b="1" dirty="0">
                <a:solidFill>
                  <a:srgbClr val="4E373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稻壳儿春秋广告/盗版必究        原创来源：http://chn.docer.com/works?userid=199329941#!/work_time"/>
            <p:cNvSpPr txBox="1"/>
            <p:nvPr/>
          </p:nvSpPr>
          <p:spPr>
            <a:xfrm>
              <a:off x="6811" y="972"/>
              <a:ext cx="5578" cy="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200" dirty="0">
                  <a:solidFill>
                    <a:srgbClr val="4E373D"/>
                  </a:solidFill>
                  <a:latin typeface="MV Boli" panose="02000500030200090000" charset="0"/>
                  <a:ea typeface="微软雅黑" panose="020B0503020204020204" pitchFamily="34" charset="-122"/>
                  <a:cs typeface="MV Boli" panose="02000500030200090000" charset="0"/>
                </a:rPr>
                <a:t>Classification of several methods, code implementation</a:t>
              </a:r>
              <a:endParaRPr lang="en-US" altLang="zh-CN" sz="1200" dirty="0">
                <a:solidFill>
                  <a:srgbClr val="4E373D"/>
                </a:solidFill>
                <a:latin typeface="MV Boli" panose="02000500030200090000" charset="0"/>
                <a:ea typeface="微软雅黑" panose="020B0503020204020204" pitchFamily="34" charset="-122"/>
                <a:cs typeface="MV Boli" panose="02000500030200090000" charset="0"/>
              </a:endParaRPr>
            </a:p>
          </p:txBody>
        </p:sp>
        <p:cxnSp>
          <p:nvCxnSpPr>
            <p:cNvPr id="2" name="稻壳儿春秋广告/盗版必究        原创来源：http://chn.docer.com/works?userid=199329941#!/work_time"/>
            <p:cNvCxnSpPr/>
            <p:nvPr/>
          </p:nvCxnSpPr>
          <p:spPr>
            <a:xfrm flipH="1">
              <a:off x="7334" y="1022"/>
              <a:ext cx="4529" cy="0"/>
            </a:xfrm>
            <a:prstGeom prst="line">
              <a:avLst/>
            </a:prstGeom>
            <a:ln w="25400">
              <a:solidFill>
                <a:srgbClr val="4E37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5609590" y="1722755"/>
            <a:ext cx="986790" cy="986790"/>
            <a:chOff x="2975" y="3047"/>
            <a:chExt cx="1554" cy="1554"/>
          </a:xfrm>
        </p:grpSpPr>
        <p:sp>
          <p:nvSpPr>
            <p:cNvPr id="10" name="稻壳儿春秋广告/盗版必究        原创来源：http://chn.docer.com/works?userid=199329941#!/work_time"/>
            <p:cNvSpPr/>
            <p:nvPr/>
          </p:nvSpPr>
          <p:spPr>
            <a:xfrm>
              <a:off x="2975" y="3047"/>
              <a:ext cx="1554" cy="1554"/>
            </a:xfrm>
            <a:prstGeom prst="ellipse">
              <a:avLst/>
            </a:prstGeom>
            <a:solidFill>
              <a:srgbClr val="4E373D"/>
            </a:solidFill>
            <a:ln w="38100">
              <a:solidFill>
                <a:srgbClr val="E7E6E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稻壳儿春秋广告/盗版必究        原创来源：http://chn.docer.com/works?userid=199329941#!/work_time"/>
            <p:cNvSpPr/>
            <p:nvPr/>
          </p:nvSpPr>
          <p:spPr>
            <a:xfrm>
              <a:off x="3418" y="3491"/>
              <a:ext cx="647" cy="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19" y="13500"/>
                  </a:moveTo>
                  <a:cubicBezTo>
                    <a:pt x="16026" y="13500"/>
                    <a:pt x="14632" y="14175"/>
                    <a:pt x="13935" y="15356"/>
                  </a:cubicBezTo>
                  <a:cubicBezTo>
                    <a:pt x="7839" y="12656"/>
                    <a:pt x="7839" y="12656"/>
                    <a:pt x="7839" y="12656"/>
                  </a:cubicBezTo>
                  <a:cubicBezTo>
                    <a:pt x="8187" y="12150"/>
                    <a:pt x="8361" y="11475"/>
                    <a:pt x="8361" y="10800"/>
                  </a:cubicBezTo>
                  <a:cubicBezTo>
                    <a:pt x="8361" y="10125"/>
                    <a:pt x="8187" y="9619"/>
                    <a:pt x="8013" y="9113"/>
                  </a:cubicBezTo>
                  <a:cubicBezTo>
                    <a:pt x="14110" y="6412"/>
                    <a:pt x="14110" y="6412"/>
                    <a:pt x="14110" y="6412"/>
                  </a:cubicBezTo>
                  <a:cubicBezTo>
                    <a:pt x="14806" y="7425"/>
                    <a:pt x="16026" y="8100"/>
                    <a:pt x="17419" y="8100"/>
                  </a:cubicBezTo>
                  <a:cubicBezTo>
                    <a:pt x="19684" y="8100"/>
                    <a:pt x="21600" y="6244"/>
                    <a:pt x="21600" y="4050"/>
                  </a:cubicBezTo>
                  <a:cubicBezTo>
                    <a:pt x="21600" y="1856"/>
                    <a:pt x="19684" y="0"/>
                    <a:pt x="17419" y="0"/>
                  </a:cubicBezTo>
                  <a:cubicBezTo>
                    <a:pt x="15155" y="0"/>
                    <a:pt x="13239" y="1856"/>
                    <a:pt x="13239" y="4050"/>
                  </a:cubicBezTo>
                  <a:cubicBezTo>
                    <a:pt x="13239" y="4388"/>
                    <a:pt x="13239" y="4894"/>
                    <a:pt x="13413" y="5231"/>
                  </a:cubicBezTo>
                  <a:cubicBezTo>
                    <a:pt x="7142" y="7931"/>
                    <a:pt x="7142" y="7931"/>
                    <a:pt x="7142" y="7931"/>
                  </a:cubicBezTo>
                  <a:cubicBezTo>
                    <a:pt x="6445" y="7256"/>
                    <a:pt x="5400" y="6750"/>
                    <a:pt x="4181" y="6750"/>
                  </a:cubicBezTo>
                  <a:cubicBezTo>
                    <a:pt x="1916" y="6750"/>
                    <a:pt x="0" y="8606"/>
                    <a:pt x="0" y="10800"/>
                  </a:cubicBezTo>
                  <a:cubicBezTo>
                    <a:pt x="0" y="12994"/>
                    <a:pt x="1916" y="14850"/>
                    <a:pt x="4181" y="14850"/>
                  </a:cubicBezTo>
                  <a:cubicBezTo>
                    <a:pt x="5226" y="14850"/>
                    <a:pt x="6271" y="14513"/>
                    <a:pt x="6968" y="13838"/>
                  </a:cubicBezTo>
                  <a:cubicBezTo>
                    <a:pt x="13413" y="16538"/>
                    <a:pt x="13413" y="16538"/>
                    <a:pt x="13413" y="16538"/>
                  </a:cubicBezTo>
                  <a:cubicBezTo>
                    <a:pt x="13239" y="16875"/>
                    <a:pt x="13239" y="17213"/>
                    <a:pt x="13239" y="17550"/>
                  </a:cubicBezTo>
                  <a:cubicBezTo>
                    <a:pt x="13239" y="19744"/>
                    <a:pt x="15155" y="21600"/>
                    <a:pt x="17419" y="21600"/>
                  </a:cubicBezTo>
                  <a:cubicBezTo>
                    <a:pt x="19684" y="21600"/>
                    <a:pt x="21600" y="19744"/>
                    <a:pt x="21600" y="17550"/>
                  </a:cubicBezTo>
                  <a:cubicBezTo>
                    <a:pt x="21600" y="15356"/>
                    <a:pt x="19684" y="13500"/>
                    <a:pt x="17419" y="13500"/>
                  </a:cubicBezTo>
                  <a:close/>
                  <a:moveTo>
                    <a:pt x="17419" y="1350"/>
                  </a:moveTo>
                  <a:cubicBezTo>
                    <a:pt x="18987" y="1350"/>
                    <a:pt x="20206" y="2531"/>
                    <a:pt x="20206" y="4050"/>
                  </a:cubicBezTo>
                  <a:cubicBezTo>
                    <a:pt x="20206" y="5569"/>
                    <a:pt x="18987" y="6750"/>
                    <a:pt x="17419" y="6750"/>
                  </a:cubicBezTo>
                  <a:cubicBezTo>
                    <a:pt x="15852" y="6750"/>
                    <a:pt x="14632" y="5569"/>
                    <a:pt x="14632" y="4050"/>
                  </a:cubicBezTo>
                  <a:cubicBezTo>
                    <a:pt x="14632" y="2531"/>
                    <a:pt x="15852" y="1350"/>
                    <a:pt x="17419" y="1350"/>
                  </a:cubicBezTo>
                  <a:close/>
                  <a:moveTo>
                    <a:pt x="4181" y="13500"/>
                  </a:moveTo>
                  <a:cubicBezTo>
                    <a:pt x="2613" y="13500"/>
                    <a:pt x="1394" y="12319"/>
                    <a:pt x="1394" y="10800"/>
                  </a:cubicBezTo>
                  <a:cubicBezTo>
                    <a:pt x="1394" y="9281"/>
                    <a:pt x="2613" y="8100"/>
                    <a:pt x="4181" y="8100"/>
                  </a:cubicBezTo>
                  <a:cubicBezTo>
                    <a:pt x="5748" y="8100"/>
                    <a:pt x="6968" y="9281"/>
                    <a:pt x="6968" y="10800"/>
                  </a:cubicBezTo>
                  <a:cubicBezTo>
                    <a:pt x="6968" y="12319"/>
                    <a:pt x="5748" y="13500"/>
                    <a:pt x="4181" y="13500"/>
                  </a:cubicBezTo>
                  <a:close/>
                  <a:moveTo>
                    <a:pt x="17419" y="20250"/>
                  </a:moveTo>
                  <a:cubicBezTo>
                    <a:pt x="15852" y="20250"/>
                    <a:pt x="14632" y="19069"/>
                    <a:pt x="14632" y="17550"/>
                  </a:cubicBezTo>
                  <a:cubicBezTo>
                    <a:pt x="14632" y="16031"/>
                    <a:pt x="15852" y="14850"/>
                    <a:pt x="17419" y="14850"/>
                  </a:cubicBezTo>
                  <a:cubicBezTo>
                    <a:pt x="18987" y="14850"/>
                    <a:pt x="20206" y="16031"/>
                    <a:pt x="20206" y="17550"/>
                  </a:cubicBezTo>
                  <a:cubicBezTo>
                    <a:pt x="20206" y="19069"/>
                    <a:pt x="18987" y="20250"/>
                    <a:pt x="17419" y="20250"/>
                  </a:cubicBezTo>
                  <a:close/>
                </a:path>
              </a:pathLst>
            </a:custGeom>
            <a:solidFill>
              <a:srgbClr val="E7E6E6"/>
            </a:solidFill>
            <a:ln w="12700">
              <a:miter lim="400000"/>
            </a:ln>
          </p:spPr>
          <p:txBody>
            <a:bodyPr lIns="22860" rIns="22860"/>
            <a:p>
              <a:pPr defTabSz="12185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2400"/>
            </a:p>
          </p:txBody>
        </p:sp>
      </p:grpSp>
      <p:grpSp>
        <p:nvGrpSpPr>
          <p:cNvPr id="54" name="组合 54"/>
          <p:cNvGrpSpPr/>
          <p:nvPr/>
        </p:nvGrpSpPr>
        <p:grpSpPr>
          <a:xfrm>
            <a:off x="3775075" y="3032760"/>
            <a:ext cx="4936490" cy="2774315"/>
            <a:chOff x="3662" y="655"/>
            <a:chExt cx="7774" cy="4369"/>
          </a:xfrm>
        </p:grpSpPr>
        <p:grpSp>
          <p:nvGrpSpPr>
            <p:cNvPr id="7" name="组合 7"/>
            <p:cNvGrpSpPr/>
            <p:nvPr/>
          </p:nvGrpSpPr>
          <p:grpSpPr>
            <a:xfrm>
              <a:off x="5580" y="1281"/>
              <a:ext cx="630" cy="3743"/>
              <a:chOff x="7570" y="1469"/>
              <a:chExt cx="630" cy="3743"/>
            </a:xfrm>
          </p:grpSpPr>
          <p:sp>
            <p:nvSpPr>
              <p:cNvPr id="6" name="椭圆 6"/>
              <p:cNvSpPr/>
              <p:nvPr/>
            </p:nvSpPr>
            <p:spPr>
              <a:xfrm>
                <a:off x="7570" y="1469"/>
                <a:ext cx="630" cy="6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椭圆 5"/>
              <p:cNvSpPr/>
              <p:nvPr/>
            </p:nvSpPr>
            <p:spPr>
              <a:xfrm>
                <a:off x="7570" y="2444"/>
                <a:ext cx="630" cy="6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椭圆 4"/>
              <p:cNvSpPr/>
              <p:nvPr/>
            </p:nvSpPr>
            <p:spPr>
              <a:xfrm>
                <a:off x="7570" y="4582"/>
                <a:ext cx="630" cy="6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21" name="组合 8"/>
            <p:cNvGrpSpPr/>
            <p:nvPr/>
          </p:nvGrpSpPr>
          <p:grpSpPr>
            <a:xfrm>
              <a:off x="3732" y="1281"/>
              <a:ext cx="630" cy="3743"/>
              <a:chOff x="3732" y="1411"/>
              <a:chExt cx="630" cy="3743"/>
            </a:xfrm>
          </p:grpSpPr>
          <p:sp>
            <p:nvSpPr>
              <p:cNvPr id="32" name="椭圆 1"/>
              <p:cNvSpPr/>
              <p:nvPr/>
            </p:nvSpPr>
            <p:spPr>
              <a:xfrm>
                <a:off x="3732" y="1411"/>
                <a:ext cx="630" cy="6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3" name="椭圆 2"/>
              <p:cNvSpPr/>
              <p:nvPr/>
            </p:nvSpPr>
            <p:spPr>
              <a:xfrm>
                <a:off x="3732" y="2386"/>
                <a:ext cx="630" cy="6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4" name="椭圆 3"/>
              <p:cNvSpPr/>
              <p:nvPr/>
            </p:nvSpPr>
            <p:spPr>
              <a:xfrm>
                <a:off x="3732" y="4524"/>
                <a:ext cx="630" cy="6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35" name="组合 9"/>
            <p:cNvGrpSpPr/>
            <p:nvPr/>
          </p:nvGrpSpPr>
          <p:grpSpPr>
            <a:xfrm>
              <a:off x="7411" y="1281"/>
              <a:ext cx="630" cy="3743"/>
              <a:chOff x="7570" y="1469"/>
              <a:chExt cx="630" cy="3743"/>
            </a:xfrm>
          </p:grpSpPr>
          <p:sp>
            <p:nvSpPr>
              <p:cNvPr id="36" name="椭圆 6"/>
              <p:cNvSpPr/>
              <p:nvPr/>
            </p:nvSpPr>
            <p:spPr>
              <a:xfrm>
                <a:off x="7570" y="1469"/>
                <a:ext cx="630" cy="6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7" name="椭圆 5"/>
              <p:cNvSpPr/>
              <p:nvPr/>
            </p:nvSpPr>
            <p:spPr>
              <a:xfrm>
                <a:off x="7570" y="2444"/>
                <a:ext cx="630" cy="6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8" name="椭圆 4"/>
              <p:cNvSpPr/>
              <p:nvPr/>
            </p:nvSpPr>
            <p:spPr>
              <a:xfrm>
                <a:off x="7570" y="4582"/>
                <a:ext cx="630" cy="6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39" name="椭圆 6"/>
            <p:cNvSpPr/>
            <p:nvPr/>
          </p:nvSpPr>
          <p:spPr>
            <a:xfrm>
              <a:off x="10521" y="2679"/>
              <a:ext cx="630" cy="6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文本框 14"/>
            <p:cNvSpPr txBox="1"/>
            <p:nvPr/>
          </p:nvSpPr>
          <p:spPr>
            <a:xfrm>
              <a:off x="3662" y="657"/>
              <a:ext cx="1170" cy="48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solidFill>
                    <a:schemeClr val="bg1"/>
                  </a:solidFill>
                  <a:latin typeface="MV Boli" panose="02000500030200090000" charset="0"/>
                  <a:ea typeface="宋体" panose="02010600030101010101" pitchFamily="2" charset="-122"/>
                  <a:cs typeface="MV Boli" panose="02000500030200090000" charset="0"/>
                  <a:sym typeface="Times New Roman" panose="02020603050405020304"/>
                </a:rPr>
                <a:t>n cells</a:t>
              </a:r>
              <a:endParaRPr lang="en-US" altLang="zh-CN" sz="1050" kern="100">
                <a:solidFill>
                  <a:schemeClr val="bg1"/>
                </a:solidFill>
                <a:latin typeface="MV Boli" panose="02000500030200090000" charset="0"/>
                <a:ea typeface="宋体" panose="02010600030101010101" pitchFamily="2" charset="-122"/>
                <a:cs typeface="MV Boli" panose="02000500030200090000" charset="0"/>
                <a:sym typeface="Times New Roman" panose="02020603050405020304"/>
              </a:endParaRPr>
            </a:p>
          </p:txBody>
        </p:sp>
        <p:sp>
          <p:nvSpPr>
            <p:cNvPr id="41" name="文本框 15"/>
            <p:cNvSpPr txBox="1"/>
            <p:nvPr/>
          </p:nvSpPr>
          <p:spPr>
            <a:xfrm>
              <a:off x="5420" y="659"/>
              <a:ext cx="1275" cy="52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solidFill>
                    <a:schemeClr val="bg1"/>
                  </a:solidFill>
                  <a:latin typeface="MV Boli" panose="02000500030200090000" charset="0"/>
                  <a:ea typeface="宋体" panose="02010600030101010101" pitchFamily="2" charset="-122"/>
                  <a:cs typeface="MV Boli" panose="02000500030200090000" charset="0"/>
                  <a:sym typeface="Times New Roman" panose="02020603050405020304"/>
                </a:rPr>
                <a:t>50 cells</a:t>
              </a:r>
              <a:endParaRPr lang="en-US" altLang="zh-CN" sz="1050" kern="100">
                <a:solidFill>
                  <a:schemeClr val="bg1"/>
                </a:solidFill>
                <a:latin typeface="MV Boli" panose="02000500030200090000" charset="0"/>
                <a:ea typeface="宋体" panose="02010600030101010101" pitchFamily="2" charset="-122"/>
                <a:cs typeface="MV Boli" panose="02000500030200090000" charset="0"/>
                <a:sym typeface="Times New Roman" panose="02020603050405020304"/>
              </a:endParaRPr>
            </a:p>
          </p:txBody>
        </p:sp>
        <p:sp>
          <p:nvSpPr>
            <p:cNvPr id="42" name="文本框 16"/>
            <p:cNvSpPr txBox="1"/>
            <p:nvPr/>
          </p:nvSpPr>
          <p:spPr>
            <a:xfrm>
              <a:off x="7252" y="657"/>
              <a:ext cx="1185" cy="5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solidFill>
                    <a:schemeClr val="bg1"/>
                  </a:solidFill>
                  <a:latin typeface="MV Boli" panose="02000500030200090000" charset="0"/>
                  <a:ea typeface="宋体" panose="02010600030101010101" pitchFamily="2" charset="-122"/>
                  <a:cs typeface="MV Boli" panose="02000500030200090000" charset="0"/>
                  <a:sym typeface="Times New Roman" panose="02020603050405020304"/>
                </a:rPr>
                <a:t>20 cells</a:t>
              </a:r>
              <a:endParaRPr lang="en-US" altLang="zh-CN" sz="1050" kern="100">
                <a:solidFill>
                  <a:schemeClr val="bg1"/>
                </a:solidFill>
                <a:latin typeface="MV Boli" panose="02000500030200090000" charset="0"/>
                <a:ea typeface="宋体" panose="02010600030101010101" pitchFamily="2" charset="-122"/>
                <a:cs typeface="MV Boli" panose="02000500030200090000" charset="0"/>
                <a:sym typeface="Times New Roman" panose="02020603050405020304"/>
              </a:endParaRPr>
            </a:p>
          </p:txBody>
        </p:sp>
        <p:sp>
          <p:nvSpPr>
            <p:cNvPr id="43" name="椭圆 17"/>
            <p:cNvSpPr/>
            <p:nvPr/>
          </p:nvSpPr>
          <p:spPr>
            <a:xfrm>
              <a:off x="3987" y="3180"/>
              <a:ext cx="119" cy="1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椭圆 19"/>
            <p:cNvSpPr/>
            <p:nvPr/>
          </p:nvSpPr>
          <p:spPr>
            <a:xfrm>
              <a:off x="3987" y="3917"/>
              <a:ext cx="119" cy="1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45" name="组合 22"/>
            <p:cNvGrpSpPr/>
            <p:nvPr/>
          </p:nvGrpSpPr>
          <p:grpSpPr>
            <a:xfrm>
              <a:off x="3987" y="3170"/>
              <a:ext cx="118" cy="855"/>
              <a:chOff x="2672" y="3170"/>
              <a:chExt cx="118" cy="855"/>
            </a:xfrm>
          </p:grpSpPr>
          <p:sp>
            <p:nvSpPr>
              <p:cNvPr id="46" name="椭圆 18"/>
              <p:cNvSpPr/>
              <p:nvPr/>
            </p:nvSpPr>
            <p:spPr>
              <a:xfrm>
                <a:off x="2672" y="3549"/>
                <a:ext cx="119" cy="1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8" name="椭圆 21"/>
              <p:cNvSpPr/>
              <p:nvPr/>
            </p:nvSpPr>
            <p:spPr>
              <a:xfrm>
                <a:off x="2672" y="3170"/>
                <a:ext cx="119" cy="1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9" name="椭圆 20"/>
              <p:cNvSpPr/>
              <p:nvPr/>
            </p:nvSpPr>
            <p:spPr>
              <a:xfrm>
                <a:off x="2672" y="3907"/>
                <a:ext cx="119" cy="1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50" name="组合 23"/>
            <p:cNvGrpSpPr/>
            <p:nvPr/>
          </p:nvGrpSpPr>
          <p:grpSpPr>
            <a:xfrm>
              <a:off x="5864" y="3169"/>
              <a:ext cx="118" cy="855"/>
              <a:chOff x="2672" y="3170"/>
              <a:chExt cx="118" cy="855"/>
            </a:xfrm>
          </p:grpSpPr>
          <p:sp>
            <p:nvSpPr>
              <p:cNvPr id="51" name="椭圆 18"/>
              <p:cNvSpPr/>
              <p:nvPr/>
            </p:nvSpPr>
            <p:spPr>
              <a:xfrm>
                <a:off x="2672" y="3549"/>
                <a:ext cx="119" cy="1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2" name="椭圆 21"/>
              <p:cNvSpPr/>
              <p:nvPr/>
            </p:nvSpPr>
            <p:spPr>
              <a:xfrm>
                <a:off x="2672" y="3170"/>
                <a:ext cx="119" cy="1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3" name="椭圆 20"/>
              <p:cNvSpPr/>
              <p:nvPr/>
            </p:nvSpPr>
            <p:spPr>
              <a:xfrm>
                <a:off x="2672" y="3907"/>
                <a:ext cx="119" cy="1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55" name="组合 27"/>
            <p:cNvGrpSpPr/>
            <p:nvPr/>
          </p:nvGrpSpPr>
          <p:grpSpPr>
            <a:xfrm>
              <a:off x="7672" y="3169"/>
              <a:ext cx="118" cy="855"/>
              <a:chOff x="2672" y="3170"/>
              <a:chExt cx="118" cy="855"/>
            </a:xfrm>
          </p:grpSpPr>
          <p:sp>
            <p:nvSpPr>
              <p:cNvPr id="56" name="椭圆 18"/>
              <p:cNvSpPr/>
              <p:nvPr/>
            </p:nvSpPr>
            <p:spPr>
              <a:xfrm>
                <a:off x="2672" y="3549"/>
                <a:ext cx="119" cy="1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7" name="椭圆 21"/>
              <p:cNvSpPr/>
              <p:nvPr/>
            </p:nvSpPr>
            <p:spPr>
              <a:xfrm>
                <a:off x="2672" y="3170"/>
                <a:ext cx="119" cy="1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8" name="椭圆 20"/>
              <p:cNvSpPr/>
              <p:nvPr/>
            </p:nvSpPr>
            <p:spPr>
              <a:xfrm>
                <a:off x="2672" y="3907"/>
                <a:ext cx="119" cy="1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59" name="直接连接符 32"/>
            <p:cNvCxnSpPr>
              <a:stCxn id="32" idx="6"/>
              <a:endCxn id="6" idx="2"/>
            </p:cNvCxnSpPr>
            <p:nvPr/>
          </p:nvCxnSpPr>
          <p:spPr>
            <a:xfrm>
              <a:off x="4362" y="1596"/>
              <a:ext cx="1218" cy="0"/>
            </a:xfrm>
            <a:prstGeom prst="line">
              <a:avLst/>
            </a:prstGeom>
            <a:ln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33"/>
            <p:cNvCxnSpPr>
              <a:endCxn id="8" idx="2"/>
            </p:cNvCxnSpPr>
            <p:nvPr/>
          </p:nvCxnSpPr>
          <p:spPr>
            <a:xfrm>
              <a:off x="4370" y="1610"/>
              <a:ext cx="1210" cy="961"/>
            </a:xfrm>
            <a:prstGeom prst="line">
              <a:avLst/>
            </a:prstGeom>
            <a:ln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34"/>
            <p:cNvCxnSpPr>
              <a:endCxn id="15" idx="2"/>
            </p:cNvCxnSpPr>
            <p:nvPr/>
          </p:nvCxnSpPr>
          <p:spPr>
            <a:xfrm>
              <a:off x="4370" y="1590"/>
              <a:ext cx="1210" cy="3119"/>
            </a:xfrm>
            <a:prstGeom prst="line">
              <a:avLst/>
            </a:prstGeom>
            <a:ln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35"/>
            <p:cNvCxnSpPr>
              <a:stCxn id="33" idx="6"/>
              <a:endCxn id="6" idx="2"/>
            </p:cNvCxnSpPr>
            <p:nvPr/>
          </p:nvCxnSpPr>
          <p:spPr>
            <a:xfrm flipV="1">
              <a:off x="4362" y="1596"/>
              <a:ext cx="1218" cy="975"/>
            </a:xfrm>
            <a:prstGeom prst="line">
              <a:avLst/>
            </a:prstGeom>
            <a:ln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36"/>
            <p:cNvCxnSpPr>
              <a:stCxn id="33" idx="6"/>
              <a:endCxn id="8" idx="2"/>
            </p:cNvCxnSpPr>
            <p:nvPr/>
          </p:nvCxnSpPr>
          <p:spPr>
            <a:xfrm>
              <a:off x="4362" y="2571"/>
              <a:ext cx="1218" cy="0"/>
            </a:xfrm>
            <a:prstGeom prst="line">
              <a:avLst/>
            </a:prstGeom>
            <a:ln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37"/>
            <p:cNvCxnSpPr>
              <a:stCxn id="33" idx="6"/>
              <a:endCxn id="15" idx="2"/>
            </p:cNvCxnSpPr>
            <p:nvPr/>
          </p:nvCxnSpPr>
          <p:spPr>
            <a:xfrm>
              <a:off x="4362" y="2571"/>
              <a:ext cx="1218" cy="2138"/>
            </a:xfrm>
            <a:prstGeom prst="line">
              <a:avLst/>
            </a:prstGeom>
            <a:ln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38"/>
            <p:cNvCxnSpPr>
              <a:stCxn id="34" idx="6"/>
              <a:endCxn id="6" idx="2"/>
            </p:cNvCxnSpPr>
            <p:nvPr/>
          </p:nvCxnSpPr>
          <p:spPr>
            <a:xfrm flipV="1">
              <a:off x="4362" y="1596"/>
              <a:ext cx="1218" cy="3113"/>
            </a:xfrm>
            <a:prstGeom prst="line">
              <a:avLst/>
            </a:prstGeom>
            <a:ln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39"/>
            <p:cNvCxnSpPr>
              <a:stCxn id="34" idx="6"/>
              <a:endCxn id="8" idx="2"/>
            </p:cNvCxnSpPr>
            <p:nvPr/>
          </p:nvCxnSpPr>
          <p:spPr>
            <a:xfrm flipV="1">
              <a:off x="4362" y="2571"/>
              <a:ext cx="1218" cy="2138"/>
            </a:xfrm>
            <a:prstGeom prst="line">
              <a:avLst/>
            </a:prstGeom>
            <a:ln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40"/>
            <p:cNvCxnSpPr>
              <a:stCxn id="34" idx="6"/>
              <a:endCxn id="15" idx="2"/>
            </p:cNvCxnSpPr>
            <p:nvPr/>
          </p:nvCxnSpPr>
          <p:spPr>
            <a:xfrm>
              <a:off x="4362" y="4709"/>
              <a:ext cx="1218" cy="0"/>
            </a:xfrm>
            <a:prstGeom prst="line">
              <a:avLst/>
            </a:prstGeom>
            <a:ln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41"/>
            <p:cNvCxnSpPr>
              <a:stCxn id="6" idx="6"/>
              <a:endCxn id="36" idx="2"/>
            </p:cNvCxnSpPr>
            <p:nvPr/>
          </p:nvCxnSpPr>
          <p:spPr>
            <a:xfrm>
              <a:off x="6210" y="1596"/>
              <a:ext cx="1201" cy="0"/>
            </a:xfrm>
            <a:prstGeom prst="line">
              <a:avLst/>
            </a:prstGeom>
            <a:ln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42"/>
            <p:cNvCxnSpPr>
              <a:stCxn id="8" idx="6"/>
              <a:endCxn id="37" idx="2"/>
            </p:cNvCxnSpPr>
            <p:nvPr/>
          </p:nvCxnSpPr>
          <p:spPr>
            <a:xfrm>
              <a:off x="6210" y="2571"/>
              <a:ext cx="1201" cy="0"/>
            </a:xfrm>
            <a:prstGeom prst="line">
              <a:avLst/>
            </a:prstGeom>
            <a:ln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43"/>
            <p:cNvCxnSpPr>
              <a:stCxn id="15" idx="6"/>
              <a:endCxn id="38" idx="2"/>
            </p:cNvCxnSpPr>
            <p:nvPr/>
          </p:nvCxnSpPr>
          <p:spPr>
            <a:xfrm>
              <a:off x="6210" y="4709"/>
              <a:ext cx="1201" cy="0"/>
            </a:xfrm>
            <a:prstGeom prst="line">
              <a:avLst/>
            </a:prstGeom>
            <a:ln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44"/>
            <p:cNvCxnSpPr>
              <a:stCxn id="6" idx="6"/>
              <a:endCxn id="37" idx="2"/>
            </p:cNvCxnSpPr>
            <p:nvPr/>
          </p:nvCxnSpPr>
          <p:spPr>
            <a:xfrm>
              <a:off x="6210" y="1596"/>
              <a:ext cx="1201" cy="975"/>
            </a:xfrm>
            <a:prstGeom prst="line">
              <a:avLst/>
            </a:prstGeom>
            <a:ln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45"/>
            <p:cNvCxnSpPr>
              <a:endCxn id="38" idx="2"/>
            </p:cNvCxnSpPr>
            <p:nvPr/>
          </p:nvCxnSpPr>
          <p:spPr>
            <a:xfrm>
              <a:off x="6210" y="1590"/>
              <a:ext cx="1201" cy="3119"/>
            </a:xfrm>
            <a:prstGeom prst="line">
              <a:avLst/>
            </a:prstGeom>
            <a:ln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46"/>
            <p:cNvCxnSpPr>
              <a:stCxn id="8" idx="6"/>
              <a:endCxn id="36" idx="2"/>
            </p:cNvCxnSpPr>
            <p:nvPr/>
          </p:nvCxnSpPr>
          <p:spPr>
            <a:xfrm flipV="1">
              <a:off x="6210" y="1596"/>
              <a:ext cx="1201" cy="975"/>
            </a:xfrm>
            <a:prstGeom prst="line">
              <a:avLst/>
            </a:prstGeom>
            <a:ln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47"/>
            <p:cNvCxnSpPr>
              <a:endCxn id="38" idx="2"/>
            </p:cNvCxnSpPr>
            <p:nvPr/>
          </p:nvCxnSpPr>
          <p:spPr>
            <a:xfrm>
              <a:off x="6240" y="2600"/>
              <a:ext cx="1171" cy="2109"/>
            </a:xfrm>
            <a:prstGeom prst="line">
              <a:avLst/>
            </a:prstGeom>
            <a:ln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48"/>
            <p:cNvCxnSpPr>
              <a:stCxn id="15" idx="6"/>
              <a:endCxn id="36" idx="2"/>
            </p:cNvCxnSpPr>
            <p:nvPr/>
          </p:nvCxnSpPr>
          <p:spPr>
            <a:xfrm flipV="1">
              <a:off x="6210" y="1596"/>
              <a:ext cx="1201" cy="3113"/>
            </a:xfrm>
            <a:prstGeom prst="line">
              <a:avLst/>
            </a:prstGeom>
            <a:ln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49"/>
            <p:cNvCxnSpPr>
              <a:endCxn id="37" idx="2"/>
            </p:cNvCxnSpPr>
            <p:nvPr/>
          </p:nvCxnSpPr>
          <p:spPr>
            <a:xfrm flipV="1">
              <a:off x="6210" y="2571"/>
              <a:ext cx="1201" cy="2149"/>
            </a:xfrm>
            <a:prstGeom prst="line">
              <a:avLst/>
            </a:prstGeom>
            <a:ln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50"/>
            <p:cNvCxnSpPr>
              <a:stCxn id="36" idx="6"/>
              <a:endCxn id="39" idx="2"/>
            </p:cNvCxnSpPr>
            <p:nvPr/>
          </p:nvCxnSpPr>
          <p:spPr>
            <a:xfrm>
              <a:off x="8041" y="1596"/>
              <a:ext cx="2480" cy="1398"/>
            </a:xfrm>
            <a:prstGeom prst="line">
              <a:avLst/>
            </a:prstGeom>
            <a:ln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51"/>
            <p:cNvCxnSpPr>
              <a:stCxn id="37" idx="6"/>
              <a:endCxn id="39" idx="2"/>
            </p:cNvCxnSpPr>
            <p:nvPr/>
          </p:nvCxnSpPr>
          <p:spPr>
            <a:xfrm>
              <a:off x="8041" y="2571"/>
              <a:ext cx="2480" cy="423"/>
            </a:xfrm>
            <a:prstGeom prst="line">
              <a:avLst/>
            </a:prstGeom>
            <a:ln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52"/>
            <p:cNvCxnSpPr>
              <a:stCxn id="38" idx="6"/>
              <a:endCxn id="39" idx="2"/>
            </p:cNvCxnSpPr>
            <p:nvPr/>
          </p:nvCxnSpPr>
          <p:spPr>
            <a:xfrm flipV="1">
              <a:off x="8041" y="2994"/>
              <a:ext cx="2480" cy="1715"/>
            </a:xfrm>
            <a:prstGeom prst="line">
              <a:avLst/>
            </a:prstGeom>
            <a:ln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连接符 53"/>
            <p:cNvCxnSpPr>
              <a:stCxn id="15" idx="4"/>
              <a:endCxn id="39" idx="4"/>
            </p:cNvCxnSpPr>
            <p:nvPr/>
          </p:nvCxnSpPr>
          <p:spPr>
            <a:xfrm rot="5400000" flipH="1" flipV="1">
              <a:off x="7508" y="1695"/>
              <a:ext cx="1715" cy="4941"/>
            </a:xfrm>
            <a:prstGeom prst="bentConnector3">
              <a:avLst>
                <a:gd name="adj1" fmla="val -21866"/>
              </a:avLst>
            </a:prstGeom>
            <a:ln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肘形连接符 55"/>
            <p:cNvCxnSpPr>
              <a:stCxn id="34" idx="4"/>
              <a:endCxn id="39" idx="4"/>
            </p:cNvCxnSpPr>
            <p:nvPr/>
          </p:nvCxnSpPr>
          <p:spPr>
            <a:xfrm rot="5400000" flipH="1" flipV="1">
              <a:off x="6584" y="771"/>
              <a:ext cx="1715" cy="6789"/>
            </a:xfrm>
            <a:prstGeom prst="bentConnector3">
              <a:avLst>
                <a:gd name="adj1" fmla="val -21866"/>
              </a:avLst>
            </a:prstGeom>
            <a:ln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56"/>
            <p:cNvSpPr txBox="1"/>
            <p:nvPr/>
          </p:nvSpPr>
          <p:spPr>
            <a:xfrm>
              <a:off x="10252" y="655"/>
              <a:ext cx="1184" cy="5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solidFill>
                    <a:schemeClr val="bg1"/>
                  </a:solidFill>
                  <a:latin typeface="MV Boli" panose="02000500030200090000" charset="0"/>
                  <a:ea typeface="宋体" panose="02010600030101010101" pitchFamily="2" charset="-122"/>
                  <a:cs typeface="MV Boli" panose="02000500030200090000" charset="0"/>
                  <a:sym typeface="Times New Roman" panose="02020603050405020304"/>
                </a:rPr>
                <a:t>1 output</a:t>
              </a:r>
              <a:endParaRPr lang="en-US" altLang="zh-CN" sz="1050" kern="100">
                <a:solidFill>
                  <a:schemeClr val="bg1"/>
                </a:solidFill>
                <a:latin typeface="MV Boli" panose="02000500030200090000" charset="0"/>
                <a:ea typeface="宋体" panose="02010600030101010101" pitchFamily="2" charset="-122"/>
                <a:cs typeface="MV Boli" panose="02000500030200090000" charset="0"/>
                <a:sym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</Words>
  <Application>WPS 演示</Application>
  <PresentationFormat>宽屏</PresentationFormat>
  <Paragraphs>99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等线</vt:lpstr>
      <vt:lpstr>等线 Light</vt:lpstr>
      <vt:lpstr>Calibri</vt:lpstr>
      <vt:lpstr>Arial Unicode MS</vt:lpstr>
      <vt:lpstr>Calibri</vt:lpstr>
      <vt:lpstr>MV Boli</vt:lpstr>
      <vt:lpstr>Times New Roman</vt:lpstr>
      <vt:lpstr>汉仪青云简</vt:lpstr>
      <vt:lpstr>新宋体</vt:lpstr>
      <vt:lpstr>Bahnschrift SemiBold Condensed</vt:lpstr>
      <vt:lpstr>Cambria Math</vt:lpstr>
      <vt:lpstr>Corbel Light</vt:lpstr>
      <vt:lpstr>Georgia</vt:lpstr>
      <vt:lpstr>Leelawadee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春波</dc:creator>
  <cp:lastModifiedBy>一符尔摩斯</cp:lastModifiedBy>
  <cp:revision>14</cp:revision>
  <dcterms:created xsi:type="dcterms:W3CDTF">2021-06-20T05:35:00Z</dcterms:created>
  <dcterms:modified xsi:type="dcterms:W3CDTF">2021-06-20T06:08:15Z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2052-11.1.0.10578</vt:lpwstr>
  </property>
  <property fmtid="{D5CDD505-2E9C-101B-9397-08002B2CF9AE}" pid="4" name="ICV">
    <vt:lpwstr>97C9926C4A0C4851A07CAF8ACF045231</vt:lpwstr>
  </property>
</Properties>
</file>