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85" r:id="rId5"/>
    <p:sldId id="286" r:id="rId6"/>
    <p:sldId id="289" r:id="rId7"/>
    <p:sldId id="279" r:id="rId8"/>
    <p:sldId id="287" r:id="rId9"/>
    <p:sldId id="283" r:id="rId10"/>
    <p:sldId id="291" r:id="rId11"/>
    <p:sldId id="293" r:id="rId12"/>
    <p:sldId id="294" r:id="rId13"/>
    <p:sldId id="288" r:id="rId14"/>
    <p:sldId id="292" r:id="rId15"/>
    <p:sldId id="290" r:id="rId16"/>
    <p:sldId id="296" r:id="rId17"/>
    <p:sldId id="297" r:id="rId18"/>
    <p:sldId id="298" r:id="rId19"/>
    <p:sldId id="280" r:id="rId20"/>
    <p:sldId id="28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0" userDrawn="1">
          <p15:clr>
            <a:srgbClr val="A4A3A4"/>
          </p15:clr>
        </p15:guide>
        <p15:guide id="3" pos="717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04" userDrawn="1">
          <p15:clr>
            <a:srgbClr val="A4A3A4"/>
          </p15:clr>
        </p15:guide>
        <p15:guide id="7" orient="horz" pos="1200" userDrawn="1">
          <p15:clr>
            <a:srgbClr val="A4A3A4"/>
          </p15:clr>
        </p15:guide>
        <p15:guide id="8" pos="2352" userDrawn="1">
          <p15:clr>
            <a:srgbClr val="A4A3A4"/>
          </p15:clr>
        </p15:guide>
        <p15:guide id="9" pos="3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D5E00"/>
    <a:srgbClr val="A84A02"/>
    <a:srgbClr val="C45800"/>
    <a:srgbClr val="F55D00"/>
    <a:srgbClr val="0C1F49"/>
    <a:srgbClr val="21B062"/>
    <a:srgbClr val="696969"/>
    <a:srgbClr val="46696C"/>
    <a:srgbClr val="834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>
        <p:guide pos="720"/>
        <p:guide pos="7176"/>
        <p:guide orient="horz" pos="2160"/>
        <p:guide pos="504"/>
        <p:guide orient="horz" pos="1200"/>
        <p:guide pos="2352"/>
        <p:guide pos="39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9583F-D701-A94E-8B20-BDB8EFBC8D9D}" type="doc">
      <dgm:prSet loTypeId="urn:microsoft.com/office/officeart/2008/layout/PictureStrips" loCatId="" qsTypeId="urn:microsoft.com/office/officeart/2005/8/quickstyle/simple2" qsCatId="simple" csTypeId="urn:microsoft.com/office/officeart/2005/8/colors/accent1_2" csCatId="accent1" phldr="1"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05CF62DC-99BD-8240-9C93-70321397BB13}">
      <dgm:prSet phldrT="[Text]" custT="1"/>
      <dgm:spPr>
        <a:noFill/>
        <a:ln w="19050">
          <a:solidFill>
            <a:schemeClr val="accent4"/>
          </a:solidFill>
        </a:ln>
      </dgm:spPr>
      <dgm:t>
        <a:bodyPr rtlCol="0"/>
        <a:lstStyle>
          <a:defPPr>
            <a:defRPr lang="es-ES"/>
          </a:defPPr>
        </a:lstStyle>
        <a:p>
          <a:pPr rtl="0"/>
          <a:r>
            <a:rPr lang="es-ES" sz="1600" dirty="0">
              <a:solidFill>
                <a:schemeClr val="bg1">
                  <a:lumMod val="85000"/>
                </a:schemeClr>
              </a:solidFill>
            </a:rPr>
            <a:t>Usar solo variables con correlaciones altas no mejoraba los resultados. </a:t>
          </a:r>
        </a:p>
      </dgm:t>
    </dgm:pt>
    <dgm:pt modelId="{B8DB0BF1-B01D-DD4B-B707-67E25DDAC682}" type="parTrans" cxnId="{47CA9749-BEAB-B44F-93F6-E585C14D5A2B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4EDF35B3-D0DA-BC45-85EB-9BE75FB40C75}" type="sibTrans" cxnId="{47CA9749-BEAB-B44F-93F6-E585C14D5A2B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84F7CA02-D744-C944-8454-C2C842AF2216}">
      <dgm:prSet phldrT="[Text]" custT="1"/>
      <dgm:spPr>
        <a:noFill/>
        <a:ln w="19050">
          <a:solidFill>
            <a:schemeClr val="accent1"/>
          </a:solidFill>
        </a:ln>
      </dgm:spPr>
      <dgm:t>
        <a:bodyPr rtlCol="0"/>
        <a:lstStyle>
          <a:defPPr>
            <a:defRPr lang="es-ES"/>
          </a:defPPr>
        </a:lstStyle>
        <a:p>
          <a:pPr rtl="0"/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Grid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o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Randmomized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se vuelven muy complejas dada la cantidad de datos. </a:t>
          </a:r>
        </a:p>
      </dgm:t>
    </dgm:pt>
    <dgm:pt modelId="{16C4E20B-D7DA-064F-B0C1-2AC03993985B}" type="parTrans" cxnId="{E56755CA-650F-A347-9803-2AF3EC46D321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A81681E5-884D-334B-8DF5-B0E5B714B674}" type="sibTrans" cxnId="{E56755CA-650F-A347-9803-2AF3EC46D321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C85E4165-FA56-BC4B-9B4D-45C714961B95}">
      <dgm:prSet phldrT="[Text]" custT="1"/>
      <dgm:spPr>
        <a:noFill/>
        <a:ln w="19050">
          <a:solidFill>
            <a:schemeClr val="accent2"/>
          </a:solidFill>
        </a:ln>
      </dgm:spPr>
      <dgm:t>
        <a:bodyPr rtlCol="0"/>
        <a:lstStyle>
          <a:defPPr>
            <a:defRPr lang="es-ES"/>
          </a:defPPr>
        </a:lstStyle>
        <a:p>
          <a:pPr rtl="0"/>
          <a:r>
            <a:rPr lang="es-ES" sz="1600" b="0" i="0" dirty="0">
              <a:solidFill>
                <a:schemeClr val="bg1">
                  <a:lumMod val="85000"/>
                </a:schemeClr>
              </a:solidFill>
              <a:effectLst/>
            </a:rPr>
            <a:t>Dada la buena distribución y la cantidad de datos es fácil obtener buenos resultados. </a:t>
          </a:r>
          <a:endParaRPr lang="es-ES" sz="1600" dirty="0">
            <a:solidFill>
              <a:schemeClr val="bg1">
                <a:lumMod val="85000"/>
              </a:schemeClr>
            </a:solidFill>
          </a:endParaRPr>
        </a:p>
      </dgm:t>
    </dgm:pt>
    <dgm:pt modelId="{1F326C76-CDF3-1B41-B4B0-2AE92E59FABE}" type="parTrans" cxnId="{8217542A-F851-6A4E-9290-1E267B53D0A0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4E07FAA4-6209-4149-875D-0D9E14A1112A}" type="sibTrans" cxnId="{8217542A-F851-6A4E-9290-1E267B53D0A0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36DCD7B1-B3A7-0647-8F08-E22A83AB5805}" type="pres">
      <dgm:prSet presAssocID="{15E9583F-D701-A94E-8B20-BDB8EFBC8D9D}" presName="Name0" presStyleCnt="0">
        <dgm:presLayoutVars>
          <dgm:dir/>
          <dgm:resizeHandles val="exact"/>
        </dgm:presLayoutVars>
      </dgm:prSet>
      <dgm:spPr/>
    </dgm:pt>
    <dgm:pt modelId="{2256DB72-E3DA-AF40-A059-B52723DA4B94}" type="pres">
      <dgm:prSet presAssocID="{84F7CA02-D744-C944-8454-C2C842AF2216}" presName="composite" presStyleCnt="0"/>
      <dgm:spPr/>
    </dgm:pt>
    <dgm:pt modelId="{93B416A0-982A-5E42-8AB6-78F565DCE019}" type="pres">
      <dgm:prSet presAssocID="{84F7CA02-D744-C944-8454-C2C842AF2216}" presName="rect1" presStyleLbl="trAlignAcc1" presStyleIdx="0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8879166E-223E-CE4B-9802-655AAA958DCB}" type="pres">
      <dgm:prSet presAssocID="{84F7CA02-D744-C944-8454-C2C842AF2216}" presName="rect2" presStyleLbl="fgImgPlace1" presStyleIdx="0" presStyleCnt="3" custScaleX="201677" custScaleY="34302" custLinFactNeighborX="-48060" custLinFactNeighborY="7458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DB0E3E20-B432-CF40-AE16-21302A48BFAC}" type="pres">
      <dgm:prSet presAssocID="{A81681E5-884D-334B-8DF5-B0E5B714B674}" presName="sibTrans" presStyleCnt="0"/>
      <dgm:spPr/>
    </dgm:pt>
    <dgm:pt modelId="{E5692754-8277-F745-9393-433D790FE37A}" type="pres">
      <dgm:prSet presAssocID="{C85E4165-FA56-BC4B-9B4D-45C714961B95}" presName="composite" presStyleCnt="0"/>
      <dgm:spPr/>
    </dgm:pt>
    <dgm:pt modelId="{331A4E56-F2D6-2948-8862-6D173A89D879}" type="pres">
      <dgm:prSet presAssocID="{C85E4165-FA56-BC4B-9B4D-45C714961B95}" presName="rect1" presStyleLbl="trAlignAcc1" presStyleIdx="1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BA36DC66-A3DF-DF45-ADC5-9BC76E161C72}" type="pres">
      <dgm:prSet presAssocID="{C85E4165-FA56-BC4B-9B4D-45C714961B95}" presName="rect2" presStyleLbl="fgImgPlace1" presStyleIdx="1" presStyleCnt="3" custScaleX="201677" custScaleY="34302" custLinFactNeighborX="-48060" custLinFactNeighborY="7458"/>
      <dgm:spPr>
        <a:solidFill>
          <a:schemeClr val="accent2"/>
        </a:solidFill>
        <a:ln>
          <a:solidFill>
            <a:schemeClr val="accent2"/>
          </a:solidFill>
        </a:ln>
      </dgm:spPr>
    </dgm:pt>
    <dgm:pt modelId="{99424B2E-D756-B944-8FB1-8BA048CC0D62}" type="pres">
      <dgm:prSet presAssocID="{4E07FAA4-6209-4149-875D-0D9E14A1112A}" presName="sibTrans" presStyleCnt="0"/>
      <dgm:spPr/>
    </dgm:pt>
    <dgm:pt modelId="{AF4D2EF4-701A-A64E-A02B-F25B5E4D8D8D}" type="pres">
      <dgm:prSet presAssocID="{05CF62DC-99BD-8240-9C93-70321397BB13}" presName="composite" presStyleCnt="0"/>
      <dgm:spPr/>
    </dgm:pt>
    <dgm:pt modelId="{0C1FA40A-1A18-ED48-A237-CE6A3685C3AC}" type="pres">
      <dgm:prSet presAssocID="{05CF62DC-99BD-8240-9C93-70321397BB13}" presName="rect1" presStyleLbl="trAlignAcc1" presStyleIdx="2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ED0EA7E1-CD74-0E44-89E8-835183A6E1CE}" type="pres">
      <dgm:prSet presAssocID="{05CF62DC-99BD-8240-9C93-70321397BB13}" presName="rect2" presStyleLbl="fgImgPlace1" presStyleIdx="2" presStyleCnt="3" custScaleX="201677" custScaleY="34302" custLinFactNeighborX="-48060" custLinFactNeighborY="7458"/>
      <dgm:spPr>
        <a:solidFill>
          <a:schemeClr val="accent4"/>
        </a:solidFill>
        <a:ln>
          <a:solidFill>
            <a:schemeClr val="accent4"/>
          </a:solidFill>
        </a:ln>
      </dgm:spPr>
    </dgm:pt>
  </dgm:ptLst>
  <dgm:cxnLst>
    <dgm:cxn modelId="{8217542A-F851-6A4E-9290-1E267B53D0A0}" srcId="{15E9583F-D701-A94E-8B20-BDB8EFBC8D9D}" destId="{C85E4165-FA56-BC4B-9B4D-45C714961B95}" srcOrd="1" destOrd="0" parTransId="{1F326C76-CDF3-1B41-B4B0-2AE92E59FABE}" sibTransId="{4E07FAA4-6209-4149-875D-0D9E14A1112A}"/>
    <dgm:cxn modelId="{AB60042D-9F19-6B46-B9CE-0FD23F0E2701}" type="presOf" srcId="{84F7CA02-D744-C944-8454-C2C842AF2216}" destId="{93B416A0-982A-5E42-8AB6-78F565DCE019}" srcOrd="0" destOrd="0" presId="urn:microsoft.com/office/officeart/2008/layout/PictureStrips"/>
    <dgm:cxn modelId="{F1F33E37-F2F8-FE49-9942-FCDBCAA02BC5}" type="presOf" srcId="{C85E4165-FA56-BC4B-9B4D-45C714961B95}" destId="{331A4E56-F2D6-2948-8862-6D173A89D879}" srcOrd="0" destOrd="0" presId="urn:microsoft.com/office/officeart/2008/layout/PictureStrips"/>
    <dgm:cxn modelId="{B42FC63B-32F1-E648-9A20-AD50DC750B39}" type="presOf" srcId="{05CF62DC-99BD-8240-9C93-70321397BB13}" destId="{0C1FA40A-1A18-ED48-A237-CE6A3685C3AC}" srcOrd="0" destOrd="0" presId="urn:microsoft.com/office/officeart/2008/layout/PictureStrips"/>
    <dgm:cxn modelId="{47CA9749-BEAB-B44F-93F6-E585C14D5A2B}" srcId="{15E9583F-D701-A94E-8B20-BDB8EFBC8D9D}" destId="{05CF62DC-99BD-8240-9C93-70321397BB13}" srcOrd="2" destOrd="0" parTransId="{B8DB0BF1-B01D-DD4B-B707-67E25DDAC682}" sibTransId="{4EDF35B3-D0DA-BC45-85EB-9BE75FB40C75}"/>
    <dgm:cxn modelId="{C1B417C3-3E5B-B640-8BEC-8DE2B836EE87}" type="presOf" srcId="{15E9583F-D701-A94E-8B20-BDB8EFBC8D9D}" destId="{36DCD7B1-B3A7-0647-8F08-E22A83AB5805}" srcOrd="0" destOrd="0" presId="urn:microsoft.com/office/officeart/2008/layout/PictureStrips"/>
    <dgm:cxn modelId="{E56755CA-650F-A347-9803-2AF3EC46D321}" srcId="{15E9583F-D701-A94E-8B20-BDB8EFBC8D9D}" destId="{84F7CA02-D744-C944-8454-C2C842AF2216}" srcOrd="0" destOrd="0" parTransId="{16C4E20B-D7DA-064F-B0C1-2AC03993985B}" sibTransId="{A81681E5-884D-334B-8DF5-B0E5B714B674}"/>
    <dgm:cxn modelId="{A142E086-A989-CD41-97F0-8688CB66FDD0}" type="presParOf" srcId="{36DCD7B1-B3A7-0647-8F08-E22A83AB5805}" destId="{2256DB72-E3DA-AF40-A059-B52723DA4B94}" srcOrd="0" destOrd="0" presId="urn:microsoft.com/office/officeart/2008/layout/PictureStrips"/>
    <dgm:cxn modelId="{9A6AB964-6589-C24F-BE17-251B0273D372}" type="presParOf" srcId="{2256DB72-E3DA-AF40-A059-B52723DA4B94}" destId="{93B416A0-982A-5E42-8AB6-78F565DCE019}" srcOrd="0" destOrd="0" presId="urn:microsoft.com/office/officeart/2008/layout/PictureStrips"/>
    <dgm:cxn modelId="{5E532B4E-614D-4C44-8E4C-5E2A15576898}" type="presParOf" srcId="{2256DB72-E3DA-AF40-A059-B52723DA4B94}" destId="{8879166E-223E-CE4B-9802-655AAA958DCB}" srcOrd="1" destOrd="0" presId="urn:microsoft.com/office/officeart/2008/layout/PictureStrips"/>
    <dgm:cxn modelId="{2834BA36-6582-2643-A262-1FC86C7B7955}" type="presParOf" srcId="{36DCD7B1-B3A7-0647-8F08-E22A83AB5805}" destId="{DB0E3E20-B432-CF40-AE16-21302A48BFAC}" srcOrd="1" destOrd="0" presId="urn:microsoft.com/office/officeart/2008/layout/PictureStrips"/>
    <dgm:cxn modelId="{AA22E90E-7313-2346-ADEA-898DC28BBCC0}" type="presParOf" srcId="{36DCD7B1-B3A7-0647-8F08-E22A83AB5805}" destId="{E5692754-8277-F745-9393-433D790FE37A}" srcOrd="2" destOrd="0" presId="urn:microsoft.com/office/officeart/2008/layout/PictureStrips"/>
    <dgm:cxn modelId="{25284C32-A5C0-1646-9D2E-3AEE8ACA7012}" type="presParOf" srcId="{E5692754-8277-F745-9393-433D790FE37A}" destId="{331A4E56-F2D6-2948-8862-6D173A89D879}" srcOrd="0" destOrd="0" presId="urn:microsoft.com/office/officeart/2008/layout/PictureStrips"/>
    <dgm:cxn modelId="{1FC08BF4-2585-4C41-AD63-BA28B1E133FF}" type="presParOf" srcId="{E5692754-8277-F745-9393-433D790FE37A}" destId="{BA36DC66-A3DF-DF45-ADC5-9BC76E161C72}" srcOrd="1" destOrd="0" presId="urn:microsoft.com/office/officeart/2008/layout/PictureStrips"/>
    <dgm:cxn modelId="{8D5507E3-EFFC-574C-A941-6A088FB30986}" type="presParOf" srcId="{36DCD7B1-B3A7-0647-8F08-E22A83AB5805}" destId="{99424B2E-D756-B944-8FB1-8BA048CC0D62}" srcOrd="3" destOrd="0" presId="urn:microsoft.com/office/officeart/2008/layout/PictureStrips"/>
    <dgm:cxn modelId="{D9E55437-DCE3-8342-B746-762230008D0A}" type="presParOf" srcId="{36DCD7B1-B3A7-0647-8F08-E22A83AB5805}" destId="{AF4D2EF4-701A-A64E-A02B-F25B5E4D8D8D}" srcOrd="4" destOrd="0" presId="urn:microsoft.com/office/officeart/2008/layout/PictureStrips"/>
    <dgm:cxn modelId="{BD32FFC5-A7AE-684E-87CA-4BEBD74CDA23}" type="presParOf" srcId="{AF4D2EF4-701A-A64E-A02B-F25B5E4D8D8D}" destId="{0C1FA40A-1A18-ED48-A237-CE6A3685C3AC}" srcOrd="0" destOrd="0" presId="urn:microsoft.com/office/officeart/2008/layout/PictureStrips"/>
    <dgm:cxn modelId="{CFD68E5B-28CF-644A-863D-08D1FF0B0524}" type="presParOf" srcId="{AF4D2EF4-701A-A64E-A02B-F25B5E4D8D8D}" destId="{ED0EA7E1-CD74-0E44-89E8-835183A6E1C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416A0-982A-5E42-8AB6-78F565DCE019}">
      <dsp:nvSpPr>
        <dsp:cNvPr id="0" name=""/>
        <dsp:cNvSpPr/>
      </dsp:nvSpPr>
      <dsp:spPr>
        <a:xfrm>
          <a:off x="2402298" y="119024"/>
          <a:ext cx="7624315" cy="1474772"/>
        </a:xfrm>
        <a:prstGeom prst="rect">
          <a:avLst/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Grid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o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Randmomized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se vuelven muy complejas dada la cantidad de datos. </a:t>
          </a:r>
        </a:p>
      </dsp:txBody>
      <dsp:txXfrm>
        <a:off x="2402298" y="119024"/>
        <a:ext cx="7624315" cy="1474772"/>
      </dsp:txXfrm>
    </dsp:sp>
    <dsp:sp modelId="{8879166E-223E-CE4B-9802-655AAA958DCB}">
      <dsp:nvSpPr>
        <dsp:cNvPr id="0" name=""/>
        <dsp:cNvSpPr/>
      </dsp:nvSpPr>
      <dsp:spPr>
        <a:xfrm>
          <a:off x="552885" y="377280"/>
          <a:ext cx="2900036" cy="739874"/>
        </a:xfrm>
        <a:prstGeom prst="rect">
          <a:avLst/>
        </a:prstGeom>
        <a:solidFill>
          <a:schemeClr val="accent1"/>
        </a:solid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1A4E56-F2D6-2948-8862-6D173A89D879}">
      <dsp:nvSpPr>
        <dsp:cNvPr id="0" name=""/>
        <dsp:cNvSpPr/>
      </dsp:nvSpPr>
      <dsp:spPr>
        <a:xfrm>
          <a:off x="2402298" y="1828892"/>
          <a:ext cx="7624315" cy="1474772"/>
        </a:xfrm>
        <a:prstGeom prst="rect">
          <a:avLst/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>
              <a:solidFill>
                <a:schemeClr val="bg1">
                  <a:lumMod val="85000"/>
                </a:schemeClr>
              </a:solidFill>
              <a:effectLst/>
            </a:rPr>
            <a:t>Dada la buena distribución y la cantidad de datos es fácil obtener buenos resultados. </a:t>
          </a:r>
          <a:endParaRPr lang="es-E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402298" y="1828892"/>
        <a:ext cx="7624315" cy="1474772"/>
      </dsp:txXfrm>
    </dsp:sp>
    <dsp:sp modelId="{BA36DC66-A3DF-DF45-ADC5-9BC76E161C72}">
      <dsp:nvSpPr>
        <dsp:cNvPr id="0" name=""/>
        <dsp:cNvSpPr/>
      </dsp:nvSpPr>
      <dsp:spPr>
        <a:xfrm>
          <a:off x="552885" y="2087148"/>
          <a:ext cx="2900036" cy="739874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accent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1FA40A-1A18-ED48-A237-CE6A3685C3AC}">
      <dsp:nvSpPr>
        <dsp:cNvPr id="0" name=""/>
        <dsp:cNvSpPr/>
      </dsp:nvSpPr>
      <dsp:spPr>
        <a:xfrm>
          <a:off x="2402298" y="3538760"/>
          <a:ext cx="7624315" cy="1474772"/>
        </a:xfrm>
        <a:prstGeom prst="rect">
          <a:avLst/>
        </a:prstGeom>
        <a:noFill/>
        <a:ln w="19050" cap="rnd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Usar solo variables con correlaciones altas no mejoraba los resultados. </a:t>
          </a:r>
        </a:p>
      </dsp:txBody>
      <dsp:txXfrm>
        <a:off x="2402298" y="3538760"/>
        <a:ext cx="7624315" cy="1474772"/>
      </dsp:txXfrm>
    </dsp:sp>
    <dsp:sp modelId="{ED0EA7E1-CD74-0E44-89E8-835183A6E1CE}">
      <dsp:nvSpPr>
        <dsp:cNvPr id="0" name=""/>
        <dsp:cNvSpPr/>
      </dsp:nvSpPr>
      <dsp:spPr>
        <a:xfrm>
          <a:off x="552885" y="3797016"/>
          <a:ext cx="2900036" cy="739874"/>
        </a:xfrm>
        <a:prstGeom prst="rect">
          <a:avLst/>
        </a:prstGeom>
        <a:solidFill>
          <a:schemeClr val="accent4"/>
        </a:solidFill>
        <a:ln w="22225" cap="rnd" cmpd="sng" algn="ctr">
          <a:solidFill>
            <a:schemeClr val="accent4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BE6ADB54-F1AF-44F8-8ED0-867524639FE1}" type="datetimeFigureOut">
              <a:rPr lang="es-ES" smtClean="0"/>
              <a:t>02/11/2023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A32E2A0-273F-4DCF-AF0B-3CFADE889CA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357E5575-CAFE-4A42-A774-E4652BA723C1}" type="datetimeFigureOut">
              <a:rPr lang="es-ES" smtClean="0"/>
              <a:t>02/11/2023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99DC9BE-8102-4ADA-9C69-422E2361041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86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93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61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254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79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3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23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77096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157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8879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28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129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SmartAr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SmartArt 5">
            <a:extLst>
              <a:ext uri="{FF2B5EF4-FFF2-40B4-BE49-F238E27FC236}">
                <a16:creationId xmlns:a16="http://schemas.microsoft.com/office/drawing/2014/main" id="{88D67B3A-7763-7946-C85A-D14F3AC99EFB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800100" y="1195388"/>
            <a:ext cx="10591800" cy="5083175"/>
          </a:xfrm>
          <a:ln w="19050">
            <a:noFill/>
          </a:ln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 elemento gráfico SmartArt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1E0B3DD-01F4-FA08-2C93-4F4AC2329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64841" y="1729157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BF56F623-4FDE-B4E0-5A66-17B29BEA1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6612" y="343988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C94380A0-C940-A82F-E9C8-F63EF03D89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7511" y="5128843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3414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933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9933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A415738-ECED-ED41-CA59-8E7C19FEC1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566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3533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3533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EE7A2705-D148-A99C-16ED-444258463C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37742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66287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6287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C68C7255-63FE-E78E-F2B6-8C33F2646E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62918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9247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59247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13AEB463-3922-C6AB-FFB8-2EE779519A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8094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9926F0D6-3D6F-CF88-7E9C-73E88C5C4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7927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A285DCD4-48AB-6937-6F44-D27E776530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7927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ACD2BFCC-FEE2-31DA-0E90-6DCCB69F624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13268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4091A83-55C5-27FA-B0EE-E6E2092FE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764" y="1306286"/>
            <a:ext cx="10634472" cy="39136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8CE5B613-CC47-7166-1079-72D34B53B9C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9010" y="5697791"/>
            <a:ext cx="2953893" cy="221227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buNone/>
              <a:defRPr lang="es-ES" sz="1300" b="1" cap="all" baseline="0">
                <a:latin typeface="+mj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F6DA3FD6-1913-5628-D35E-F45A79957F4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9010" y="5919018"/>
            <a:ext cx="2953893" cy="55060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2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8B334E18-390E-B481-4560-DAEAEF9D71C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4327" y="5697791"/>
            <a:ext cx="3828963" cy="211395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buNone/>
              <a:defRPr lang="es-ES" sz="1300" b="1" cap="all" baseline="0">
                <a:latin typeface="+mj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BB770A94-1A8E-909F-55E5-9098532EFF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84327" y="5919018"/>
            <a:ext cx="3828963" cy="55060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2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4092BB43-4E44-1C9D-48F2-608DECE301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56284" y="5697791"/>
            <a:ext cx="2890149" cy="211395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buNone/>
              <a:defRPr lang="es-ES" sz="1300" b="1" cap="all" baseline="0">
                <a:latin typeface="+mj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405A4B16-00D8-58AA-3C2E-8351922FC6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56284" y="5919018"/>
            <a:ext cx="2890149" cy="55060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2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3B0EFD2-0C64-7216-257E-E1D8C1EDE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779" y="5477927"/>
            <a:ext cx="3201070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95D4D0-921D-C50F-870D-54595D65E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50201" y="5477927"/>
            <a:ext cx="3163768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2A7F94B-4FAB-8BB3-3ED5-D4AF2AC98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76849" y="5477927"/>
            <a:ext cx="4274022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8EC10B0-6B06-05CE-D736-6768A3FB1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10984" y="1314263"/>
            <a:ext cx="0" cy="39117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7635BDF-F930-06EB-FDF1-D75067AA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4086" y="1310948"/>
            <a:ext cx="6257" cy="39158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A96A1C0-3AF0-2C45-21BC-04215DB8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74841" y="1318344"/>
            <a:ext cx="0" cy="39076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6C2BD56-DD5B-ABC2-F434-B4AA1E69E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34926" y="1319323"/>
            <a:ext cx="0" cy="3906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1CC89FC-4DAE-5807-C0D4-AE935BA2E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28137" y="5063852"/>
            <a:ext cx="3182112" cy="1580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85562B5-D7F8-149B-9F5D-2BF3C381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9322" y="5063638"/>
            <a:ext cx="4271158" cy="150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CD8BB4C-02F1-CBAA-42A4-A5A3CDD5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779" y="5067939"/>
            <a:ext cx="3201074" cy="158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322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539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4081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651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9951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7" name="Marcador de texto 6">
            <a:extLst>
              <a:ext uri="{FF2B5EF4-FFF2-40B4-BE49-F238E27FC236}">
                <a16:creationId xmlns:a16="http://schemas.microsoft.com/office/drawing/2014/main" id="{4D26AB3E-B10A-4C70-D3AD-491E455811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5539" y="2401271"/>
            <a:ext cx="1048318" cy="715161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014A0669-8D5C-FC6E-1C98-46776596BD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84081" y="2401271"/>
            <a:ext cx="1107754" cy="715160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A60901E3-1C61-B8DC-535F-C5F1CBAA39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5651" y="2401271"/>
            <a:ext cx="1048318" cy="715161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78ED9BB0-9FB4-8303-16A4-5995D3680D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09951" y="2401271"/>
            <a:ext cx="1312477" cy="715161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BB687EAD-FB4B-FA9F-E7A8-E8E8CCD5F4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71824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1" name="Marcador de texto 6">
            <a:extLst>
              <a:ext uri="{FF2B5EF4-FFF2-40B4-BE49-F238E27FC236}">
                <a16:creationId xmlns:a16="http://schemas.microsoft.com/office/drawing/2014/main" id="{533FEA29-0F2F-A12B-53EB-953304BB2E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0366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9DAA64BE-E8B1-B220-EE5C-550C3D4A0C6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01936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3" name="Marcador de texto 6">
            <a:extLst>
              <a:ext uri="{FF2B5EF4-FFF2-40B4-BE49-F238E27FC236}">
                <a16:creationId xmlns:a16="http://schemas.microsoft.com/office/drawing/2014/main" id="{D333D203-FBA0-4BF8-BF83-4CC6D427C2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16236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4" name="Marcador de texto 6">
            <a:extLst>
              <a:ext uri="{FF2B5EF4-FFF2-40B4-BE49-F238E27FC236}">
                <a16:creationId xmlns:a16="http://schemas.microsoft.com/office/drawing/2014/main" id="{72E1DD50-E0B1-C7F5-F912-B0A3F698EA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71824" y="3649648"/>
            <a:ext cx="1048318" cy="764399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5" name="Marcador de texto 6">
            <a:extLst>
              <a:ext uri="{FF2B5EF4-FFF2-40B4-BE49-F238E27FC236}">
                <a16:creationId xmlns:a16="http://schemas.microsoft.com/office/drawing/2014/main" id="{1EC45EE4-79A0-FE4F-9CC8-47B296FEA5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90366" y="3649648"/>
            <a:ext cx="1107754" cy="76439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6" name="Marcador de texto 6">
            <a:extLst>
              <a:ext uri="{FF2B5EF4-FFF2-40B4-BE49-F238E27FC236}">
                <a16:creationId xmlns:a16="http://schemas.microsoft.com/office/drawing/2014/main" id="{2F23D15D-8DCF-EFA9-F68B-1C99F5B7232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1936" y="3649648"/>
            <a:ext cx="1048318" cy="764399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7" name="Marcador de texto 6">
            <a:extLst>
              <a:ext uri="{FF2B5EF4-FFF2-40B4-BE49-F238E27FC236}">
                <a16:creationId xmlns:a16="http://schemas.microsoft.com/office/drawing/2014/main" id="{F9AF8195-5929-2D30-026A-6E7FE3FAAC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16236" y="3649648"/>
            <a:ext cx="1147912" cy="764399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126906-4BEC-F0D8-22BD-C6C108D1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1845" y="5058410"/>
            <a:ext cx="2622711" cy="7643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7642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F0CF95-AB40-7CFB-D346-0A33C3A6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14556" y="5058410"/>
            <a:ext cx="2624328" cy="7643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604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368B47-D4FA-1A66-35F1-370E15D0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8880" y="5058410"/>
            <a:ext cx="2624328" cy="7643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2672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9DFE37F-30BF-A89F-B95A-83D7A6BC8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50706" y="5058410"/>
            <a:ext cx="2624328" cy="764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107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ABCB24E-B29D-4CAD-6002-ADBEE7B51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6117" y="2160084"/>
            <a:ext cx="0" cy="292608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C53638E-B4F4-BC5B-4F7B-2632A642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14556" y="2160084"/>
            <a:ext cx="0" cy="292608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CD2369F-A70B-DD0A-2CBB-ED8F8D206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28880" y="2160084"/>
            <a:ext cx="0" cy="292608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2B62D-1C66-8947-ADE4-D3372719D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48206" y="2160084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FC2EA01-3CC8-9317-AD83-25CAF417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24219" y="3385635"/>
            <a:ext cx="0" cy="173736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03C9A28-AA60-F592-9922-37514253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104893" y="3385635"/>
            <a:ext cx="0" cy="17373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E6E67FC-CD5C-378F-5A1D-2FEA254C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43545" y="3385635"/>
            <a:ext cx="0" cy="173736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AEFC0F0-A911-503E-F2D1-80A2C2732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62873" y="3385635"/>
            <a:ext cx="0" cy="17373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69F6437-9EF2-9F8E-DAB0-99F3F9809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896340" y="2160084"/>
            <a:ext cx="26507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8BFBCA3-D3BE-0434-DC7B-4E1D3334D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208504" y="3381429"/>
            <a:ext cx="26507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4253FDA-FEA9-EA91-CB3A-429D559AE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15666" y="2160084"/>
            <a:ext cx="2650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0967671-6CAD-416D-3A6F-0418B751A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282016" y="2160084"/>
            <a:ext cx="26507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44CF2C2-869D-7484-D18B-922E3312F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70191" y="2160084"/>
            <a:ext cx="2650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2A6F0CA-0A69-92A7-71D7-54DD8B24E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91679" y="3381429"/>
            <a:ext cx="26507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81E03DD-A47B-70BE-0259-6976F5F2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970660" y="3381429"/>
            <a:ext cx="2650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065CBF5-8D14-2F85-AF20-B4EE23B18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9830330" y="3381429"/>
            <a:ext cx="2650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98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56060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o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FF060A-09C6-5B83-D598-922FBC00B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10291" y="3288744"/>
            <a:ext cx="40962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67118EA-0679-56DB-30AA-15366D84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31055" y="3288744"/>
            <a:ext cx="409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57D4C26-298D-B369-3923-22B4E075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36924" y="3288744"/>
            <a:ext cx="4096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1524A62-C119-A675-F4F4-B43997BF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7628" y="3288744"/>
            <a:ext cx="40962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43F9D051-5615-6520-C9FE-2194E5F47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4794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2D33364F-212C-47CD-61DB-B968966244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4794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1A2BC30-6C99-2F27-33C0-75369E2DB4B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3854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21" name="Marcador de texto 6">
            <a:extLst>
              <a:ext uri="{FF2B5EF4-FFF2-40B4-BE49-F238E27FC236}">
                <a16:creationId xmlns:a16="http://schemas.microsoft.com/office/drawing/2014/main" id="{CC9A1613-1BBF-BD90-BEEE-BD897E9497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1846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5304FCD1-A30E-46B1-D7C8-DE1BE7FFAE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1846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2D540769-785D-73F3-BFE4-6B3BD5E507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7341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4B3A9FF4-06B5-103D-E04A-59C091EC5A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8699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D86C2B1E-2069-E1E8-1D55-F06FEC4025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8699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28F6B4AA-751C-B5D8-6672-3774E22E34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50828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4AE3F56D-0C35-24AD-243F-104C2FD0A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42703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F7E2EDC6-8ADC-73F3-2B50-F76AAE96B3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42703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AFB0834E-950B-9510-9239-74E1A443E8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64315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126906-4BEC-F0D8-22BD-C6C108D18F9A}"/>
              </a:ext>
            </a:extLst>
          </p:cNvPr>
          <p:cNvSpPr/>
          <p:nvPr userDrawn="1"/>
        </p:nvSpPr>
        <p:spPr>
          <a:xfrm>
            <a:off x="791845" y="5733324"/>
            <a:ext cx="2622711" cy="155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F0CF95-AB40-7CFB-D346-0A33C3A61D15}"/>
              </a:ext>
            </a:extLst>
          </p:cNvPr>
          <p:cNvSpPr/>
          <p:nvPr userDrawn="1"/>
        </p:nvSpPr>
        <p:spPr>
          <a:xfrm>
            <a:off x="3414556" y="5733324"/>
            <a:ext cx="2624328" cy="1558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368B47-D4FA-1A66-35F1-370E15D0131A}"/>
              </a:ext>
            </a:extLst>
          </p:cNvPr>
          <p:cNvSpPr/>
          <p:nvPr userDrawn="1"/>
        </p:nvSpPr>
        <p:spPr>
          <a:xfrm>
            <a:off x="6028880" y="5733324"/>
            <a:ext cx="2624328" cy="155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9DFE37F-30BF-A89F-B95A-83D7A6BC8643}"/>
              </a:ext>
            </a:extLst>
          </p:cNvPr>
          <p:cNvSpPr/>
          <p:nvPr userDrawn="1"/>
        </p:nvSpPr>
        <p:spPr>
          <a:xfrm>
            <a:off x="8650706" y="5733324"/>
            <a:ext cx="2624328" cy="155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482BC64-B49A-DA09-3131-8F5EF49AB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0615" y="3300101"/>
            <a:ext cx="1550" cy="24534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FB48953-E009-62AA-4880-086254339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35868" y="3288744"/>
            <a:ext cx="1550" cy="245348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CC83577-42FC-383D-02D2-51AC91AD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41737" y="3288744"/>
            <a:ext cx="1550" cy="245348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FA8576-3F2E-23B4-2B15-01C4378C1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7872" y="3288744"/>
            <a:ext cx="1550" cy="245348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17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2038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30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698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056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22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1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136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609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3" r:id="rId20"/>
    <p:sldLayoutId id="2147483661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credit-card-fraud-detection-dataset-2023/data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kaggle.com/datasets/nelgiriyewithana/credit-card-fraud-detection-dataset-2023/dat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22920971-EA2A-8C95-721E-0C16CD8B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2" y="4358201"/>
            <a:ext cx="7819488" cy="86350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Efrain Hernandez 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Juan Felipe Salamanca 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Sebastian Arteaga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8B1EACFA-CB0E-7712-E09B-A462FC65A6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91E9C877-5211-AE22-1D09-1B3B4E8930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B9E9631-EA2B-DCCA-7286-FDEE0EF43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E9F206C-5AE7-8CAA-99C5-8A70E33E7A6D}"/>
              </a:ext>
            </a:extLst>
          </p:cNvPr>
          <p:cNvSpPr/>
          <p:nvPr/>
        </p:nvSpPr>
        <p:spPr>
          <a:xfrm>
            <a:off x="3550642" y="1211179"/>
            <a:ext cx="7045170" cy="25853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Detección de Fraude en Tarjetas de Crédito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F6DAC1-4676-53CF-A3C9-2A62BD12E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24396" r="10301" b="16523"/>
          <a:stretch/>
        </p:blipFill>
        <p:spPr bwMode="auto">
          <a:xfrm>
            <a:off x="9168063" y="4847485"/>
            <a:ext cx="1812758" cy="86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7076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96482" y="1308053"/>
            <a:ext cx="10628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18 min. </a:t>
            </a:r>
          </a:p>
          <a:p>
            <a:pPr rtl="0"/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0.9996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1.0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0.9998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Random forest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0" y="1729157"/>
            <a:ext cx="913075" cy="685800"/>
          </a:xfrm>
        </p:spPr>
        <p:txBody>
          <a:bodyPr/>
          <a:lstStyle/>
          <a:p>
            <a:r>
              <a:rPr lang="en-US" dirty="0"/>
              <a:t>10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2" y="3439886"/>
            <a:ext cx="803072" cy="685800"/>
          </a:xfrm>
        </p:spPr>
        <p:txBody>
          <a:bodyPr/>
          <a:lstStyle/>
          <a:p>
            <a:r>
              <a:rPr lang="en-US" dirty="0"/>
              <a:t>10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0" y="5128843"/>
            <a:ext cx="822173" cy="685800"/>
          </a:xfrm>
        </p:spPr>
        <p:txBody>
          <a:bodyPr/>
          <a:lstStyle/>
          <a:p>
            <a:r>
              <a:rPr lang="en-US" dirty="0"/>
              <a:t>10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2674B5-5A1C-341B-762C-19A9F41F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49" y="1247595"/>
            <a:ext cx="4854137" cy="40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1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333427" y="1416600"/>
            <a:ext cx="6676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5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2D PCA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0.9430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0.9662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0.9182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0.9416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0.9431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Random forest PCA 2d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864948" cy="685800"/>
          </a:xfrm>
        </p:spPr>
        <p:txBody>
          <a:bodyPr/>
          <a:lstStyle/>
          <a:p>
            <a:r>
              <a:rPr lang="en-US" dirty="0"/>
              <a:t>11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DAED1-5E49-4847-6F65-9451C61E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78" y="3597442"/>
            <a:ext cx="3113392" cy="27557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C486BC9-8263-01BE-66C5-5DCBA0B6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69" y="1416600"/>
            <a:ext cx="6395973" cy="49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607984" y="1411787"/>
            <a:ext cx="10628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7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3D PCA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0.9806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0.9727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0.9805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0.9806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Random forest PCA 3d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768696" cy="685800"/>
          </a:xfrm>
        </p:spPr>
        <p:txBody>
          <a:bodyPr/>
          <a:lstStyle/>
          <a:p>
            <a:r>
              <a:rPr lang="en-US" dirty="0"/>
              <a:t>12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B54858F-305D-65C4-4E3C-304B8BF5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12" y="2826254"/>
            <a:ext cx="3972676" cy="35163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AD518FD-1F12-61AA-47D6-F705881E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88" y="1411787"/>
            <a:ext cx="4810875" cy="49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0" y="1729157"/>
            <a:ext cx="884567" cy="685800"/>
          </a:xfrm>
        </p:spPr>
        <p:txBody>
          <a:bodyPr/>
          <a:lstStyle/>
          <a:p>
            <a:r>
              <a:rPr lang="en-US" dirty="0"/>
              <a:t>13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1" y="3439886"/>
            <a:ext cx="862795" cy="685800"/>
          </a:xfrm>
        </p:spPr>
        <p:txBody>
          <a:bodyPr/>
          <a:lstStyle/>
          <a:p>
            <a:r>
              <a:rPr lang="en-US" dirty="0"/>
              <a:t>13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Gradient Boosting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0" y="5128843"/>
            <a:ext cx="881895" cy="685800"/>
          </a:xfrm>
        </p:spPr>
        <p:txBody>
          <a:bodyPr/>
          <a:lstStyle/>
          <a:p>
            <a:r>
              <a:rPr lang="en-US" dirty="0"/>
              <a:t>13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8794E2-8FA3-DC66-34A8-7CB4754E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282" y="1650571"/>
            <a:ext cx="4991100" cy="4114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E8FAFAF-9A43-F0A7-14F3-524873E9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04" y="1418568"/>
            <a:ext cx="7063974" cy="46934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96482" y="1729157"/>
            <a:ext cx="10628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15 min. </a:t>
            </a:r>
          </a:p>
          <a:p>
            <a:pPr rtl="0"/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0.9793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0.9886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0.9698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0.9791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 Score: 0.9793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4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905054" cy="685800"/>
          </a:xfrm>
        </p:spPr>
        <p:txBody>
          <a:bodyPr/>
          <a:lstStyle/>
          <a:p>
            <a:r>
              <a:rPr lang="en-US" dirty="0"/>
              <a:t>14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2" y="3439886"/>
            <a:ext cx="905054" cy="685800"/>
          </a:xfrm>
        </p:spPr>
        <p:txBody>
          <a:bodyPr/>
          <a:lstStyle/>
          <a:p>
            <a:r>
              <a:rPr lang="en-US" dirty="0"/>
              <a:t>14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Gradient Boosting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Ajustando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1" y="5128843"/>
            <a:ext cx="905054" cy="685800"/>
          </a:xfrm>
        </p:spPr>
        <p:txBody>
          <a:bodyPr/>
          <a:lstStyle/>
          <a:p>
            <a:r>
              <a:rPr lang="en-US" dirty="0"/>
              <a:t>14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F4224C-06F9-E1D5-C160-6F2F8292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141" y="1464185"/>
            <a:ext cx="4991100" cy="4114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682932" y="1490260"/>
            <a:ext cx="4014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ajusto el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threshold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a 0.38</a:t>
            </a:r>
          </a:p>
          <a:p>
            <a:pPr rtl="0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Best F1-Score: 0.9823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0.9882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0.971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 Score: 0.98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14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816822" cy="685800"/>
          </a:xfrm>
        </p:spPr>
        <p:txBody>
          <a:bodyPr/>
          <a:lstStyle/>
          <a:p>
            <a:r>
              <a:rPr lang="en-US" dirty="0"/>
              <a:t>15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2" y="3439886"/>
            <a:ext cx="816822" cy="685800"/>
          </a:xfrm>
        </p:spPr>
        <p:txBody>
          <a:bodyPr/>
          <a:lstStyle/>
          <a:p>
            <a:r>
              <a:rPr lang="en-US" dirty="0"/>
              <a:t>15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MLP Classifier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1" y="5128843"/>
            <a:ext cx="816822" cy="685800"/>
          </a:xfrm>
        </p:spPr>
        <p:txBody>
          <a:bodyPr/>
          <a:lstStyle/>
          <a:p>
            <a:r>
              <a:rPr lang="en-US" dirty="0"/>
              <a:t>15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A5FDE19-4CB8-00DF-1D88-52CD8C0D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65" y="1267326"/>
            <a:ext cx="4991100" cy="4114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682932" y="1490260"/>
            <a:ext cx="4723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Hidden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Layers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100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Iter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50 (mejora con mas iteraciones)</a:t>
            </a:r>
          </a:p>
          <a:p>
            <a:pPr rtl="0"/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Tiempo: 11 min</a:t>
            </a:r>
          </a:p>
          <a:p>
            <a:pPr rtl="0"/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Accuracy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0.9954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Precision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0.9966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Recall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0.9941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F1 Score: 0.9953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AUC-ROC: 0.9953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4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90BF9-4E3A-F588-D024-20E91F85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Resultados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90AD96-B7D3-7FA8-DEA0-17CE4598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538" y="1920821"/>
            <a:ext cx="1978187" cy="445972"/>
          </a:xfrm>
        </p:spPr>
        <p:txBody>
          <a:bodyPr rtlCol="0">
            <a:normAutofit fontScale="92500"/>
          </a:bodyPr>
          <a:lstStyle>
            <a:defPPr>
              <a:defRPr lang="es-ES"/>
            </a:defPPr>
          </a:lstStyle>
          <a:p>
            <a:pPr rtl="0"/>
            <a:r>
              <a:rPr lang="es-ES" sz="1800" dirty="0" err="1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</a:rPr>
              <a:t> Forest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0D4D8F-F641-34DE-7A31-CDB96A279B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4080" y="1686109"/>
            <a:ext cx="2412269" cy="715161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700" dirty="0">
                <a:solidFill>
                  <a:schemeClr val="bg1">
                    <a:lumMod val="85000"/>
                  </a:schemeClr>
                </a:solidFill>
              </a:rPr>
              <a:t>MLP </a:t>
            </a:r>
            <a:r>
              <a:rPr lang="es-ES" sz="1700" dirty="0" err="1">
                <a:solidFill>
                  <a:schemeClr val="bg1">
                    <a:lumMod val="85000"/>
                  </a:schemeClr>
                </a:solidFill>
              </a:rPr>
              <a:t>Classifier</a:t>
            </a:r>
            <a:endParaRPr lang="es-ES" sz="1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47867A9-5AA3-A65E-D21E-FA415BC901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5539" y="2401271"/>
            <a:ext cx="1545050" cy="91440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[56843    20]</a:t>
            </a:r>
          </a:p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   0 56863]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13175FEE-ED6A-D995-50DF-F6AF03FA77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 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D9C535C-2004-40A6-4DB3-45441A7270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31B20A6-548F-6596-ED86-CED0CC909D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53278" y="3649648"/>
            <a:ext cx="1298837" cy="134649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0.9996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1.0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0.9998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A66C34E-3B42-2879-68F3-7846EA1A1F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9524" y="3669134"/>
            <a:ext cx="1298837" cy="139011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Accuracy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0.9954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Precision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0.9966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Recall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0.9941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F1 Score: 0.9953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AUC-ROC: 0.9953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B9C7D1C-B810-E099-3370-DF97666773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ECE9318-C230-F469-A21B-280ADB932A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B08B62-754B-F2CE-8C8B-CD19E41457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451C40A-EBFD-D926-FF07-BF0D5A1A84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14AAC6D-5469-A732-03AF-BADE92EE8D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84574" y="2401888"/>
            <a:ext cx="1435251" cy="83735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[56557   193]</a:t>
            </a:r>
          </a:p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 334 56642]</a:t>
            </a:r>
          </a:p>
        </p:txBody>
      </p:sp>
      <p:sp>
        <p:nvSpPr>
          <p:cNvPr id="34" name="Marcador de texto 3">
            <a:extLst>
              <a:ext uri="{FF2B5EF4-FFF2-40B4-BE49-F238E27FC236}">
                <a16:creationId xmlns:a16="http://schemas.microsoft.com/office/drawing/2014/main" id="{E9AED721-60CF-9526-4CED-629267013349}"/>
              </a:ext>
            </a:extLst>
          </p:cNvPr>
          <p:cNvSpPr txBox="1">
            <a:spLocks/>
          </p:cNvSpPr>
          <p:nvPr/>
        </p:nvSpPr>
        <p:spPr>
          <a:xfrm>
            <a:off x="6124962" y="1771135"/>
            <a:ext cx="2412269" cy="59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sz="1700" dirty="0">
                <a:solidFill>
                  <a:schemeClr val="bg1">
                    <a:lumMod val="85000"/>
                  </a:schemeClr>
                </a:solidFill>
              </a:rPr>
              <a:t>Regresión Logística Polinómica</a:t>
            </a:r>
          </a:p>
        </p:txBody>
      </p:sp>
      <p:sp>
        <p:nvSpPr>
          <p:cNvPr id="35" name="Marcador de texto 19">
            <a:extLst>
              <a:ext uri="{FF2B5EF4-FFF2-40B4-BE49-F238E27FC236}">
                <a16:creationId xmlns:a16="http://schemas.microsoft.com/office/drawing/2014/main" id="{DC7255F1-DE11-00B6-8245-649BEB25CFB7}"/>
              </a:ext>
            </a:extLst>
          </p:cNvPr>
          <p:cNvSpPr txBox="1">
            <a:spLocks/>
          </p:cNvSpPr>
          <p:nvPr/>
        </p:nvSpPr>
        <p:spPr>
          <a:xfrm>
            <a:off x="7331097" y="3703612"/>
            <a:ext cx="1298837" cy="1390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0.993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0.9925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0.994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0.993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6F6FFDF0-FBF3-6AE8-C7F3-5C99345ECC2C}"/>
              </a:ext>
            </a:extLst>
          </p:cNvPr>
          <p:cNvSpPr txBox="1">
            <a:spLocks/>
          </p:cNvSpPr>
          <p:nvPr/>
        </p:nvSpPr>
        <p:spPr>
          <a:xfrm>
            <a:off x="6125456" y="2401888"/>
            <a:ext cx="1435251" cy="837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[54763   415]</a:t>
            </a:r>
          </a:p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 332 54897]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C6659B94-D74A-80A1-180B-E6846A721F31}"/>
              </a:ext>
            </a:extLst>
          </p:cNvPr>
          <p:cNvSpPr txBox="1">
            <a:spLocks/>
          </p:cNvSpPr>
          <p:nvPr/>
        </p:nvSpPr>
        <p:spPr>
          <a:xfrm>
            <a:off x="7504663" y="3089061"/>
            <a:ext cx="1438475" cy="44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</a:t>
            </a:r>
          </a:p>
        </p:txBody>
      </p:sp>
      <p:sp>
        <p:nvSpPr>
          <p:cNvPr id="46" name="Marcador de texto 8">
            <a:extLst>
              <a:ext uri="{FF2B5EF4-FFF2-40B4-BE49-F238E27FC236}">
                <a16:creationId xmlns:a16="http://schemas.microsoft.com/office/drawing/2014/main" id="{AFBD97B7-7EA6-F841-E5A0-551C04EEA806}"/>
              </a:ext>
            </a:extLst>
          </p:cNvPr>
          <p:cNvSpPr txBox="1">
            <a:spLocks/>
          </p:cNvSpPr>
          <p:nvPr/>
        </p:nvSpPr>
        <p:spPr>
          <a:xfrm>
            <a:off x="1024107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>
            <a:noAutofit/>
          </a:bodyPr>
          <a:lstStyle>
            <a:defPPr>
              <a:defRPr lang="es-ES"/>
            </a:defPPr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3800" b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47" name="Marcador de texto 3">
            <a:extLst>
              <a:ext uri="{FF2B5EF4-FFF2-40B4-BE49-F238E27FC236}">
                <a16:creationId xmlns:a16="http://schemas.microsoft.com/office/drawing/2014/main" id="{1834AA53-8BAE-07EB-D1D3-CED32A201B69}"/>
              </a:ext>
            </a:extLst>
          </p:cNvPr>
          <p:cNvSpPr txBox="1">
            <a:spLocks/>
          </p:cNvSpPr>
          <p:nvPr/>
        </p:nvSpPr>
        <p:spPr>
          <a:xfrm>
            <a:off x="8743363" y="1771135"/>
            <a:ext cx="2681875" cy="59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700" dirty="0" err="1">
                <a:solidFill>
                  <a:schemeClr val="bg1">
                    <a:lumMod val="85000"/>
                  </a:schemeClr>
                </a:solidFill>
              </a:rPr>
              <a:t>Gradient</a:t>
            </a:r>
            <a:r>
              <a:rPr lang="es-E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1700" dirty="0" err="1">
                <a:solidFill>
                  <a:schemeClr val="bg1">
                    <a:lumMod val="85000"/>
                  </a:schemeClr>
                </a:solidFill>
              </a:rPr>
              <a:t>Boosting</a:t>
            </a:r>
            <a:endParaRPr lang="es-ES" sz="1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Marcador de texto 19">
            <a:extLst>
              <a:ext uri="{FF2B5EF4-FFF2-40B4-BE49-F238E27FC236}">
                <a16:creationId xmlns:a16="http://schemas.microsoft.com/office/drawing/2014/main" id="{1A74E923-7531-A362-5548-382BB8D7AF43}"/>
              </a:ext>
            </a:extLst>
          </p:cNvPr>
          <p:cNvSpPr txBox="1">
            <a:spLocks/>
          </p:cNvSpPr>
          <p:nvPr/>
        </p:nvSpPr>
        <p:spPr>
          <a:xfrm>
            <a:off x="9949498" y="3703612"/>
            <a:ext cx="1298837" cy="1390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0.9823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0.98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0.971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 : 0.98</a:t>
            </a:r>
          </a:p>
        </p:txBody>
      </p:sp>
      <p:sp>
        <p:nvSpPr>
          <p:cNvPr id="49" name="Marcador de texto 10">
            <a:extLst>
              <a:ext uri="{FF2B5EF4-FFF2-40B4-BE49-F238E27FC236}">
                <a16:creationId xmlns:a16="http://schemas.microsoft.com/office/drawing/2014/main" id="{2223CF11-C80F-067A-DB19-698A84E2C8A5}"/>
              </a:ext>
            </a:extLst>
          </p:cNvPr>
          <p:cNvSpPr txBox="1">
            <a:spLocks/>
          </p:cNvSpPr>
          <p:nvPr/>
        </p:nvSpPr>
        <p:spPr>
          <a:xfrm>
            <a:off x="8743857" y="2401888"/>
            <a:ext cx="1435251" cy="837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[55857  1006]</a:t>
            </a:r>
          </a:p>
          <a:p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[ 1011 55852]</a:t>
            </a:r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88926935-45B0-2B86-C6C6-02D3C3C6F834}"/>
              </a:ext>
            </a:extLst>
          </p:cNvPr>
          <p:cNvSpPr txBox="1">
            <a:spLocks/>
          </p:cNvSpPr>
          <p:nvPr/>
        </p:nvSpPr>
        <p:spPr>
          <a:xfrm>
            <a:off x="10123064" y="3089061"/>
            <a:ext cx="1438475" cy="44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</a:t>
            </a:r>
          </a:p>
        </p:txBody>
      </p:sp>
    </p:spTree>
    <p:extLst>
      <p:ext uri="{BB962C8B-B14F-4D97-AF65-F5344CB8AC3E}">
        <p14:creationId xmlns:p14="http://schemas.microsoft.com/office/powerpoint/2010/main" val="208082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808C2-932F-2091-74AF-DBCEDAC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dirty="0">
                <a:solidFill>
                  <a:schemeClr val="bg1">
                    <a:lumMod val="85000"/>
                  </a:schemeClr>
                </a:solidFill>
              </a:rPr>
              <a:t>Métricas de evaluación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C23635-2598-5BD6-341A-7176ADAA6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9026" y="2138875"/>
            <a:ext cx="1438475" cy="4459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ene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53AC4-BC03-371A-730F-54C2E54B6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78" y="2138875"/>
            <a:ext cx="1438475" cy="4459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FEB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973F29-0562-5860-EEFD-25B9D2A6E5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12931" y="2138875"/>
            <a:ext cx="1438475" cy="4459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MAR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AFAED0C-8B69-FAD7-4646-39CA5228F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ABR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A892DF3-8048-6E02-64FE-90B59632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24" y="1999879"/>
            <a:ext cx="3825572" cy="72396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EE05CCA-107E-9E3C-78FA-FEBB472AC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824" y="2696449"/>
            <a:ext cx="3825572" cy="66299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CC8A12D8-8D73-C162-DEA1-323D828D0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824" y="3281417"/>
            <a:ext cx="3825572" cy="76992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D7A79B29-D1FC-6F16-BB57-FA1BFC874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436" y="1999879"/>
            <a:ext cx="3170195" cy="73920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62241CA4-2F0A-D6D0-21B1-386FBC17E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2436" y="2708044"/>
            <a:ext cx="3170195" cy="4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Conclusiones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89052" y="1500557"/>
            <a:ext cx="106287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Obtuvimos varios modelos con muy buenos resultados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Alguno modelos funcionaban muy rápido y entregaban buenos resultados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Los buenos resultados de unos modelos pueden depender de la alta cantidad de datos.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puede utilizar una Regresión Logística con un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threshold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de 0.36 para tener una idea rápida de los resultados.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El modelo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Forest puede estar sobre ajustado. 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recomienda Modelos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Gradient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Boosting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, MLP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Clasiffier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Forest para predecir resultados basados en estos datos. 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43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dAta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Set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81622" y="1043357"/>
            <a:ext cx="10628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Los datos los adquirimos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  <a:hlinkClick r:id="rId2"/>
              </a:rPr>
              <a:t>Kaggle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Al hacer un análisis a los datos encontramos que contienen 31 columnas y 568,630 datos. 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Exactamente la mitad son fraudulentos y no-fraudulentos y solo hay uno duplicado. 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Las columnas se componen de id, V1-V28,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Amount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Class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. Las columnas de V1-V28 son información sensible por lo que no se expone que son.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Amount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es la cantidad sin escalar y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Class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0 para no fraudulento y1 para fraude.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Los datos venían escalados. Con una media de 0 y desviación estándar de 1.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Dada su buena distribución métodos de clasificaciones simples entregaban buenos resultados 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60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1BBC0-B430-BD7E-6230-1F35212D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Información del Data set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C2417-E432-81E5-4108-CFC8025D51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05E290-2C17-2CD3-5FDF-F405C0A5F0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dirty="0"/>
              <a:t>2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C4EB000-AD51-09BD-11B1-33FA3ED235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O" dirty="0"/>
              <a:t>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0CA322-EEF2-2DD7-0313-C8DDF63D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0" y="1992061"/>
            <a:ext cx="6023561" cy="40157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7E9ED9-E71D-F19A-C427-022A13CA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60" y="1992060"/>
            <a:ext cx="6023561" cy="40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7568D85A-4482-C446-7874-8779D066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dirty="0">
                <a:solidFill>
                  <a:schemeClr val="bg1">
                    <a:lumMod val="85000"/>
                  </a:schemeClr>
                </a:solidFill>
              </a:rPr>
              <a:t>Distribución de datos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Marcador de texto 61">
            <a:extLst>
              <a:ext uri="{FF2B5EF4-FFF2-40B4-BE49-F238E27FC236}">
                <a16:creationId xmlns:a16="http://schemas.microsoft.com/office/drawing/2014/main" id="{8E0370BC-F12D-3A80-279C-8F392B8F0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4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CF8BE0F0-A456-6AFD-75FC-26C3BD543B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dirty="0"/>
              <a:t>4</a:t>
            </a:r>
          </a:p>
        </p:txBody>
      </p:sp>
      <p:sp>
        <p:nvSpPr>
          <p:cNvPr id="192" name="Marcador de texto 191">
            <a:extLst>
              <a:ext uri="{FF2B5EF4-FFF2-40B4-BE49-F238E27FC236}">
                <a16:creationId xmlns:a16="http://schemas.microsoft.com/office/drawing/2014/main" id="{1C2FD476-2B19-ADED-58B6-A4E7D9D1DB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O" dirty="0"/>
              <a:t>4</a:t>
            </a:r>
          </a:p>
        </p:txBody>
      </p:sp>
      <p:pic>
        <p:nvPicPr>
          <p:cNvPr id="194" name="Imagen 193">
            <a:extLst>
              <a:ext uri="{FF2B5EF4-FFF2-40B4-BE49-F238E27FC236}">
                <a16:creationId xmlns:a16="http://schemas.microsoft.com/office/drawing/2014/main" id="{EEDA571B-F7FB-8757-4366-E980377E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059" y="1069571"/>
            <a:ext cx="6203163" cy="1724040"/>
          </a:xfrm>
          <a:prstGeom prst="rect">
            <a:avLst/>
          </a:prstGeom>
        </p:spPr>
      </p:pic>
      <p:pic>
        <p:nvPicPr>
          <p:cNvPr id="196" name="Imagen 195">
            <a:extLst>
              <a:ext uri="{FF2B5EF4-FFF2-40B4-BE49-F238E27FC236}">
                <a16:creationId xmlns:a16="http://schemas.microsoft.com/office/drawing/2014/main" id="{5ECE7820-A1DA-0F46-F9AE-D25D8077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060" y="2875709"/>
            <a:ext cx="6203163" cy="1734125"/>
          </a:xfrm>
          <a:prstGeom prst="rect">
            <a:avLst/>
          </a:prstGeom>
        </p:spPr>
      </p:pic>
      <p:pic>
        <p:nvPicPr>
          <p:cNvPr id="198" name="Imagen 197">
            <a:extLst>
              <a:ext uri="{FF2B5EF4-FFF2-40B4-BE49-F238E27FC236}">
                <a16:creationId xmlns:a16="http://schemas.microsoft.com/office/drawing/2014/main" id="{D355E287-D6B6-3688-0620-DE5DAE513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060" y="4691932"/>
            <a:ext cx="6203163" cy="1688639"/>
          </a:xfrm>
          <a:prstGeom prst="rect">
            <a:avLst/>
          </a:prstGeom>
        </p:spPr>
      </p:pic>
      <p:sp>
        <p:nvSpPr>
          <p:cNvPr id="199" name="CuadroTexto 198">
            <a:extLst>
              <a:ext uri="{FF2B5EF4-FFF2-40B4-BE49-F238E27FC236}">
                <a16:creationId xmlns:a16="http://schemas.microsoft.com/office/drawing/2014/main" id="{AA28E18D-B59E-DFD2-2785-DE4F679BC137}"/>
              </a:ext>
            </a:extLst>
          </p:cNvPr>
          <p:cNvSpPr txBox="1"/>
          <p:nvPr/>
        </p:nvSpPr>
        <p:spPr>
          <a:xfrm>
            <a:off x="709433" y="1994656"/>
            <a:ext cx="22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Imágenes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  <a:hlinkClick r:id="rId6"/>
              </a:rPr>
              <a:t>Kaggle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7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01A19-82E9-E320-EA3E-1AC29FB5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evaluó con varios modelos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FED625-E9D2-74F5-DDAC-BBBB60E11A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3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A3FDA1-0D31-E727-7BD7-69F291B9CA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dirty="0"/>
              <a:t>5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CCE0678-674E-9373-3CCD-E3969D32E6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O" dirty="0"/>
              <a:t>3</a:t>
            </a:r>
          </a:p>
        </p:txBody>
      </p:sp>
      <p:pic>
        <p:nvPicPr>
          <p:cNvPr id="2050" name="Picture 2" descr="A Flask API for serving scikit-learn models | by Amir Ziai | Towards Data  Science">
            <a:extLst>
              <a:ext uri="{FF2B5EF4-FFF2-40B4-BE49-F238E27FC236}">
                <a16:creationId xmlns:a16="http://schemas.microsoft.com/office/drawing/2014/main" id="{98C2DFDB-64BD-0B89-6C76-F3D1F6C149AB}"/>
              </a:ext>
            </a:extLst>
          </p:cNvPr>
          <p:cNvPicPr>
            <a:picLocks noGrp="1" noChangeAspect="1" noChangeArrowheads="1"/>
          </p:cNvPicPr>
          <p:nvPr>
            <p:ph type="dgm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4" y="1462636"/>
            <a:ext cx="2298017" cy="12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istic Regression From Scratch in Python | by Suraj Verma | Towards Data  Science">
            <a:extLst>
              <a:ext uri="{FF2B5EF4-FFF2-40B4-BE49-F238E27FC236}">
                <a16:creationId xmlns:a16="http://schemas.microsoft.com/office/drawing/2014/main" id="{0BCA1AC2-0147-8CF9-0FE9-A2E540D36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2" y="3854905"/>
            <a:ext cx="3120325" cy="244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- Non-linear decision boundary in logistic regression  algorithm with polynomial features - Data Science Stack Exchange">
            <a:extLst>
              <a:ext uri="{FF2B5EF4-FFF2-40B4-BE49-F238E27FC236}">
                <a16:creationId xmlns:a16="http://schemas.microsoft.com/office/drawing/2014/main" id="{CDDECB14-7AE9-29C0-25C6-5B889B78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12" y="3837956"/>
            <a:ext cx="3254652" cy="24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.17. Neural network models (supervised) — scikit-learn 1.3.2 documentation">
            <a:extLst>
              <a:ext uri="{FF2B5EF4-FFF2-40B4-BE49-F238E27FC236}">
                <a16:creationId xmlns:a16="http://schemas.microsoft.com/office/drawing/2014/main" id="{59211824-6FB7-BA1E-8263-CD810175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48" y="1043357"/>
            <a:ext cx="2262117" cy="24584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8" name="Picture 10" descr="Plot trees for a Random Forest in Python with Scikit-Learn - Stack Overflow">
            <a:extLst>
              <a:ext uri="{FF2B5EF4-FFF2-40B4-BE49-F238E27FC236}">
                <a16:creationId xmlns:a16="http://schemas.microsoft.com/office/drawing/2014/main" id="{7BAF4518-820D-B877-468D-5A00A097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04" y="1043357"/>
            <a:ext cx="2458452" cy="245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imple Gaussian Naive Bayes Classification — astroML 0.4 documentation">
            <a:extLst>
              <a:ext uri="{FF2B5EF4-FFF2-40B4-BE49-F238E27FC236}">
                <a16:creationId xmlns:a16="http://schemas.microsoft.com/office/drawing/2014/main" id="{00FED831-563B-C0E5-4CF8-D3B9C40D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808" y="3831033"/>
            <a:ext cx="3264570" cy="244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radient Boosting from Theory to Practice (Part 2) | by Dr. Roi Yehoshua |  Towards Data Science">
            <a:extLst>
              <a:ext uri="{FF2B5EF4-FFF2-40B4-BE49-F238E27FC236}">
                <a16:creationId xmlns:a16="http://schemas.microsoft.com/office/drawing/2014/main" id="{7D02F6A5-E316-9F1A-E3B9-258BDAD7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57" y="1302070"/>
            <a:ext cx="3999526" cy="21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5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6FA35AC-F767-056D-7C15-71EFADB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dirty="0">
                <a:solidFill>
                  <a:schemeClr val="bg1">
                    <a:lumMod val="85000"/>
                  </a:schemeClr>
                </a:solidFill>
              </a:rPr>
              <a:t>Hallazgos  </a:t>
            </a:r>
          </a:p>
        </p:txBody>
      </p:sp>
      <p:graphicFrame>
        <p:nvGraphicFramePr>
          <p:cNvPr id="4" name="Marcador de posición de SmartArt 3" descr="SmartArt">
            <a:extLst>
              <a:ext uri="{FF2B5EF4-FFF2-40B4-BE49-F238E27FC236}">
                <a16:creationId xmlns:a16="http://schemas.microsoft.com/office/drawing/2014/main" id="{76F81F56-A6CA-FC3A-993F-BF4A2EB43B4B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1183635146"/>
              </p:ext>
            </p:extLst>
          </p:nvPr>
        </p:nvGraphicFramePr>
        <p:xfrm>
          <a:off x="800100" y="1195388"/>
          <a:ext cx="10591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5120183-4F79-ADA2-D72F-2CEA1D311D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1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171B262-20A9-A34D-42BE-F451F89EB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AF9F4F2-8C4E-F538-F8AA-1F0B0DCDF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373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Regresión Logística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324445" y="2318941"/>
            <a:ext cx="4132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Sin ajustar los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hiperparametros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0.9653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0.9773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0.95286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0.9649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0.9934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37020D-3D71-2093-540E-9152D698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33" y="3064043"/>
            <a:ext cx="3944454" cy="32519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70584A-CD6D-F4A9-8572-83C5008852E9}"/>
              </a:ext>
            </a:extLst>
          </p:cNvPr>
          <p:cNvSpPr txBox="1"/>
          <p:nvPr/>
        </p:nvSpPr>
        <p:spPr>
          <a:xfrm>
            <a:off x="7160233" y="436495"/>
            <a:ext cx="4132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Ajusto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Threashhold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= 0.36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0.9645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0.9638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0.9653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0.9646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CB11DBA-CAFA-D185-11C4-0CDF566EC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35" y="3064043"/>
            <a:ext cx="3944454" cy="32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518404" y="2381677"/>
            <a:ext cx="4132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15 min.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0.9634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0.9787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0.9474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0.969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Regresión Logística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Gridsearch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cv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FD38D42-C934-71F8-2E81-A98E8C54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5" y="1195758"/>
            <a:ext cx="4462232" cy="13854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CFEBFD-148D-FE95-7890-04FF18A43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5" y="2911488"/>
            <a:ext cx="3642561" cy="300302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3B35443-DCFC-646A-E672-EB0A087D89DD}"/>
              </a:ext>
            </a:extLst>
          </p:cNvPr>
          <p:cNvSpPr txBox="1"/>
          <p:nvPr/>
        </p:nvSpPr>
        <p:spPr>
          <a:xfrm>
            <a:off x="3633537" y="47389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classifier__C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46.4159</a:t>
            </a:r>
          </a:p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classifier__penalty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'l2’</a:t>
            </a:r>
          </a:p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classifier__solver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'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lbfgs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'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6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4BACF2-E9AF-16BA-21F3-4CCCAF63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5" y="1200076"/>
            <a:ext cx="4682272" cy="13811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518404" y="2381677"/>
            <a:ext cx="4132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335 min.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Accuracy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0.9932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Precisión: 0.9925</a:t>
            </a:r>
          </a:p>
          <a:p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Recall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0.994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F1 Score: 0.9932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Regresión Logística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Poly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Gridsearch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cv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B35443-DCFC-646A-E672-EB0A087D89DD}"/>
              </a:ext>
            </a:extLst>
          </p:cNvPr>
          <p:cNvSpPr txBox="1"/>
          <p:nvPr/>
        </p:nvSpPr>
        <p:spPr>
          <a:xfrm>
            <a:off x="3633537" y="4738912"/>
            <a:ext cx="2879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classifier__C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1000.0</a:t>
            </a:r>
          </a:p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classifier__solver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lbfgs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poly__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degree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3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29FEEC-2373-FDF1-11ED-177D29A3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86" y="2837922"/>
            <a:ext cx="4438390" cy="36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722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7748DE-D1CF-4B15-AE74-C1B32FB822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1DA0BA-EC0A-451C-A13D-96E558F52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E00486-CB92-4A36-912A-95D11F2FF94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1618</TotalTime>
  <Words>785</Words>
  <Application>Microsoft Office PowerPoint</Application>
  <PresentationFormat>Panorámica</PresentationFormat>
  <Paragraphs>222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Espiral</vt:lpstr>
      <vt:lpstr>Efrain Hernandez  Juan Felipe Salamanca  Sebastian Arteaga</vt:lpstr>
      <vt:lpstr>dAta Set </vt:lpstr>
      <vt:lpstr>Información del Data set </vt:lpstr>
      <vt:lpstr>Distribución de datos </vt:lpstr>
      <vt:lpstr>Se evaluó con varios modelos </vt:lpstr>
      <vt:lpstr>Hallazgos  </vt:lpstr>
      <vt:lpstr>Regresión Logística </vt:lpstr>
      <vt:lpstr>Regresión Logística Gridsearch cv </vt:lpstr>
      <vt:lpstr>Regresión Logística Poly Gridsearch cv </vt:lpstr>
      <vt:lpstr>Random forest </vt:lpstr>
      <vt:lpstr>Random forest PCA 2d</vt:lpstr>
      <vt:lpstr>Random forest PCA 3d</vt:lpstr>
      <vt:lpstr>Gradient Boosting</vt:lpstr>
      <vt:lpstr>Gradient Boosting Ajustando</vt:lpstr>
      <vt:lpstr>MLP Classifier </vt:lpstr>
      <vt:lpstr>Resultados</vt:lpstr>
      <vt:lpstr>Métricas de evaluación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Efrain Hernandez  Juan Felipe Salamanca  Sebastian Arteaga</dc:title>
  <dc:creator>sebastian arteaga</dc:creator>
  <cp:lastModifiedBy>sebastian arteaga</cp:lastModifiedBy>
  <cp:revision>8</cp:revision>
  <dcterms:created xsi:type="dcterms:W3CDTF">2023-10-31T16:31:19Z</dcterms:created>
  <dcterms:modified xsi:type="dcterms:W3CDTF">2023-11-02T18:21:37Z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