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jpeg" ContentType="image/jpe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6.png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9;p4" descr=""/>
          <p:cNvPicPr/>
          <p:nvPr/>
        </p:nvPicPr>
        <p:blipFill>
          <a:blip r:embed="rId3"/>
          <a:stretch/>
        </p:blipFill>
        <p:spPr>
          <a:xfrm>
            <a:off x="9582480" y="6278760"/>
            <a:ext cx="1940760" cy="446400"/>
          </a:xfrm>
          <a:prstGeom prst="rect">
            <a:avLst/>
          </a:prstGeom>
          <a:ln w="0">
            <a:noFill/>
          </a:ln>
        </p:spPr>
      </p:pic>
      <p:pic>
        <p:nvPicPr>
          <p:cNvPr id="1" name="Google Shape;13;p5" descr=""/>
          <p:cNvPicPr/>
          <p:nvPr/>
        </p:nvPicPr>
        <p:blipFill>
          <a:blip r:embed="rId4"/>
          <a:stretch/>
        </p:blipFill>
        <p:spPr>
          <a:xfrm>
            <a:off x="694440" y="624960"/>
            <a:ext cx="9502200" cy="4705920"/>
          </a:xfrm>
          <a:prstGeom prst="rect">
            <a:avLst/>
          </a:prstGeom>
          <a:ln w="0">
            <a:noFill/>
          </a:ln>
        </p:spPr>
      </p:pic>
      <p:pic>
        <p:nvPicPr>
          <p:cNvPr id="2" name="Google Shape;14;p5" descr=""/>
          <p:cNvPicPr/>
          <p:nvPr/>
        </p:nvPicPr>
        <p:blipFill>
          <a:blip r:embed="rId5"/>
          <a:stretch/>
        </p:blipFill>
        <p:spPr>
          <a:xfrm>
            <a:off x="7122240" y="591480"/>
            <a:ext cx="3990600" cy="9338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4" descr=""/>
          <p:cNvPicPr/>
          <p:nvPr/>
        </p:nvPicPr>
        <p:blipFill>
          <a:blip r:embed="rId2"/>
          <a:stretch/>
        </p:blipFill>
        <p:spPr>
          <a:xfrm>
            <a:off x="9582480" y="6278760"/>
            <a:ext cx="1940760" cy="446400"/>
          </a:xfrm>
          <a:prstGeom prst="rect">
            <a:avLst/>
          </a:prstGeom>
          <a:ln w="0"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9;p4" descr=""/>
          <p:cNvPicPr/>
          <p:nvPr/>
        </p:nvPicPr>
        <p:blipFill>
          <a:blip r:embed="rId2"/>
          <a:stretch/>
        </p:blipFill>
        <p:spPr>
          <a:xfrm>
            <a:off x="9582480" y="6278760"/>
            <a:ext cx="1940760" cy="446400"/>
          </a:xfrm>
          <a:prstGeom prst="rect">
            <a:avLst/>
          </a:prstGeom>
          <a:ln w="0">
            <a:noFill/>
          </a:ln>
        </p:spPr>
      </p:pic>
      <p:pic>
        <p:nvPicPr>
          <p:cNvPr id="81" name="Google Shape;21;p7" descr=""/>
          <p:cNvPicPr/>
          <p:nvPr/>
        </p:nvPicPr>
        <p:blipFill>
          <a:blip r:embed="rId3"/>
          <a:stretch/>
        </p:blipFill>
        <p:spPr>
          <a:xfrm>
            <a:off x="4485240" y="188640"/>
            <a:ext cx="3807360" cy="2786400"/>
          </a:xfrm>
          <a:prstGeom prst="rect">
            <a:avLst/>
          </a:prstGeom>
          <a:ln w="0">
            <a:noFill/>
          </a:ln>
        </p:spPr>
      </p:pic>
      <p:sp>
        <p:nvSpPr>
          <p:cNvPr id="82" name="Google Shape;22;p7"/>
          <p:cNvSpPr/>
          <p:nvPr/>
        </p:nvSpPr>
        <p:spPr>
          <a:xfrm rot="10800000">
            <a:off x="3033360" y="3137040"/>
            <a:ext cx="6388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99d2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Google Shape;23;p7"/>
          <p:cNvSpPr/>
          <p:nvPr/>
        </p:nvSpPr>
        <p:spPr>
          <a:xfrm rot="10800000">
            <a:off x="3032280" y="3138840"/>
            <a:ext cx="360" cy="2937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99d2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Google Shape;24;p7"/>
          <p:cNvSpPr/>
          <p:nvPr/>
        </p:nvSpPr>
        <p:spPr>
          <a:xfrm rot="10800000">
            <a:off x="3033360" y="6076440"/>
            <a:ext cx="1913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99d2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mailto:edu@bmstu.ru" TargetMode="External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961200" y="1260000"/>
            <a:ext cx="10918440" cy="296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199"/>
              </a:spcAft>
            </a:pPr>
            <a:r>
              <a:rPr b="1" lang="ru-RU" sz="3600" spc="-1" strike="noStrike">
                <a:solidFill>
                  <a:srgbClr val="ffffff"/>
                </a:solidFill>
                <a:latin typeface="Times New Roman"/>
              </a:rPr>
              <a:t>ВЫПУСКНАЯ КВАЛИФИКАЦИОННАЯ РАБОТА</a:t>
            </a:r>
            <a:br/>
            <a:r>
              <a:rPr b="1" lang="ru-RU" sz="3600" spc="-1" strike="noStrike">
                <a:solidFill>
                  <a:srgbClr val="ffffff"/>
                </a:solidFill>
                <a:latin typeface="Times New Roman"/>
              </a:rPr>
              <a:t>по курсу «</a:t>
            </a:r>
            <a:r>
              <a:rPr b="1" lang="en-US" sz="3600" spc="-1" strike="noStrike">
                <a:solidFill>
                  <a:srgbClr val="ffffff"/>
                </a:solidFill>
                <a:latin typeface="Times New Roman"/>
              </a:rPr>
              <a:t>Data Science</a:t>
            </a:r>
            <a:r>
              <a:rPr b="1" lang="ru-RU" sz="3600" spc="-1" strike="noStrike">
                <a:solidFill>
                  <a:srgbClr val="ffffff"/>
                </a:solidFill>
                <a:latin typeface="Times New Roman"/>
              </a:rPr>
              <a:t>»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1078200" y="4363560"/>
            <a:ext cx="9118440" cy="96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2800" spc="-1" strike="noStrike">
                <a:solidFill>
                  <a:srgbClr val="ffffff"/>
                </a:solidFill>
                <a:latin typeface="Times New Roman"/>
                <a:ea typeface="Open Sans"/>
              </a:rPr>
              <a:t>Слушатель: Четвериков Артем Васильевич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5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04280" y="132120"/>
            <a:ext cx="11350080" cy="825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2800" spc="-1" strike="noStrike">
                <a:latin typeface="Arial"/>
              </a:rPr>
              <a:t>Разработка, обучение и тестирование моделей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sldNum"/>
          </p:nvPr>
        </p:nvSpPr>
        <p:spPr>
          <a:xfrm>
            <a:off x="668160" y="6360840"/>
            <a:ext cx="8373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BE4E8405-B62A-4614-A96A-DE5ACBDDAD92}" type="slidenum">
              <a:rPr b="0" lang="ru-RU" sz="2400" spc="-1" strike="noStrike">
                <a:solidFill>
                  <a:srgbClr val="898989"/>
                </a:solidFill>
                <a:latin typeface="Open Sans"/>
                <a:ea typeface="Open Sans"/>
              </a:rPr>
              <a:t>10</a:t>
            </a:fld>
            <a:endParaRPr b="0" lang="ru-RU" sz="2400" spc="-1" strike="noStrike">
              <a:latin typeface="Times New Roman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720000" y="1041120"/>
            <a:ext cx="10800000" cy="4358880"/>
          </a:xfrm>
          <a:prstGeom prst="rect">
            <a:avLst/>
          </a:prstGeom>
          <a:ln w="0">
            <a:noFill/>
          </a:ln>
        </p:spPr>
      </p:pic>
      <p:sp>
        <p:nvSpPr>
          <p:cNvPr id="166" name=""/>
          <p:cNvSpPr txBox="1"/>
          <p:nvPr/>
        </p:nvSpPr>
        <p:spPr>
          <a:xfrm>
            <a:off x="2340000" y="5580000"/>
            <a:ext cx="656172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400" spc="-1" strike="noStrike">
                <a:latin typeface="Arial"/>
              </a:rPr>
              <a:t>Графики сравнения прогнозируемых значений с наблюдаемыми значениями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04280" y="132120"/>
            <a:ext cx="11350080" cy="825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2800" spc="-1" strike="noStrike">
                <a:latin typeface="Arial"/>
              </a:rPr>
              <a:t>Разработка, обучение и тестирование моделей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sldNum"/>
          </p:nvPr>
        </p:nvSpPr>
        <p:spPr>
          <a:xfrm>
            <a:off x="668160" y="6360840"/>
            <a:ext cx="8373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68A65FD4-F5B4-4106-B6E1-B553D2E6B1BF}" type="slidenum">
              <a:rPr b="0" lang="ru-RU" sz="2400" spc="-1" strike="noStrike">
                <a:solidFill>
                  <a:srgbClr val="898989"/>
                </a:solidFill>
                <a:latin typeface="Open Sans"/>
                <a:ea typeface="Open Sans"/>
              </a:rPr>
              <a:t>&lt;номер&gt;</a:t>
            </a:fld>
            <a:endParaRPr b="0" lang="ru-RU" sz="2400" spc="-1" strike="noStrike">
              <a:latin typeface="Times New Roman"/>
            </a:endParaRPr>
          </a:p>
        </p:txBody>
      </p:sp>
      <p:graphicFrame>
        <p:nvGraphicFramePr>
          <p:cNvPr id="169" name=""/>
          <p:cNvGraphicFramePr/>
          <p:nvPr/>
        </p:nvGraphicFramePr>
        <p:xfrm>
          <a:off x="500040" y="1009080"/>
          <a:ext cx="5439960" cy="3398040"/>
        </p:xfrm>
        <a:graphic>
          <a:graphicData uri="http://schemas.openxmlformats.org/drawingml/2006/table">
            <a:tbl>
              <a:tblPr/>
              <a:tblGrid>
                <a:gridCol w="493560"/>
                <a:gridCol w="2218680"/>
                <a:gridCol w="2727720"/>
              </a:tblGrid>
              <a:tr h="49320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ru-RU" sz="1400" spc="-1" strike="noStrike">
                          <a:latin typeface="Times New Roman"/>
                        </a:rPr>
                        <a:t>№ </a:t>
                      </a:r>
                      <a:r>
                        <a:rPr b="0" lang="ru-RU" sz="1400" spc="-1" strike="noStrike">
                          <a:latin typeface="Times New Roman"/>
                        </a:rPr>
                        <a:t>п/п</a:t>
                      </a:r>
                      <a:endParaRPr b="0" lang="ru-RU" sz="14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ru-RU" sz="1400" spc="-1" strike="noStrike">
                          <a:latin typeface="Times New Roman"/>
                        </a:rPr>
                        <a:t>Модель</a:t>
                      </a:r>
                      <a:endParaRPr b="0" lang="ru-RU" sz="14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ru-RU" sz="1400" spc="-1" strike="noStrike">
                          <a:latin typeface="Times New Roman"/>
                        </a:rPr>
                        <a:t>Коэффициент детерминации для тестовой выборки </a:t>
                      </a:r>
                      <a:r>
                        <a:rPr b="0" lang="en-US" sz="1400" spc="-1" strike="noStrike">
                          <a:latin typeface="Times New Roman"/>
                        </a:rPr>
                        <a:t>R</a:t>
                      </a:r>
                      <a:r>
                        <a:rPr b="0" lang="en-US" sz="1400" spc="-1" strike="noStrike" baseline="14000000">
                          <a:latin typeface="Times New Roman"/>
                        </a:rPr>
                        <a:t>2</a:t>
                      </a:r>
                      <a:endParaRPr b="0" lang="ru-RU" sz="14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2905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ru-RU" sz="1400" spc="-1" strike="noStrike">
                          <a:latin typeface="Times New Roman"/>
                        </a:rPr>
                        <a:t>1.</a:t>
                      </a:r>
                      <a:endParaRPr b="0" lang="ru-RU" sz="14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ru-RU" sz="1400" spc="-1" strike="noStrike">
                          <a:latin typeface="Times New Roman"/>
                        </a:rPr>
                        <a:t>LinearRegression</a:t>
                      </a:r>
                      <a:endParaRPr b="0" lang="ru-RU" sz="14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ru-RU" sz="1400" spc="-1" strike="noStrike">
                          <a:latin typeface="Times New Roman"/>
                        </a:rPr>
                        <a:t>0.0</a:t>
                      </a:r>
                      <a:r>
                        <a:rPr b="0" lang="en-US" sz="1400" spc="-1" strike="noStrike">
                          <a:latin typeface="Times New Roman"/>
                        </a:rPr>
                        <a:t>0</a:t>
                      </a:r>
                      <a:endParaRPr b="0" lang="ru-RU" sz="14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905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ru-RU" sz="1400" spc="-1" strike="noStrike">
                          <a:latin typeface="Times New Roman"/>
                        </a:rPr>
                        <a:t>2.</a:t>
                      </a:r>
                      <a:endParaRPr b="0" lang="ru-RU" sz="14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ru-RU" sz="1400" spc="-1" strike="noStrike">
                          <a:latin typeface="Times New Roman"/>
                        </a:rPr>
                        <a:t>SVR</a:t>
                      </a:r>
                      <a:endParaRPr b="0" lang="ru-RU" sz="14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ru-RU" sz="1400" spc="-1" strike="noStrike">
                          <a:latin typeface="Times New Roman"/>
                        </a:rPr>
                        <a:t>-0.04</a:t>
                      </a:r>
                      <a:endParaRPr b="0" lang="ru-RU" sz="14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905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ru-RU" sz="1400" spc="-1" strike="noStrike">
                          <a:latin typeface="Times New Roman"/>
                        </a:rPr>
                        <a:t>3.</a:t>
                      </a:r>
                      <a:endParaRPr b="0" lang="ru-RU" sz="14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ru-RU" sz="1400" spc="-1" strike="noStrike">
                          <a:latin typeface="Times New Roman"/>
                        </a:rPr>
                        <a:t>KneighborsRegressor</a:t>
                      </a:r>
                      <a:endParaRPr b="0" lang="ru-RU" sz="14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ru-RU" sz="1400" spc="-1" strike="noStrike">
                          <a:latin typeface="Times New Roman"/>
                        </a:rPr>
                        <a:t>-0.09</a:t>
                      </a:r>
                      <a:endParaRPr b="0" lang="ru-RU" sz="14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905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ru-RU" sz="1400" spc="-1" strike="noStrike">
                          <a:latin typeface="Times New Roman"/>
                        </a:rPr>
                        <a:t>4.</a:t>
                      </a:r>
                      <a:endParaRPr b="0" lang="ru-RU" sz="14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ru-RU" sz="1400" spc="-1" strike="noStrike">
                          <a:latin typeface="Times New Roman"/>
                        </a:rPr>
                        <a:t>DecisionTreeRegressor</a:t>
                      </a:r>
                      <a:endParaRPr b="0" lang="ru-RU" sz="14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ru-RU" sz="1400" spc="-1" strike="noStrike">
                          <a:latin typeface="Times New Roman"/>
                        </a:rPr>
                        <a:t>-0.81</a:t>
                      </a:r>
                      <a:endParaRPr b="0" lang="ru-RU" sz="14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905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ru-RU" sz="1400" spc="-1" strike="noStrike">
                          <a:latin typeface="Times New Roman"/>
                        </a:rPr>
                        <a:t>5.</a:t>
                      </a:r>
                      <a:endParaRPr b="0" lang="ru-RU" sz="14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ru-RU" sz="1400" spc="-1" strike="noStrike">
                          <a:latin typeface="Times New Roman"/>
                        </a:rPr>
                        <a:t>SGDRegressor</a:t>
                      </a:r>
                      <a:endParaRPr b="0" lang="ru-RU" sz="14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ru-RU" sz="1400" spc="-1" strike="noStrike">
                          <a:latin typeface="Times New Roman"/>
                        </a:rPr>
                        <a:t>-0.01</a:t>
                      </a:r>
                      <a:endParaRPr b="0" lang="ru-RU" sz="14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905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ru-RU" sz="1400" spc="-1" strike="noStrike">
                          <a:latin typeface="Times New Roman"/>
                        </a:rPr>
                        <a:t>6.</a:t>
                      </a:r>
                      <a:endParaRPr b="0" lang="ru-RU" sz="14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ru-RU" sz="1400" spc="-1" strike="noStrike">
                          <a:latin typeface="Times New Roman"/>
                        </a:rPr>
                        <a:t>MLPRegressor</a:t>
                      </a:r>
                      <a:endParaRPr b="0" lang="ru-RU" sz="14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ru-RU" sz="1400" spc="-1" strike="noStrike">
                          <a:latin typeface="Times New Roman"/>
                        </a:rPr>
                        <a:t>-0.01</a:t>
                      </a:r>
                      <a:endParaRPr b="0" lang="ru-RU" sz="14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905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ru-RU" sz="1400" spc="-1" strike="noStrike">
                          <a:latin typeface="Times New Roman"/>
                        </a:rPr>
                        <a:t>7.</a:t>
                      </a:r>
                      <a:endParaRPr b="0" lang="ru-RU" sz="14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ru-RU" sz="1400" spc="-1" strike="noStrike">
                          <a:latin typeface="Times New Roman"/>
                        </a:rPr>
                        <a:t>Lasso</a:t>
                      </a:r>
                      <a:endParaRPr b="0" lang="ru-RU" sz="14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ru-RU" sz="1400" spc="-1" strike="noStrike">
                          <a:latin typeface="Times New Roman"/>
                        </a:rPr>
                        <a:t>-0.01</a:t>
                      </a:r>
                      <a:endParaRPr b="0" lang="ru-RU" sz="14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905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ru-RU" sz="1400" spc="-1" strike="noStrike">
                          <a:latin typeface="Times New Roman"/>
                        </a:rPr>
                        <a:t>8.</a:t>
                      </a:r>
                      <a:endParaRPr b="0" lang="ru-RU" sz="14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ru-RU" sz="1400" spc="-1" strike="noStrike">
                          <a:latin typeface="Times New Roman"/>
                        </a:rPr>
                        <a:t>RandomForestRegressor</a:t>
                      </a:r>
                      <a:endParaRPr b="0" lang="ru-RU" sz="14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ru-RU" sz="1400" spc="-1" strike="noStrike">
                          <a:latin typeface="Times New Roman"/>
                        </a:rPr>
                        <a:t>-0.03</a:t>
                      </a:r>
                      <a:endParaRPr b="0" lang="ru-RU" sz="14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905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ru-RU" sz="1400" spc="-1" strike="noStrike">
                          <a:latin typeface="Times New Roman"/>
                        </a:rPr>
                        <a:t>9.</a:t>
                      </a:r>
                      <a:endParaRPr b="0" lang="ru-RU" sz="14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ru-RU" sz="1400" spc="-1" strike="noStrike">
                          <a:latin typeface="Times New Roman"/>
                        </a:rPr>
                        <a:t>GradientBoostingRegressor</a:t>
                      </a:r>
                      <a:endParaRPr b="0" lang="ru-RU" sz="14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ru-RU" sz="1400" spc="-1" strike="noStrike">
                          <a:latin typeface="Times New Roman"/>
                        </a:rPr>
                        <a:t>-0.0</a:t>
                      </a:r>
                      <a:r>
                        <a:rPr b="0" lang="en-US" sz="1400" spc="-1" strike="noStrike">
                          <a:latin typeface="Times New Roman"/>
                        </a:rPr>
                        <a:t>4</a:t>
                      </a:r>
                      <a:endParaRPr b="0" lang="ru-RU" sz="14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905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ru-RU" sz="1400" spc="-1" strike="noStrike">
                          <a:latin typeface="Times New Roman"/>
                        </a:rPr>
                        <a:t>10.</a:t>
                      </a:r>
                      <a:endParaRPr b="0" lang="ru-RU" sz="14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ru-RU" sz="1400" spc="-1" strike="noStrike">
                          <a:latin typeface="Times New Roman"/>
                        </a:rPr>
                        <a:t>StackingRegressor</a:t>
                      </a:r>
                      <a:endParaRPr b="0" lang="ru-RU" sz="14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ru-RU" sz="1400" spc="-1" strike="noStrike">
                          <a:latin typeface="Times New Roman"/>
                        </a:rPr>
                        <a:t>-0.0</a:t>
                      </a:r>
                      <a:r>
                        <a:rPr b="0" lang="en-US" sz="1400" spc="-1" strike="noStrike">
                          <a:latin typeface="Times New Roman"/>
                        </a:rPr>
                        <a:t>4</a:t>
                      </a:r>
                      <a:endParaRPr b="0" lang="ru-RU" sz="14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170" name="PlaceHolder 28"/>
          <p:cNvSpPr txBox="1"/>
          <p:nvPr/>
        </p:nvSpPr>
        <p:spPr>
          <a:xfrm>
            <a:off x="6480000" y="1080000"/>
            <a:ext cx="5040000" cy="34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algn="just">
              <a:spcBef>
                <a:spcPts val="1417"/>
              </a:spcBef>
            </a:pPr>
            <a:r>
              <a:rPr b="0" lang="ru-RU" sz="1400" spc="-1" strike="noStrike">
                <a:latin typeface="Arial"/>
                <a:ea typeface="Microsoft YaHei"/>
              </a:rPr>
              <a:t>Так же ощутимых результатов не удалось добиться при </a:t>
            </a:r>
            <a:r>
              <a:rPr b="0" lang="ru-RU" sz="1400" spc="-1" strike="noStrike">
                <a:latin typeface="Arial"/>
              </a:rPr>
              <a:t>предсказании модуля упругости при растяжении</a:t>
            </a:r>
            <a:endParaRPr b="0" lang="ru-RU" sz="1400" spc="-1" strike="noStrike">
              <a:latin typeface="Arial"/>
            </a:endParaRPr>
          </a:p>
          <a:p>
            <a:pPr algn="just">
              <a:spcBef>
                <a:spcPts val="1417"/>
              </a:spcBef>
            </a:pPr>
            <a:r>
              <a:rPr b="0" lang="ru-RU" sz="1400" spc="-1" strike="noStrike">
                <a:latin typeface="Arial"/>
              </a:rPr>
              <a:t>Из сводной таблицы видно, что при предсказании модуля упругости при растяжении не удалось приблизится к идеальному результату более, чем до предсказания среднего значения.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04280" y="132120"/>
            <a:ext cx="11350080" cy="825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86000"/>
          </a:bodyPr>
          <a:p>
            <a:pPr algn="ctr">
              <a:lnSpc>
                <a:spcPct val="100000"/>
              </a:lnSpc>
            </a:pPr>
            <a:r>
              <a:rPr b="0" lang="ru-RU" sz="2800" spc="-1" strike="noStrike">
                <a:latin typeface="Arial"/>
              </a:rPr>
              <a:t>Разработка нейронной сети </a:t>
            </a:r>
            <a:br/>
            <a:r>
              <a:rPr b="0" lang="ru-RU" sz="2800" spc="-1" strike="noStrike">
                <a:latin typeface="Arial"/>
              </a:rPr>
              <a:t>для рекомендации соотношения матрица-наполнитель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6120000" y="3240000"/>
            <a:ext cx="5760000" cy="2396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2000"/>
          </a:bodyPr>
          <a:p>
            <a:pPr algn="just">
              <a:spcBef>
                <a:spcPts val="1417"/>
              </a:spcBef>
            </a:pPr>
            <a:r>
              <a:rPr b="0" lang="ru-RU" sz="1400" spc="-1" strike="noStrike">
                <a:latin typeface="Arial"/>
              </a:rPr>
              <a:t>Для рекомендации оотношения матрица-наполнитель было выбрано две модели нейронных сетей с разными архитектурами:</a:t>
            </a:r>
            <a:endParaRPr b="0" lang="ru-RU" sz="1400" spc="-1" strike="noStrike">
              <a:latin typeface="Arial"/>
            </a:endParaRPr>
          </a:p>
          <a:p>
            <a:pPr algn="just">
              <a:spcBef>
                <a:spcPts val="1417"/>
              </a:spcBef>
            </a:pPr>
            <a:r>
              <a:rPr b="0" lang="ru-RU" sz="1400" spc="-1" strike="noStrike">
                <a:latin typeface="Arial"/>
              </a:rPr>
              <a:t>- первая нейросеть имеет два скрытых слоя по 16 нейронов, активационная функция на внутренних слоях "tanh", на выходном слое "relu";</a:t>
            </a:r>
            <a:endParaRPr b="0" lang="ru-RU" sz="1400" spc="-1" strike="noStrike">
              <a:latin typeface="Arial"/>
            </a:endParaRPr>
          </a:p>
          <a:p>
            <a:pPr algn="just">
              <a:spcBef>
                <a:spcPts val="1417"/>
              </a:spcBef>
            </a:pPr>
            <a:r>
              <a:rPr b="0" lang="ru-RU" sz="1400" spc="-1" strike="noStrike">
                <a:latin typeface="Arial"/>
              </a:rPr>
              <a:t>- вторая нейросеть имеет разветвленную структуру: после входного слоя разделяется по числу входных признаков на 12 потоков по 1 слою из 2 нейронов, далее потоки объединяются в один слой из 24 нейронов, активационная функция на внутренних слоях "tanh", на выходном слое "relu"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sldNum"/>
          </p:nvPr>
        </p:nvSpPr>
        <p:spPr>
          <a:xfrm>
            <a:off x="668160" y="6360840"/>
            <a:ext cx="8373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BCD2DB10-2E03-45F1-AF42-11D4E902610E}" type="slidenum">
              <a:rPr b="0" lang="ru-RU" sz="2400" spc="-1" strike="noStrike">
                <a:solidFill>
                  <a:srgbClr val="898989"/>
                </a:solidFill>
                <a:latin typeface="Open Sans"/>
                <a:ea typeface="Open Sans"/>
              </a:rPr>
              <a:t>&lt;номер&gt;</a:t>
            </a:fld>
            <a:endParaRPr b="0" lang="ru-RU" sz="2400" spc="-1" strike="noStrike">
              <a:latin typeface="Times New Roman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7020000" y="936000"/>
            <a:ext cx="3780000" cy="1936440"/>
          </a:xfrm>
          <a:prstGeom prst="rect">
            <a:avLst/>
          </a:prstGeom>
          <a:ln w="0">
            <a:noFill/>
          </a:ln>
        </p:spPr>
      </p:pic>
      <p:pic>
        <p:nvPicPr>
          <p:cNvPr id="175" name="" descr=""/>
          <p:cNvPicPr/>
          <p:nvPr/>
        </p:nvPicPr>
        <p:blipFill>
          <a:blip r:embed="rId2"/>
          <a:stretch/>
        </p:blipFill>
        <p:spPr>
          <a:xfrm>
            <a:off x="735840" y="936000"/>
            <a:ext cx="4478400" cy="540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04280" y="132120"/>
            <a:ext cx="11350080" cy="825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86000"/>
          </a:bodyPr>
          <a:p>
            <a:pPr algn="ctr">
              <a:lnSpc>
                <a:spcPct val="100000"/>
              </a:lnSpc>
            </a:pPr>
            <a:r>
              <a:rPr b="0" lang="ru-RU" sz="2800" spc="-1" strike="noStrike">
                <a:latin typeface="Arial"/>
              </a:rPr>
              <a:t>Разработка нейронной сети </a:t>
            </a:r>
            <a:endParaRPr b="0" lang="ru-RU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2800" spc="-1" strike="noStrike">
                <a:latin typeface="Arial"/>
              </a:rPr>
              <a:t>для рекомендации соотношения матрица-наполнитель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7920000" y="2520000"/>
            <a:ext cx="3960000" cy="3656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algn="just">
              <a:spcBef>
                <a:spcPts val="1417"/>
              </a:spcBef>
            </a:pPr>
            <a:r>
              <a:rPr b="0" lang="ru-RU" sz="1400" spc="-1" strike="noStrike">
                <a:latin typeface="Arial"/>
              </a:rPr>
              <a:t>Из сводной таблицы видно, что при вычислении рекомендуемого соотношения матрица-наполнитель ни одной модели не удалось приблизится к идеальному результату, даже предсказание среднего значения удается с трудом.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sldNum"/>
          </p:nvPr>
        </p:nvSpPr>
        <p:spPr>
          <a:xfrm>
            <a:off x="668160" y="6360840"/>
            <a:ext cx="8373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A8982CB7-F4F3-4916-9161-D34D1F82B362}" type="slidenum">
              <a:rPr b="0" lang="ru-RU" sz="2400" spc="-1" strike="noStrike">
                <a:solidFill>
                  <a:srgbClr val="898989"/>
                </a:solidFill>
                <a:latin typeface="Open Sans"/>
                <a:ea typeface="Open Sans"/>
              </a:rPr>
              <a:t>&lt;номер&gt;</a:t>
            </a:fld>
            <a:endParaRPr b="0" lang="ru-RU" sz="2400" spc="-1" strike="noStrike">
              <a:latin typeface="Times New Roman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588240" y="975600"/>
            <a:ext cx="3371760" cy="5324400"/>
          </a:xfrm>
          <a:prstGeom prst="rect">
            <a:avLst/>
          </a:prstGeom>
          <a:ln w="0">
            <a:noFill/>
          </a:ln>
        </p:spPr>
      </p:pic>
      <p:pic>
        <p:nvPicPr>
          <p:cNvPr id="180" name="" descr=""/>
          <p:cNvPicPr/>
          <p:nvPr/>
        </p:nvPicPr>
        <p:blipFill>
          <a:blip r:embed="rId2"/>
          <a:stretch/>
        </p:blipFill>
        <p:spPr>
          <a:xfrm>
            <a:off x="4283280" y="957600"/>
            <a:ext cx="3276720" cy="537228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81" name=""/>
          <p:cNvGraphicFramePr/>
          <p:nvPr/>
        </p:nvGraphicFramePr>
        <p:xfrm>
          <a:off x="7740720" y="984600"/>
          <a:ext cx="4171320" cy="1188720"/>
        </p:xfrm>
        <a:graphic>
          <a:graphicData uri="http://schemas.openxmlformats.org/drawingml/2006/table">
            <a:tbl>
              <a:tblPr/>
              <a:tblGrid>
                <a:gridCol w="482400"/>
                <a:gridCol w="1242000"/>
                <a:gridCol w="2446920"/>
              </a:tblGrid>
              <a:tr h="45684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ru-RU" sz="1300" spc="-1" strike="noStrike">
                          <a:latin typeface="Times New Roman"/>
                        </a:rPr>
                        <a:t>№ </a:t>
                      </a:r>
                      <a:r>
                        <a:rPr b="0" lang="ru-RU" sz="1300" spc="-1" strike="noStrike">
                          <a:latin typeface="Times New Roman"/>
                        </a:rPr>
                        <a:t>п/п</a:t>
                      </a:r>
                      <a:endParaRPr b="0" lang="ru-RU" sz="13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ru-RU" sz="1300" spc="-1" strike="noStrike">
                          <a:latin typeface="Times New Roman"/>
                        </a:rPr>
                        <a:t>Модель</a:t>
                      </a:r>
                      <a:endParaRPr b="0" lang="ru-RU" sz="13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ru-RU" sz="1300" spc="-1" strike="noStrike">
                          <a:latin typeface="Times New Roman"/>
                        </a:rPr>
                        <a:t>Коэффициент детерминации для тестовой выборки </a:t>
                      </a:r>
                      <a:r>
                        <a:rPr b="0" lang="en-US" sz="1300" spc="-1" strike="noStrike">
                          <a:latin typeface="Times New Roman"/>
                        </a:rPr>
                        <a:t>R</a:t>
                      </a:r>
                      <a:r>
                        <a:rPr b="0" lang="en-US" sz="1300" spc="-1" strike="noStrike" baseline="14000000">
                          <a:latin typeface="Times New Roman"/>
                        </a:rPr>
                        <a:t>2</a:t>
                      </a:r>
                      <a:endParaRPr b="0" lang="ru-RU" sz="13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ru-RU" sz="1300" spc="-1" strike="noStrike">
                          <a:latin typeface="Times New Roman"/>
                        </a:rPr>
                        <a:t>1.</a:t>
                      </a:r>
                      <a:endParaRPr b="0" lang="ru-RU" sz="13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ru-RU" sz="1300" spc="-1" strike="noStrike">
                          <a:latin typeface="Times New Roman"/>
                        </a:rPr>
                        <a:t>Модель №1</a:t>
                      </a:r>
                      <a:endParaRPr b="0" lang="ru-RU" sz="13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en-US" sz="1300" spc="-1" strike="noStrike">
                          <a:latin typeface="Times New Roman"/>
                        </a:rPr>
                        <a:t>-23.16</a:t>
                      </a:r>
                      <a:endParaRPr b="0" lang="en-US" sz="13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ru-RU" sz="1300" spc="-1" strike="noStrike">
                          <a:latin typeface="Times New Roman"/>
                        </a:rPr>
                        <a:t>2.</a:t>
                      </a:r>
                      <a:endParaRPr b="0" lang="ru-RU" sz="13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ru-RU" sz="1300" spc="-1" strike="noStrike">
                          <a:latin typeface="Times New Roman"/>
                        </a:rPr>
                        <a:t>Модель №2</a:t>
                      </a:r>
                      <a:endParaRPr b="0" lang="ru-RU" sz="13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ru-RU" sz="1300" spc="-1" strike="noStrike">
                          <a:latin typeface="Times New Roman"/>
                        </a:rPr>
                        <a:t>-0.63</a:t>
                      </a:r>
                      <a:endParaRPr b="0" lang="ru-RU" sz="13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04280" y="132120"/>
            <a:ext cx="11350080" cy="825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2800" spc="-1" strike="noStrike">
                <a:latin typeface="Arial"/>
              </a:rPr>
              <a:t>Разработка приложения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404280" y="4680000"/>
            <a:ext cx="11475720" cy="16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algn="just">
              <a:spcBef>
                <a:spcPts val="1417"/>
              </a:spcBef>
            </a:pPr>
            <a:r>
              <a:rPr b="0" lang="ru-RU" sz="1400" spc="-1" strike="noStrike">
                <a:latin typeface="Arial"/>
              </a:rPr>
              <a:t>Разработанные и обученные модели теперь необходимо как-то применять на практике. Для этих целей было разработано удобное web-приложение с использованием библиотеки Flask. В приложении представлены расчеты на основе двух моделей машинного обучения: расчет для рекомендации соотношения матрица-наполнитель выполняется нейросетью, а расчет для предсказания прочности при растяжении выполняется моделью на основе линейной регрессии.</a:t>
            </a:r>
            <a:endParaRPr b="0" lang="ru-RU" sz="1400" spc="-1" strike="noStrike">
              <a:latin typeface="Arial"/>
            </a:endParaRPr>
          </a:p>
          <a:p>
            <a:pPr algn="just">
              <a:spcBef>
                <a:spcPts val="1417"/>
              </a:spcBef>
            </a:pPr>
            <a:r>
              <a:rPr b="0" lang="ru-RU" sz="1400" spc="-1" strike="noStrike">
                <a:latin typeface="Arial"/>
              </a:rPr>
              <a:t>Приложение можно запустить локально из среды Python 3.9. Также приложение доступно по адресу: http://avchetverikov.pythonanywhere.com/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sldNum"/>
          </p:nvPr>
        </p:nvSpPr>
        <p:spPr>
          <a:xfrm>
            <a:off x="668160" y="6360840"/>
            <a:ext cx="8373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55650FAD-7FA1-4BFA-AFC4-CF2FAC869F7A}" type="slidenum">
              <a:rPr b="0" lang="ru-RU" sz="2400" spc="-1" strike="noStrike">
                <a:solidFill>
                  <a:srgbClr val="898989"/>
                </a:solidFill>
                <a:latin typeface="Open Sans"/>
                <a:ea typeface="Open Sans"/>
              </a:rPr>
              <a:t>&lt;номер&gt;</a:t>
            </a:fld>
            <a:endParaRPr b="0" lang="ru-RU" sz="2400" spc="-1" strike="noStrike">
              <a:latin typeface="Times New Roman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382320" y="1080000"/>
            <a:ext cx="3740400" cy="3600000"/>
          </a:xfrm>
          <a:prstGeom prst="rect">
            <a:avLst/>
          </a:prstGeom>
          <a:ln w="0">
            <a:noFill/>
          </a:ln>
        </p:spPr>
      </p:pic>
      <p:pic>
        <p:nvPicPr>
          <p:cNvPr id="186" name="" descr=""/>
          <p:cNvPicPr/>
          <p:nvPr/>
        </p:nvPicPr>
        <p:blipFill>
          <a:blip r:embed="rId2"/>
          <a:stretch/>
        </p:blipFill>
        <p:spPr>
          <a:xfrm>
            <a:off x="4296240" y="1080000"/>
            <a:ext cx="3726000" cy="3600000"/>
          </a:xfrm>
          <a:prstGeom prst="rect">
            <a:avLst/>
          </a:prstGeom>
          <a:ln w="0">
            <a:noFill/>
          </a:ln>
        </p:spPr>
      </p:pic>
      <p:pic>
        <p:nvPicPr>
          <p:cNvPr id="187" name="" descr=""/>
          <p:cNvPicPr/>
          <p:nvPr/>
        </p:nvPicPr>
        <p:blipFill>
          <a:blip r:embed="rId3"/>
          <a:stretch/>
        </p:blipFill>
        <p:spPr>
          <a:xfrm>
            <a:off x="8281080" y="1080000"/>
            <a:ext cx="3654000" cy="360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04280" y="132120"/>
            <a:ext cx="11350080" cy="825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2800" spc="-1" strike="noStrike">
                <a:latin typeface="Arial"/>
              </a:rPr>
              <a:t>Заключение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404280" y="1080000"/>
            <a:ext cx="11475720" cy="14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8000"/>
          </a:bodyPr>
          <a:p>
            <a:pPr algn="just">
              <a:spcBef>
                <a:spcPts val="1417"/>
              </a:spcBef>
            </a:pPr>
            <a:r>
              <a:rPr b="0" lang="ru-RU" sz="1800" spc="-1" strike="noStrike">
                <a:latin typeface="Arial"/>
              </a:rPr>
              <a:t>Если обобщить полученные результаты, то можно сделать вывод, что взаимосвязь, если она есть, между параметрами датасета очень слабая, и выявить ее наиболее распространенными моделями машинного обучения не удалось. Возможно, требуется более точная настройка гиперпараметров моделей, занимающая довольно много времени, и в рамках данной работы это не представляется возможным сделать.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sldNum"/>
          </p:nvPr>
        </p:nvSpPr>
        <p:spPr>
          <a:xfrm>
            <a:off x="668160" y="6360840"/>
            <a:ext cx="8373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90951FAA-9A67-4EB4-9B00-F76A6F91F02F}" type="slidenum">
              <a:rPr b="0" lang="ru-RU" sz="2400" spc="-1" strike="noStrike">
                <a:solidFill>
                  <a:srgbClr val="898989"/>
                </a:solidFill>
                <a:latin typeface="Open Sans"/>
                <a:ea typeface="Open Sans"/>
              </a:rPr>
              <a:t>&lt;номер&gt;</a:t>
            </a:fld>
            <a:endParaRPr b="0" lang="ru-RU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/>
          </p:nvPr>
        </p:nvSpPr>
        <p:spPr>
          <a:xfrm>
            <a:off x="3119400" y="3324600"/>
            <a:ext cx="6289560" cy="259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171360" indent="-171360" algn="ctr">
              <a:lnSpc>
                <a:spcPct val="90000"/>
              </a:lnSpc>
              <a:tabLst>
                <a:tab algn="l" pos="0"/>
              </a:tabLst>
            </a:pPr>
            <a:r>
              <a:rPr b="0" lang="ru-RU" sz="2800" spc="-1" strike="noStrike">
                <a:solidFill>
                  <a:srgbClr val="7c7c7c"/>
                </a:solidFill>
                <a:latin typeface="Open Sans"/>
                <a:ea typeface="Open Sans"/>
              </a:rPr>
              <a:t>edu.bmstu.ru</a:t>
            </a:r>
            <a:endParaRPr b="0" lang="ru-RU" sz="2800" spc="-1" strike="noStrike">
              <a:latin typeface="Arial"/>
            </a:endParaRPr>
          </a:p>
          <a:p>
            <a:pPr marL="171360" indent="-171360" algn="ctr">
              <a:lnSpc>
                <a:spcPct val="90000"/>
              </a:lnSpc>
              <a:spcBef>
                <a:spcPts val="751"/>
              </a:spcBef>
              <a:tabLst>
                <a:tab algn="l" pos="0"/>
              </a:tabLst>
            </a:pPr>
            <a:r>
              <a:rPr b="1" lang="ru-RU" sz="2800" spc="-1" strike="noStrike">
                <a:solidFill>
                  <a:srgbClr val="7c7c7c"/>
                </a:solidFill>
                <a:latin typeface="Open Sans"/>
                <a:ea typeface="Open Sans"/>
              </a:rPr>
              <a:t>+7 </a:t>
            </a:r>
            <a:r>
              <a:rPr b="1" lang="en-US" sz="2800" spc="-1" strike="noStrike">
                <a:solidFill>
                  <a:srgbClr val="7c7c7c"/>
                </a:solidFill>
                <a:latin typeface="Open Sans"/>
                <a:ea typeface="Open Sans"/>
              </a:rPr>
              <a:t>495 182-83-85</a:t>
            </a:r>
            <a:endParaRPr b="0" lang="ru-RU" sz="2800" spc="-1" strike="noStrike">
              <a:latin typeface="Arial"/>
            </a:endParaRPr>
          </a:p>
          <a:p>
            <a:pPr marL="171360" indent="-171360" algn="ctr">
              <a:lnSpc>
                <a:spcPct val="90000"/>
              </a:lnSpc>
              <a:spcBef>
                <a:spcPts val="751"/>
              </a:spcBef>
              <a:tabLst>
                <a:tab algn="l" pos="0"/>
              </a:tabLst>
            </a:pPr>
            <a:r>
              <a:rPr b="0" lang="en-US" sz="2800" spc="-1" strike="noStrike" u="sng">
                <a:solidFill>
                  <a:srgbClr val="1f75e2"/>
                </a:solidFill>
                <a:uFillTx/>
                <a:latin typeface="Open Sans"/>
                <a:ea typeface="Open Sans"/>
                <a:hlinkClick r:id="rId1"/>
              </a:rPr>
              <a:t>edu@bmstu.ru</a:t>
            </a:r>
            <a:endParaRPr b="0" lang="ru-RU" sz="2800" spc="-1" strike="noStrike">
              <a:latin typeface="Arial"/>
            </a:endParaRPr>
          </a:p>
          <a:p>
            <a:pPr marL="171360" indent="-171360" algn="ctr">
              <a:lnSpc>
                <a:spcPct val="90000"/>
              </a:lnSpc>
              <a:spcBef>
                <a:spcPts val="751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rgbClr val="7c7c7c"/>
                </a:solidFill>
                <a:latin typeface="Open Sans"/>
                <a:ea typeface="Open Sans"/>
              </a:rPr>
              <a:t>Москва, Госпитальный переулок , д. 4-6, с.3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5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04280" y="132120"/>
            <a:ext cx="11350080" cy="825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2800" spc="-1" strike="noStrike">
                <a:latin typeface="Arial"/>
              </a:rPr>
              <a:t>Начальные условия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404280" y="1081440"/>
            <a:ext cx="11475720" cy="5094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algn="just">
              <a:spcBef>
                <a:spcPts val="1417"/>
              </a:spcBef>
            </a:pPr>
            <a:r>
              <a:rPr b="0" lang="ru-RU" sz="2000" spc="-1" strike="noStrike">
                <a:latin typeface="Arial"/>
              </a:rPr>
              <a:t>Изначально даны два датасета X_bp.xlsx и X_nup.xlsx со свойствами композитного материала.</a:t>
            </a:r>
            <a:endParaRPr b="0" lang="ru-RU" sz="2000" spc="-1" strike="noStrike">
              <a:latin typeface="Arial"/>
            </a:endParaRPr>
          </a:p>
          <a:p>
            <a:pPr algn="just">
              <a:spcBef>
                <a:spcPts val="1417"/>
              </a:spcBef>
            </a:pPr>
            <a:r>
              <a:rPr b="0" lang="ru-RU" sz="2000" spc="-1" strike="noStrike">
                <a:latin typeface="Arial"/>
              </a:rPr>
              <a:t>Датасет X_bp.xlsx содержит 11 столбцов и 1023 строки.</a:t>
            </a:r>
            <a:endParaRPr b="0" lang="ru-RU" sz="2000" spc="-1" strike="noStrike">
              <a:latin typeface="Arial"/>
            </a:endParaRPr>
          </a:p>
          <a:p>
            <a:pPr algn="just">
              <a:spcBef>
                <a:spcPts val="1417"/>
              </a:spcBef>
            </a:pPr>
            <a:r>
              <a:rPr b="0" lang="ru-RU" sz="2000" spc="-1" strike="noStrike">
                <a:latin typeface="Arial"/>
                <a:ea typeface="Microsoft YaHei"/>
              </a:rPr>
              <a:t>Датасет </a:t>
            </a:r>
            <a:r>
              <a:rPr b="0" lang="ru-RU" sz="2000" spc="-1" strike="noStrike">
                <a:latin typeface="Arial"/>
              </a:rPr>
              <a:t>X_nup.xlsx содержит 4 столбца и 1040 строк.</a:t>
            </a:r>
            <a:endParaRPr b="0" lang="ru-RU" sz="2000" spc="-1" strike="noStrike">
              <a:latin typeface="Arial"/>
            </a:endParaRPr>
          </a:p>
          <a:p>
            <a:pPr algn="just">
              <a:spcBef>
                <a:spcPts val="1417"/>
              </a:spcBef>
            </a:pPr>
            <a:r>
              <a:rPr b="0" lang="ru-RU" sz="2000" spc="-1" strike="noStrike">
                <a:latin typeface="Arial"/>
              </a:rPr>
              <a:t>Для начала необходимо объединить датасеты по типу объединения INNER и удалить дублирующие столбцы с индексами. </a:t>
            </a:r>
            <a:endParaRPr b="0" lang="ru-RU" sz="2000" spc="-1" strike="noStrike">
              <a:latin typeface="Arial"/>
            </a:endParaRPr>
          </a:p>
          <a:p>
            <a:pPr algn="just">
              <a:spcBef>
                <a:spcPts val="1417"/>
              </a:spcBef>
            </a:pPr>
            <a:r>
              <a:rPr b="0" lang="ru-RU" sz="2000" spc="-1" strike="noStrike">
                <a:latin typeface="Arial"/>
              </a:rPr>
              <a:t>После объединения мы имеем датасет с 13 столбцами и 1023 строками, все строки не имеют пустых значений, не имеют дубликатов, тип данных в столбцах — float64. В основном в каждом столбце содержатся только уникальные значения, но в столбце "Угол нашивки" всего 2 значения.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sldNum"/>
          </p:nvPr>
        </p:nvSpPr>
        <p:spPr>
          <a:xfrm>
            <a:off x="668160" y="6360840"/>
            <a:ext cx="8373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AD72A567-4304-4D4A-9647-1B754FE4C450}" type="slidenum">
              <a:rPr b="0" lang="ru-RU" sz="2400" spc="-1" strike="noStrike">
                <a:solidFill>
                  <a:srgbClr val="898989"/>
                </a:solidFill>
                <a:latin typeface="Open Sans"/>
                <a:ea typeface="Open Sans"/>
              </a:rPr>
              <a:t>2</a:t>
            </a:fld>
            <a:endParaRPr b="0" lang="ru-RU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04280" y="132120"/>
            <a:ext cx="11350080" cy="825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2800" spc="-1" strike="noStrike">
                <a:latin typeface="Arial"/>
              </a:rPr>
              <a:t>Разведочный анализ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04280" y="5040000"/>
            <a:ext cx="4815720" cy="1136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algn="just">
              <a:spcBef>
                <a:spcPts val="1417"/>
              </a:spcBef>
            </a:pPr>
            <a:r>
              <a:rPr b="0" lang="ru-RU" sz="1400" spc="-1" strike="noStrike">
                <a:latin typeface="Arial"/>
              </a:rPr>
              <a:t>Построив график типа боксплот («ящик с усами») для исходного датасета, наглядно видно, что порядок значений переменных сильно различается − практически в 1000 раз.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sldNum"/>
          </p:nvPr>
        </p:nvSpPr>
        <p:spPr>
          <a:xfrm>
            <a:off x="668160" y="6360840"/>
            <a:ext cx="8373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085A62DF-5358-49F4-A31E-3F1CA51186CB}" type="slidenum">
              <a:rPr b="0" lang="ru-RU" sz="2400" spc="-1" strike="noStrike">
                <a:solidFill>
                  <a:srgbClr val="898989"/>
                </a:solidFill>
                <a:latin typeface="Open Sans"/>
                <a:ea typeface="Open Sans"/>
              </a:rPr>
              <a:t>3</a:t>
            </a:fld>
            <a:endParaRPr b="0" lang="ru-RU" sz="2400" spc="-1" strike="noStrike">
              <a:latin typeface="Times New Roman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432000" y="900000"/>
            <a:ext cx="4857480" cy="4032000"/>
          </a:xfrm>
          <a:prstGeom prst="rect">
            <a:avLst/>
          </a:prstGeom>
          <a:ln w="0">
            <a:noFill/>
          </a:ln>
        </p:spPr>
      </p:pic>
      <p:pic>
        <p:nvPicPr>
          <p:cNvPr id="132" name="" descr=""/>
          <p:cNvPicPr/>
          <p:nvPr/>
        </p:nvPicPr>
        <p:blipFill>
          <a:blip r:embed="rId2"/>
          <a:stretch/>
        </p:blipFill>
        <p:spPr>
          <a:xfrm>
            <a:off x="5830920" y="900000"/>
            <a:ext cx="6049080" cy="4032000"/>
          </a:xfrm>
          <a:prstGeom prst="rect">
            <a:avLst/>
          </a:prstGeom>
          <a:ln w="0">
            <a:noFill/>
          </a:ln>
        </p:spPr>
      </p:pic>
      <p:sp>
        <p:nvSpPr>
          <p:cNvPr id="133" name="PlaceHolder 7"/>
          <p:cNvSpPr txBox="1"/>
          <p:nvPr/>
        </p:nvSpPr>
        <p:spPr>
          <a:xfrm>
            <a:off x="5804280" y="5040000"/>
            <a:ext cx="6075720" cy="1136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algn="just">
              <a:spcBef>
                <a:spcPts val="1417"/>
              </a:spcBef>
            </a:pPr>
            <a:r>
              <a:rPr b="0" lang="ru-RU" sz="1400" spc="-1" strike="noStrike">
                <a:latin typeface="Arial"/>
              </a:rPr>
              <a:t>В целях выявления зависимостей между переменными построим тепловую карту коэффициентов корреляции. Коэффициенты корелляции предварительно показывают, что явная зависимость между переменными датасета отсутствует.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04280" y="132120"/>
            <a:ext cx="11350080" cy="825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2800" spc="-1" strike="noStrike">
                <a:latin typeface="Arial"/>
              </a:rPr>
              <a:t>Разведочный анализ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540000" y="4443840"/>
            <a:ext cx="5760000" cy="1676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algn="just">
              <a:spcBef>
                <a:spcPts val="1417"/>
              </a:spcBef>
            </a:pPr>
            <a:r>
              <a:rPr b="0" lang="ru-RU" sz="1400" spc="-1" strike="noStrike">
                <a:latin typeface="Arial"/>
              </a:rPr>
              <a:t>По гистограммам распределения видно, что распределение величин близко к нормальному для большей части параметров,  за исключением поверхностной плотности – большое смещением влево и  угла нашивки – дискретная величина.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sldNum"/>
          </p:nvPr>
        </p:nvSpPr>
        <p:spPr>
          <a:xfrm>
            <a:off x="668160" y="6360840"/>
            <a:ext cx="8373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66B6668C-C5AB-457F-9CF5-26A5C592413F}" type="slidenum">
              <a:rPr b="0" lang="ru-RU" sz="2400" spc="-1" strike="noStrike">
                <a:solidFill>
                  <a:srgbClr val="898989"/>
                </a:solidFill>
                <a:latin typeface="Open Sans"/>
                <a:ea typeface="Open Sans"/>
              </a:rPr>
              <a:t>4</a:t>
            </a:fld>
            <a:endParaRPr b="0" lang="ru-RU" sz="2400" spc="-1" strike="noStrike">
              <a:latin typeface="Times New Roman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540000" y="900000"/>
            <a:ext cx="5866920" cy="3240000"/>
          </a:xfrm>
          <a:prstGeom prst="rect">
            <a:avLst/>
          </a:prstGeom>
          <a:ln w="0">
            <a:noFill/>
          </a:ln>
        </p:spPr>
      </p:pic>
      <p:pic>
        <p:nvPicPr>
          <p:cNvPr id="138" name="" descr=""/>
          <p:cNvPicPr/>
          <p:nvPr/>
        </p:nvPicPr>
        <p:blipFill>
          <a:blip r:embed="rId2"/>
          <a:stretch/>
        </p:blipFill>
        <p:spPr>
          <a:xfrm>
            <a:off x="6660000" y="900000"/>
            <a:ext cx="5064480" cy="3240000"/>
          </a:xfrm>
          <a:prstGeom prst="rect">
            <a:avLst/>
          </a:prstGeom>
          <a:ln w="0">
            <a:noFill/>
          </a:ln>
        </p:spPr>
      </p:pic>
      <p:sp>
        <p:nvSpPr>
          <p:cNvPr id="139" name="PlaceHolder 23"/>
          <p:cNvSpPr txBox="1"/>
          <p:nvPr/>
        </p:nvSpPr>
        <p:spPr>
          <a:xfrm>
            <a:off x="6660000" y="4443840"/>
            <a:ext cx="5040000" cy="1856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algn="just">
              <a:spcBef>
                <a:spcPts val="1417"/>
              </a:spcBef>
            </a:pPr>
            <a:r>
              <a:rPr b="0" lang="ru-RU" sz="1400" spc="-1" strike="noStrike">
                <a:latin typeface="Arial"/>
              </a:rPr>
              <a:t>Построив диаграммы «ящик с усами» для переменных датасета, видно что практически у всех переменных имеются выбросы, кроме угла нашивки, так как данный параметр принимает дискретные значения и диаграмма «ящик с усами» для него не показательна.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04280" y="132120"/>
            <a:ext cx="11350080" cy="825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2800" spc="-1" strike="noStrike">
                <a:latin typeface="Arial"/>
              </a:rPr>
              <a:t>Предобработка данных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04280" y="4500000"/>
            <a:ext cx="11475720" cy="1676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algn="just">
              <a:spcBef>
                <a:spcPts val="1417"/>
              </a:spcBef>
            </a:pPr>
            <a:r>
              <a:rPr b="0" lang="ru-RU" sz="1400" spc="-1" strike="noStrike">
                <a:latin typeface="Arial"/>
              </a:rPr>
              <a:t>Для начала удалим наиболее сильные выбросы. Воспользуемся методом 3-х сигм, так как датасет у нас не большой, а метод 3-х сигм удаляет только экстремальные выбросы и больше данных останется для дальнейшей работы.</a:t>
            </a:r>
            <a:endParaRPr b="0" lang="ru-RU" sz="1400" spc="-1" strike="noStrike">
              <a:latin typeface="Arial"/>
            </a:endParaRPr>
          </a:p>
          <a:p>
            <a:pPr algn="just">
              <a:spcBef>
                <a:spcPts val="1417"/>
              </a:spcBef>
            </a:pPr>
            <a:r>
              <a:rPr b="0" lang="ru-RU" sz="1400" spc="-1" strike="noStrike">
                <a:latin typeface="Arial"/>
              </a:rPr>
              <a:t>Дальнейшая подготовка сводится к нормализации (масштабированию) и стандартизации данных. Наиболее распространенные методы для нормализации (масштабирования) данных − это MinMaxScaler(), Normalizer(), для стандартизации данных − StandardScaler().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sldNum"/>
          </p:nvPr>
        </p:nvSpPr>
        <p:spPr>
          <a:xfrm>
            <a:off x="668160" y="6360840"/>
            <a:ext cx="8373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7BD32503-6F11-48A3-AF30-E44B517FBEA3}" type="slidenum">
              <a:rPr b="0" lang="ru-RU" sz="2400" spc="-1" strike="noStrike">
                <a:solidFill>
                  <a:srgbClr val="898989"/>
                </a:solidFill>
                <a:latin typeface="Open Sans"/>
                <a:ea typeface="Open Sans"/>
              </a:rPr>
              <a:t>5</a:t>
            </a:fld>
            <a:endParaRPr b="0" lang="ru-RU" sz="2400" spc="-1" strike="noStrike">
              <a:latin typeface="Times New Roman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2056320" y="1080000"/>
            <a:ext cx="8023680" cy="3020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04280" y="132120"/>
            <a:ext cx="11350080" cy="825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2800" spc="-1" strike="noStrike">
                <a:latin typeface="Arial"/>
              </a:rPr>
              <a:t>Предобработка данных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04280" y="3960000"/>
            <a:ext cx="11475720" cy="23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algn="just">
              <a:spcBef>
                <a:spcPts val="1417"/>
              </a:spcBef>
            </a:pPr>
            <a:r>
              <a:rPr b="0" lang="ru-RU" sz="1400" spc="-1" strike="noStrike">
                <a:latin typeface="Arial"/>
              </a:rPr>
              <a:t>Интересный эффект дает применение Normalizer() к датасету без транспонирования, Normalizer() нормализует в датасете каждую отдельную строку — единичное наблюдение и свяжет в ложной зависимости признаки и целевую переменную.</a:t>
            </a:r>
            <a:endParaRPr b="0" lang="ru-RU" sz="1400" spc="-1" strike="noStrike">
              <a:latin typeface="Arial"/>
            </a:endParaRPr>
          </a:p>
          <a:p>
            <a:pPr algn="just">
              <a:spcBef>
                <a:spcPts val="1417"/>
              </a:spcBef>
            </a:pPr>
            <a:r>
              <a:rPr b="0" lang="ru-RU" sz="1400" spc="-1" strike="noStrike">
                <a:latin typeface="Arial"/>
              </a:rPr>
              <a:t>На таком датасете практически все модели отлично обучаются, и показывают хороший результат на тестовой выборке.</a:t>
            </a:r>
            <a:endParaRPr b="0" lang="ru-RU" sz="1400" spc="-1" strike="noStrike">
              <a:latin typeface="Arial"/>
            </a:endParaRPr>
          </a:p>
          <a:p>
            <a:pPr algn="just">
              <a:spcBef>
                <a:spcPts val="1417"/>
              </a:spcBef>
            </a:pPr>
            <a:r>
              <a:rPr b="0" lang="ru-RU" sz="1400" spc="-1" strike="noStrike">
                <a:latin typeface="Arial"/>
              </a:rPr>
              <a:t>А вот дальнейшее применение обученной модели на рабочих данных вызывает проблему, так как не возможно применить нормализатор, идентичный нормализатору на обучающей выборке: в рабочих данных отсутствует целевая переменная.</a:t>
            </a:r>
            <a:endParaRPr b="0" lang="ru-RU" sz="1400" spc="-1" strike="noStrike">
              <a:latin typeface="Arial"/>
            </a:endParaRPr>
          </a:p>
          <a:p>
            <a:pPr algn="just">
              <a:spcBef>
                <a:spcPts val="1417"/>
              </a:spcBef>
            </a:pPr>
            <a:r>
              <a:rPr b="0" lang="ru-RU" sz="1400" spc="-1" strike="noStrike">
                <a:latin typeface="Arial"/>
              </a:rPr>
              <a:t>Для дальнейшей работы разделим наш датасет на два — целевая переменная и признаки и применим к ним методы нормализации и стандартизации по отдельности.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sldNum"/>
          </p:nvPr>
        </p:nvSpPr>
        <p:spPr>
          <a:xfrm>
            <a:off x="668160" y="6360840"/>
            <a:ext cx="8373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A389B7ED-1FA9-4162-8D3A-84ED07D81223}" type="slidenum">
              <a:rPr b="0" lang="ru-RU" sz="2400" spc="-1" strike="noStrike">
                <a:solidFill>
                  <a:srgbClr val="898989"/>
                </a:solidFill>
                <a:latin typeface="Open Sans"/>
                <a:ea typeface="Open Sans"/>
              </a:rPr>
              <a:t>6</a:t>
            </a:fld>
            <a:endParaRPr b="0" lang="ru-RU" sz="2400" spc="-1" strike="noStrike">
              <a:latin typeface="Times New Roman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2544480" y="936000"/>
            <a:ext cx="6275520" cy="2903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04280" y="132120"/>
            <a:ext cx="11350080" cy="825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2800" spc="-1" strike="noStrike">
                <a:latin typeface="Arial"/>
              </a:rPr>
              <a:t>Предобработка данных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6120000" y="5040000"/>
            <a:ext cx="5760000" cy="1136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algn="just">
              <a:spcBef>
                <a:spcPts val="1417"/>
              </a:spcBef>
            </a:pPr>
            <a:r>
              <a:rPr b="0" lang="ru-RU" sz="1400" spc="-1" strike="noStrike">
                <a:latin typeface="Arial"/>
              </a:rPr>
              <a:t>Для случая прогнозирования прочности при растяжении  примененим  StandardScaler().</a:t>
            </a:r>
            <a:endParaRPr b="0" lang="ru-RU" sz="1400" spc="-1" strike="noStrike">
              <a:latin typeface="Arial"/>
            </a:endParaRPr>
          </a:p>
          <a:p>
            <a:pPr algn="just">
              <a:spcBef>
                <a:spcPts val="1417"/>
              </a:spcBef>
            </a:pPr>
            <a:r>
              <a:rPr b="0" lang="ru-RU" sz="1400" spc="-1" strike="noStrike">
                <a:latin typeface="Arial"/>
                <a:ea typeface="Microsoft YaHei"/>
              </a:rPr>
              <a:t>Аналогично примененим  StandardScaler() д</a:t>
            </a:r>
            <a:r>
              <a:rPr b="0" lang="ru-RU" sz="1400" spc="-1" strike="noStrike">
                <a:latin typeface="Arial"/>
              </a:rPr>
              <a:t>ля случая прогнозирования модуля упругости при растяжении.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sldNum"/>
          </p:nvPr>
        </p:nvSpPr>
        <p:spPr>
          <a:xfrm>
            <a:off x="668160" y="6360840"/>
            <a:ext cx="8373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79F507DA-8D22-4A18-A319-43B6395885D5}" type="slidenum">
              <a:rPr b="0" lang="ru-RU" sz="2400" spc="-1" strike="noStrike">
                <a:solidFill>
                  <a:srgbClr val="898989"/>
                </a:solidFill>
                <a:latin typeface="Open Sans"/>
                <a:ea typeface="Open Sans"/>
              </a:rPr>
              <a:t>7</a:t>
            </a:fld>
            <a:endParaRPr b="0" lang="ru-RU" sz="2400" spc="-1" strike="noStrike">
              <a:latin typeface="Times New Roman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900000" y="810360"/>
            <a:ext cx="4680000" cy="5504760"/>
          </a:xfrm>
          <a:prstGeom prst="rect">
            <a:avLst/>
          </a:prstGeom>
          <a:ln w="0">
            <a:noFill/>
          </a:ln>
        </p:spPr>
      </p:pic>
      <p:pic>
        <p:nvPicPr>
          <p:cNvPr id="152" name="" descr=""/>
          <p:cNvPicPr/>
          <p:nvPr/>
        </p:nvPicPr>
        <p:blipFill>
          <a:blip r:embed="rId2"/>
          <a:stretch/>
        </p:blipFill>
        <p:spPr>
          <a:xfrm>
            <a:off x="6048000" y="822600"/>
            <a:ext cx="5760000" cy="3948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04280" y="132120"/>
            <a:ext cx="11350080" cy="825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2800" spc="-1" strike="noStrike">
                <a:latin typeface="Arial"/>
              </a:rPr>
              <a:t>Предобработка данных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6300000" y="5040000"/>
            <a:ext cx="5580000" cy="1136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algn="just">
              <a:spcBef>
                <a:spcPts val="1417"/>
              </a:spcBef>
            </a:pPr>
            <a:r>
              <a:rPr b="0" lang="ru-RU" sz="1400" spc="-1" strike="noStrike">
                <a:latin typeface="Arial"/>
              </a:rPr>
              <a:t>Для случая предсказания нейросетью соотношения матрица-наполнитель применим MinMaxScaler()</a:t>
            </a:r>
            <a:endParaRPr b="0" lang="ru-RU" sz="1400" spc="-1" strike="noStrike">
              <a:latin typeface="Arial"/>
            </a:endParaRPr>
          </a:p>
          <a:p>
            <a:pPr algn="just">
              <a:spcBef>
                <a:spcPts val="1417"/>
              </a:spcBef>
            </a:pPr>
            <a:r>
              <a:rPr b="0" lang="ru-RU" sz="1400" spc="-1" strike="noStrike">
                <a:latin typeface="Arial"/>
              </a:rPr>
              <a:t>Для дальнейшего использования нормализаторы были сохранены в отдельные файлы при помощи библиотеки Joblib.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sldNum"/>
          </p:nvPr>
        </p:nvSpPr>
        <p:spPr>
          <a:xfrm>
            <a:off x="668160" y="6360840"/>
            <a:ext cx="8373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0D0DE923-6ECA-496B-945B-95FA14141ACE}" type="slidenum">
              <a:rPr b="0" lang="ru-RU" sz="2400" spc="-1" strike="noStrike">
                <a:solidFill>
                  <a:srgbClr val="898989"/>
                </a:solidFill>
                <a:latin typeface="Open Sans"/>
                <a:ea typeface="Open Sans"/>
              </a:rPr>
              <a:t>8</a:t>
            </a:fld>
            <a:endParaRPr b="0" lang="ru-RU" sz="2400" spc="-1" strike="noStrike">
              <a:latin typeface="Times New Roman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900000" y="834120"/>
            <a:ext cx="4680000" cy="5504760"/>
          </a:xfrm>
          <a:prstGeom prst="rect">
            <a:avLst/>
          </a:prstGeom>
          <a:ln w="0">
            <a:noFill/>
          </a:ln>
        </p:spPr>
      </p:pic>
      <p:pic>
        <p:nvPicPr>
          <p:cNvPr id="157" name="" descr=""/>
          <p:cNvPicPr/>
          <p:nvPr/>
        </p:nvPicPr>
        <p:blipFill>
          <a:blip r:embed="rId2"/>
          <a:stretch/>
        </p:blipFill>
        <p:spPr>
          <a:xfrm>
            <a:off x="6288840" y="829080"/>
            <a:ext cx="5555160" cy="4123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04280" y="132120"/>
            <a:ext cx="11350080" cy="825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2800" spc="-1" strike="noStrike">
                <a:latin typeface="Arial"/>
              </a:rPr>
              <a:t>Разработка, обучение и тестирование моделей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404280" y="1081440"/>
            <a:ext cx="11475720" cy="161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algn="just">
              <a:spcBef>
                <a:spcPts val="1417"/>
              </a:spcBef>
            </a:pPr>
            <a:r>
              <a:rPr b="0" lang="ru-RU" sz="1400" spc="-1" strike="noStrike">
                <a:latin typeface="Arial"/>
              </a:rPr>
              <a:t>В ранной работе применялись наиболее часто используемые методы и модели машинного обучения из широкоизвестной библиотеки scikit-learn. При разработке и обучении моделей был проведен поиск оптимальных гиперпараметров моделей с помощью поиска по сетке с перекрестной проверкой, количество блоков равно 10, для чего был применен метод GridSearchCV() с параметрами:  количество перекрестных проверок cv = 10,  сравнение качества моделей по коэффициенту детерминации scoring = 'r2'.</a:t>
            </a:r>
            <a:endParaRPr b="0" lang="ru-RU" sz="1400" spc="-1" strike="noStrike">
              <a:latin typeface="Arial"/>
            </a:endParaRPr>
          </a:p>
          <a:p>
            <a:pPr algn="just">
              <a:spcBef>
                <a:spcPts val="1417"/>
              </a:spcBef>
            </a:pPr>
            <a:r>
              <a:rPr b="0" lang="ru-RU" sz="1400" spc="-1" strike="noStrike">
                <a:latin typeface="Arial"/>
              </a:rPr>
              <a:t>Перед обучением моделей датасеты были разделены на обучающую и тестовую выборки, в соответствии с условием задачи 70% на обучение и 30% на тестирование.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sldNum"/>
          </p:nvPr>
        </p:nvSpPr>
        <p:spPr>
          <a:xfrm>
            <a:off x="668160" y="6360840"/>
            <a:ext cx="8373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DC12EF82-0042-4FEA-B3B0-78ADC9DFD8DE}" type="slidenum">
              <a:rPr b="0" lang="ru-RU" sz="2400" spc="-1" strike="noStrike">
                <a:solidFill>
                  <a:srgbClr val="898989"/>
                </a:solidFill>
                <a:latin typeface="Open Sans"/>
                <a:ea typeface="Open Sans"/>
              </a:rPr>
              <a:t>9</a:t>
            </a:fld>
            <a:endParaRPr b="0" lang="ru-RU" sz="2400" spc="-1" strike="noStrike">
              <a:latin typeface="Times New Roman"/>
            </a:endParaRPr>
          </a:p>
        </p:txBody>
      </p:sp>
      <p:graphicFrame>
        <p:nvGraphicFramePr>
          <p:cNvPr id="161" name=""/>
          <p:cNvGraphicFramePr/>
          <p:nvPr/>
        </p:nvGraphicFramePr>
        <p:xfrm>
          <a:off x="507960" y="2664720"/>
          <a:ext cx="5611680" cy="3383280"/>
        </p:xfrm>
        <a:graphic>
          <a:graphicData uri="http://schemas.openxmlformats.org/drawingml/2006/table">
            <a:tbl>
              <a:tblPr/>
              <a:tblGrid>
                <a:gridCol w="539640"/>
                <a:gridCol w="2314080"/>
                <a:gridCol w="2758320"/>
              </a:tblGrid>
              <a:tr h="47808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ru-RU" sz="1400" spc="-1" strike="noStrike">
                          <a:latin typeface="Times New Roman"/>
                        </a:rPr>
                        <a:t>№ </a:t>
                      </a:r>
                      <a:r>
                        <a:rPr b="0" lang="ru-RU" sz="1400" spc="-1" strike="noStrike">
                          <a:latin typeface="Times New Roman"/>
                        </a:rPr>
                        <a:t>п/п</a:t>
                      </a:r>
                      <a:endParaRPr b="0" lang="ru-RU" sz="14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ru-RU" sz="1400" spc="-1" strike="noStrike">
                          <a:latin typeface="Times New Roman"/>
                        </a:rPr>
                        <a:t>Модель</a:t>
                      </a:r>
                      <a:endParaRPr b="0" lang="ru-RU" sz="14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ru-RU" sz="1400" spc="-1" strike="noStrike">
                          <a:latin typeface="Times New Roman"/>
                        </a:rPr>
                        <a:t>Коэффициент детерминации для тестовой выборки </a:t>
                      </a:r>
                      <a:r>
                        <a:rPr b="0" lang="en-US" sz="1400" spc="-1" strike="noStrike">
                          <a:latin typeface="Times New Roman"/>
                        </a:rPr>
                        <a:t>R</a:t>
                      </a:r>
                      <a:r>
                        <a:rPr b="0" lang="en-US" sz="1400" spc="-1" strike="noStrike" baseline="14000000">
                          <a:latin typeface="Times New Roman"/>
                        </a:rPr>
                        <a:t>2</a:t>
                      </a:r>
                      <a:endParaRPr b="0" lang="ru-RU" sz="14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2905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400" spc="-1" strike="noStrike">
                          <a:latin typeface="Times New Roman"/>
                        </a:rPr>
                        <a:t>1.</a:t>
                      </a:r>
                      <a:endParaRPr b="0" lang="en-US" sz="14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ru-RU" sz="1400" spc="-1" strike="noStrike">
                          <a:latin typeface="Times New Roman"/>
                        </a:rPr>
                        <a:t>LinearRegression</a:t>
                      </a:r>
                      <a:endParaRPr b="0" lang="ru-RU" sz="14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ru-RU" sz="1400" spc="-1" strike="noStrike">
                          <a:latin typeface="Times New Roman"/>
                        </a:rPr>
                        <a:t>-0.03</a:t>
                      </a:r>
                      <a:endParaRPr b="0" lang="ru-RU" sz="14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905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400" spc="-1" strike="noStrike">
                          <a:latin typeface="Times New Roman"/>
                        </a:rPr>
                        <a:t>2.</a:t>
                      </a:r>
                      <a:endParaRPr b="0" lang="en-US" sz="14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ru-RU" sz="1400" spc="-1" strike="noStrike">
                          <a:latin typeface="Times New Roman"/>
                        </a:rPr>
                        <a:t>SVR</a:t>
                      </a:r>
                      <a:endParaRPr b="0" lang="ru-RU" sz="14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ru-RU" sz="1400" spc="-1" strike="noStrike">
                          <a:latin typeface="Times New Roman"/>
                        </a:rPr>
                        <a:t>-0.02</a:t>
                      </a:r>
                      <a:endParaRPr b="0" lang="ru-RU" sz="14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905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400" spc="-1" strike="noStrike">
                          <a:latin typeface="Times New Roman"/>
                        </a:rPr>
                        <a:t>3.</a:t>
                      </a:r>
                      <a:endParaRPr b="0" lang="en-US" sz="14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ru-RU" sz="1400" spc="-1" strike="noStrike">
                          <a:latin typeface="Times New Roman"/>
                        </a:rPr>
                        <a:t>KneighborsRegressor</a:t>
                      </a:r>
                      <a:endParaRPr b="0" lang="ru-RU" sz="14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ru-RU" sz="1400" spc="-1" strike="noStrike">
                          <a:latin typeface="Times New Roman"/>
                        </a:rPr>
                        <a:t>-0.14</a:t>
                      </a:r>
                      <a:endParaRPr b="0" lang="ru-RU" sz="14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905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400" spc="-1" strike="noStrike">
                          <a:latin typeface="Times New Roman"/>
                        </a:rPr>
                        <a:t>4.</a:t>
                      </a:r>
                      <a:endParaRPr b="0" lang="en-US" sz="14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ru-RU" sz="1400" spc="-1" strike="noStrike">
                          <a:latin typeface="Times New Roman"/>
                        </a:rPr>
                        <a:t>DecisionTreeRegressor</a:t>
                      </a:r>
                      <a:endParaRPr b="0" lang="ru-RU" sz="14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ru-RU" sz="1400" spc="-1" strike="noStrike">
                          <a:latin typeface="Times New Roman"/>
                        </a:rPr>
                        <a:t>-1.04</a:t>
                      </a:r>
                      <a:endParaRPr b="0" lang="ru-RU" sz="14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905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400" spc="-1" strike="noStrike">
                          <a:latin typeface="Times New Roman"/>
                        </a:rPr>
                        <a:t>5.</a:t>
                      </a:r>
                      <a:endParaRPr b="0" lang="en-US" sz="14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ru-RU" sz="1400" spc="-1" strike="noStrike">
                          <a:latin typeface="Times New Roman"/>
                        </a:rPr>
                        <a:t>SGDRegressor</a:t>
                      </a:r>
                      <a:endParaRPr b="0" lang="ru-RU" sz="14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ru-RU" sz="1400" spc="-1" strike="noStrike">
                          <a:latin typeface="Times New Roman"/>
                        </a:rPr>
                        <a:t>-0.00</a:t>
                      </a:r>
                      <a:endParaRPr b="0" lang="ru-RU" sz="14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905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400" spc="-1" strike="noStrike">
                          <a:latin typeface="Times New Roman"/>
                        </a:rPr>
                        <a:t>6.</a:t>
                      </a:r>
                      <a:endParaRPr b="0" lang="en-US" sz="14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ru-RU" sz="1400" spc="-1" strike="noStrike">
                          <a:latin typeface="Times New Roman"/>
                        </a:rPr>
                        <a:t>MLPRegressor</a:t>
                      </a:r>
                      <a:endParaRPr b="0" lang="ru-RU" sz="14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ru-RU" sz="1400" spc="-1" strike="noStrike">
                          <a:latin typeface="Times New Roman"/>
                        </a:rPr>
                        <a:t>-0.01</a:t>
                      </a:r>
                      <a:endParaRPr b="0" lang="ru-RU" sz="14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905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400" spc="-1" strike="noStrike">
                          <a:latin typeface="Times New Roman"/>
                        </a:rPr>
                        <a:t>7.</a:t>
                      </a:r>
                      <a:endParaRPr b="0" lang="en-US" sz="14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ru-RU" sz="1400" spc="-1" strike="noStrike">
                          <a:latin typeface="Times New Roman"/>
                        </a:rPr>
                        <a:t>Lasso</a:t>
                      </a:r>
                      <a:endParaRPr b="0" lang="ru-RU" sz="14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ru-RU" sz="1400" spc="-1" strike="noStrike">
                          <a:latin typeface="Times New Roman"/>
                        </a:rPr>
                        <a:t>-0.00</a:t>
                      </a:r>
                      <a:endParaRPr b="0" lang="ru-RU" sz="14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905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400" spc="-1" strike="noStrike">
                          <a:latin typeface="Times New Roman"/>
                        </a:rPr>
                        <a:t>8.</a:t>
                      </a:r>
                      <a:endParaRPr b="0" lang="en-US" sz="14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ru-RU" sz="1400" spc="-1" strike="noStrike">
                          <a:latin typeface="Times New Roman"/>
                        </a:rPr>
                        <a:t>RandomForestRegressor</a:t>
                      </a:r>
                      <a:endParaRPr b="0" lang="ru-RU" sz="14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ru-RU" sz="1400" spc="-1" strike="noStrike">
                          <a:latin typeface="Times New Roman"/>
                        </a:rPr>
                        <a:t>-0.02</a:t>
                      </a:r>
                      <a:endParaRPr b="0" lang="ru-RU" sz="14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905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400" spc="-1" strike="noStrike">
                          <a:latin typeface="Times New Roman"/>
                        </a:rPr>
                        <a:t>9.</a:t>
                      </a:r>
                      <a:endParaRPr b="0" lang="en-US" sz="14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ru-RU" sz="1400" spc="-1" strike="noStrike">
                          <a:latin typeface="Times New Roman"/>
                        </a:rPr>
                        <a:t>GradientBoostingRegressor</a:t>
                      </a:r>
                      <a:endParaRPr b="0" lang="ru-RU" sz="14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ru-RU" sz="1400" spc="-1" strike="noStrike">
                          <a:latin typeface="Times New Roman"/>
                        </a:rPr>
                        <a:t>-0.02</a:t>
                      </a:r>
                      <a:endParaRPr b="0" lang="ru-RU" sz="14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905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400" spc="-1" strike="noStrike">
                          <a:latin typeface="Times New Roman"/>
                        </a:rPr>
                        <a:t>10.</a:t>
                      </a:r>
                      <a:endParaRPr b="0" lang="en-US" sz="14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ru-RU" sz="1400" spc="-1" strike="noStrike">
                          <a:latin typeface="Times New Roman"/>
                        </a:rPr>
                        <a:t>StackingRegressor</a:t>
                      </a:r>
                      <a:endParaRPr b="0" lang="ru-RU" sz="14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ctr"/>
                      <a:r>
                        <a:rPr b="0" lang="ru-RU" sz="1400" spc="-1" strike="noStrike">
                          <a:latin typeface="Times New Roman"/>
                        </a:rPr>
                        <a:t>-0.03</a:t>
                      </a:r>
                      <a:endParaRPr b="0" lang="ru-RU" sz="14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162" name="PlaceHolder 42"/>
          <p:cNvSpPr txBox="1"/>
          <p:nvPr/>
        </p:nvSpPr>
        <p:spPr>
          <a:xfrm>
            <a:off x="6660000" y="2700000"/>
            <a:ext cx="5040000" cy="34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algn="just">
              <a:spcBef>
                <a:spcPts val="1417"/>
              </a:spcBef>
            </a:pPr>
            <a:r>
              <a:rPr b="0" lang="ru-RU" sz="1400" spc="-1" strike="noStrike">
                <a:latin typeface="Arial"/>
                <a:ea typeface="Microsoft YaHei"/>
              </a:rPr>
              <a:t>Модели </a:t>
            </a:r>
            <a:r>
              <a:rPr b="0" lang="ru-RU" sz="1400" spc="-1" strike="noStrike">
                <a:latin typeface="Arial"/>
              </a:rPr>
              <a:t>будем сравнивать по коэффициенту детерминации, как наиболее показательной характеристике.</a:t>
            </a:r>
            <a:endParaRPr b="0" lang="ru-RU" sz="1400" spc="-1" strike="noStrike">
              <a:latin typeface="Arial"/>
            </a:endParaRPr>
          </a:p>
          <a:p>
            <a:pPr algn="just">
              <a:spcBef>
                <a:spcPts val="1417"/>
              </a:spcBef>
            </a:pPr>
            <a:r>
              <a:rPr b="0" lang="ru-RU" sz="1400" spc="-1" strike="noStrike">
                <a:latin typeface="Arial"/>
              </a:rPr>
              <a:t>Из сводной таблицы видно, что при предсказании прочности при растяжении не удалось приблизится к идеальному результату более, чем до предсказания среднего значения.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Application>LibreOffice/7.2.4.1$Windows_X86_64 LibreOffice_project/27d75539669ac387bb498e35313b970b7fe9c4f9</Application>
  <AppVersion>15.0000</AppVersion>
  <Words>29</Words>
  <Paragraphs>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2021-02-24T09:03:25Z</dcterms:created>
  <dc:creator>Фомина Ольга</dc:creator>
  <dc:description/>
  <dc:language>ru-RU</dc:language>
  <cp:lastModifiedBy/>
  <dcterms:modified xsi:type="dcterms:W3CDTF">2022-12-20T13:11:57Z</dcterms:modified>
  <cp:revision>15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5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5</vt:i4>
  </property>
</Properties>
</file>