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3"/>
    <p:sldMasterId id="214748375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A13691-A4B5-4949-8E5D-9F13A33F2D1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Раздел без заголовка" id="{8152E9AC-3996-460A-865D-6EB2359DD89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C51"/>
    <a:srgbClr val="03D343"/>
    <a:srgbClr val="29F11F"/>
    <a:srgbClr val="075907"/>
    <a:srgbClr val="F4E6FD"/>
    <a:srgbClr val="006600"/>
    <a:srgbClr val="FFFF00"/>
    <a:srgbClr val="FF0066"/>
    <a:srgbClr val="183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9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00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7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4FEB6-1509-4F0E-BDC6-197F713202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4015-70EC-46AE-A0D7-2218F734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2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1125" y="1381124"/>
            <a:ext cx="9286875" cy="2695575"/>
          </a:xfrm>
        </p:spPr>
        <p:txBody>
          <a:bodyPr anchor="t" anchorCtr="0">
            <a:normAutofit/>
          </a:bodyPr>
          <a:lstStyle/>
          <a:p>
            <a:r>
              <a:rPr lang="uk-UA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Презентація на тему:</a:t>
            </a:r>
            <a:br>
              <a:rPr lang="uk-UA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</a:br>
            <a:r>
              <a:rPr lang="uk-UA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«Програмування матричних</a:t>
            </a:r>
            <a:br>
              <a:rPr lang="uk-UA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</a:br>
            <a:r>
              <a:rPr lang="uk-UA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операцій»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8659" y="4809580"/>
            <a:ext cx="4143375" cy="1800225"/>
          </a:xfrm>
        </p:spPr>
        <p:txBody>
          <a:bodyPr>
            <a:noAutofit/>
          </a:bodyPr>
          <a:lstStyle/>
          <a:p>
            <a:r>
              <a:rPr lang="uk-UA" sz="3600" b="1" i="1" dirty="0" smtClean="0">
                <a:solidFill>
                  <a:srgbClr val="04FC51"/>
                </a:solidFill>
              </a:rPr>
              <a:t>Сорока А.В. </a:t>
            </a:r>
          </a:p>
          <a:p>
            <a:r>
              <a:rPr lang="uk-UA" b="1" dirty="0">
                <a:solidFill>
                  <a:srgbClr val="04FC51"/>
                </a:solidFill>
              </a:rPr>
              <a:t>К</a:t>
            </a:r>
            <a:r>
              <a:rPr lang="uk-UA" b="1" dirty="0" smtClean="0">
                <a:solidFill>
                  <a:srgbClr val="04FC51"/>
                </a:solidFill>
              </a:rPr>
              <a:t>иївський технікум електронних приладів</a:t>
            </a:r>
          </a:p>
          <a:p>
            <a:r>
              <a:rPr lang="uk-UA" b="1" dirty="0" smtClean="0">
                <a:solidFill>
                  <a:srgbClr val="04FC51"/>
                </a:solidFill>
              </a:rPr>
              <a:t>ІІ - курс</a:t>
            </a:r>
          </a:p>
        </p:txBody>
      </p:sp>
    </p:spTree>
    <p:extLst>
      <p:ext uri="{BB962C8B-B14F-4D97-AF65-F5344CB8AC3E}">
        <p14:creationId xmlns:p14="http://schemas.microsoft.com/office/powerpoint/2010/main" val="1309325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43840" y="1036638"/>
            <a:ext cx="11678194" cy="5416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b="1" dirty="0" smtClean="0">
                <a:solidFill>
                  <a:srgbClr val="FF0000"/>
                </a:solidFill>
              </a:rPr>
              <a:t>Основна мета - розробка консольної варіації програми-помічника для роботи з </a:t>
            </a:r>
            <a:r>
              <a:rPr lang="uk-UA" sz="2400" b="1" dirty="0" smtClean="0">
                <a:solidFill>
                  <a:srgbClr val="FF0000"/>
                </a:solidFill>
              </a:rPr>
              <a:t>матрицями </a:t>
            </a:r>
            <a:r>
              <a:rPr lang="uk-UA" sz="2400" b="1" dirty="0" smtClean="0">
                <a:solidFill>
                  <a:srgbClr val="FF0000"/>
                </a:solidFill>
              </a:rPr>
              <a:t>різного виду. Також програма має бути легка в освоєнні для людей різних категорій і мати достатню кількість функцій обробки, вводу і виводу інформації.</a:t>
            </a:r>
          </a:p>
          <a:p>
            <a:pPr marL="0" indent="0" algn="just">
              <a:buNone/>
            </a:pPr>
            <a:r>
              <a:rPr lang="uk-UA" sz="2400" b="1" dirty="0" smtClean="0">
                <a:solidFill>
                  <a:srgbClr val="FF0000"/>
                </a:solidFill>
              </a:rPr>
              <a:t>Можливості програми:</a:t>
            </a:r>
          </a:p>
          <a:p>
            <a:pPr marL="0" indent="0" algn="just">
              <a:buNone/>
            </a:pPr>
            <a:r>
              <a:rPr lang="uk-UA" sz="2400" b="1" dirty="0" smtClean="0">
                <a:solidFill>
                  <a:srgbClr val="FF0000"/>
                </a:solidFill>
              </a:rPr>
              <a:t>1)ручний </a:t>
            </a:r>
            <a:r>
              <a:rPr lang="uk-UA" sz="2400" b="1" dirty="0" smtClean="0">
                <a:solidFill>
                  <a:srgbClr val="FF0000"/>
                </a:solidFill>
              </a:rPr>
              <a:t>ввід/довільна генерація матриці для подальшої </a:t>
            </a:r>
            <a:r>
              <a:rPr lang="uk-UA" sz="2400" b="1" dirty="0" smtClean="0">
                <a:solidFill>
                  <a:srgbClr val="FF0000"/>
                </a:solidFill>
              </a:rPr>
              <a:t>обробки;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uk-UA" sz="2400" b="1" dirty="0" smtClean="0">
                <a:solidFill>
                  <a:srgbClr val="FF0000"/>
                </a:solidFill>
              </a:rPr>
              <a:t>2)обробка </a:t>
            </a:r>
            <a:r>
              <a:rPr lang="uk-UA" sz="2400" b="1" dirty="0" smtClean="0">
                <a:solidFill>
                  <a:srgbClr val="FF0000"/>
                </a:solidFill>
              </a:rPr>
              <a:t>матриці в </a:t>
            </a:r>
            <a:r>
              <a:rPr lang="uk-UA" sz="2400" b="1" dirty="0" smtClean="0">
                <a:solidFill>
                  <a:srgbClr val="FF0000"/>
                </a:solidFill>
              </a:rPr>
              <a:t>редакторі; 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uk-UA" sz="2400" b="1" dirty="0" smtClean="0">
                <a:solidFill>
                  <a:srgbClr val="FF0000"/>
                </a:solidFill>
              </a:rPr>
              <a:t>3)розрахунок </a:t>
            </a:r>
            <a:r>
              <a:rPr lang="uk-UA" sz="2400" b="1" dirty="0" smtClean="0">
                <a:solidFill>
                  <a:srgbClr val="FF0000"/>
                </a:solidFill>
              </a:rPr>
              <a:t>базових дій з матрицями на калькуляторі матриць (транспонування, піднесення до </a:t>
            </a:r>
            <a:r>
              <a:rPr lang="uk-UA" sz="2400" b="1" dirty="0" err="1" smtClean="0">
                <a:solidFill>
                  <a:srgbClr val="FF0000"/>
                </a:solidFill>
              </a:rPr>
              <a:t>степеня</a:t>
            </a:r>
            <a:r>
              <a:rPr lang="uk-UA" sz="2400" b="1" dirty="0">
                <a:solidFill>
                  <a:srgbClr val="FF0000"/>
                </a:solidFill>
              </a:rPr>
              <a:t> </a:t>
            </a:r>
            <a:r>
              <a:rPr lang="uk-UA" sz="2400" b="1" dirty="0" smtClean="0">
                <a:solidFill>
                  <a:srgbClr val="FF0000"/>
                </a:solidFill>
              </a:rPr>
              <a:t>і </a:t>
            </a:r>
            <a:r>
              <a:rPr lang="uk-UA" sz="2400" b="1" dirty="0" err="1" smtClean="0">
                <a:solidFill>
                  <a:srgbClr val="FF0000"/>
                </a:solidFill>
              </a:rPr>
              <a:t>т.д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uk-UA" sz="2400" b="1" dirty="0" smtClean="0">
                <a:solidFill>
                  <a:srgbClr val="FF0000"/>
                </a:solidFill>
              </a:rPr>
              <a:t>);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uk-UA" sz="2400" b="1" dirty="0" smtClean="0">
                <a:solidFill>
                  <a:srgbClr val="FF0000"/>
                </a:solidFill>
              </a:rPr>
              <a:t>4)сортування </a:t>
            </a:r>
            <a:r>
              <a:rPr lang="uk-UA" sz="2400" b="1" dirty="0" smtClean="0">
                <a:solidFill>
                  <a:srgbClr val="FF0000"/>
                </a:solidFill>
              </a:rPr>
              <a:t>матриці за </a:t>
            </a:r>
            <a:r>
              <a:rPr lang="uk-UA" sz="2400" b="1" dirty="0">
                <a:solidFill>
                  <a:srgbClr val="FF0000"/>
                </a:solidFill>
              </a:rPr>
              <a:t>з</a:t>
            </a:r>
            <a:r>
              <a:rPr lang="uk-UA" sz="2400" b="1" dirty="0" smtClean="0">
                <a:solidFill>
                  <a:srgbClr val="FF0000"/>
                </a:solidFill>
              </a:rPr>
              <a:t>ростанням чи </a:t>
            </a:r>
            <a:r>
              <a:rPr lang="uk-UA" sz="2400" b="1" dirty="0" smtClean="0">
                <a:solidFill>
                  <a:srgbClr val="FF0000"/>
                </a:solidFill>
              </a:rPr>
              <a:t>спаданням;</a:t>
            </a:r>
            <a:endParaRPr lang="uk-UA" sz="24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uk-UA" sz="2400" b="1" dirty="0" smtClean="0">
                <a:solidFill>
                  <a:srgbClr val="FF0000"/>
                </a:solidFill>
              </a:rPr>
              <a:t>5)</a:t>
            </a:r>
            <a:r>
              <a:rPr lang="uk-UA" sz="2400" b="1" dirty="0">
                <a:solidFill>
                  <a:srgbClr val="FF0000"/>
                </a:solidFill>
              </a:rPr>
              <a:t>в</a:t>
            </a:r>
            <a:r>
              <a:rPr lang="uk-UA" sz="2400" b="1" dirty="0" smtClean="0">
                <a:solidFill>
                  <a:srgbClr val="FF0000"/>
                </a:solidFill>
              </a:rPr>
              <a:t>ивід </a:t>
            </a:r>
            <a:r>
              <a:rPr lang="uk-UA" sz="2400" b="1" dirty="0" smtClean="0">
                <a:solidFill>
                  <a:srgbClr val="FF0000"/>
                </a:solidFill>
              </a:rPr>
              <a:t>результату на </a:t>
            </a:r>
            <a:r>
              <a:rPr lang="uk-UA" sz="2400" b="1" dirty="0">
                <a:solidFill>
                  <a:srgbClr val="FF0000"/>
                </a:solidFill>
              </a:rPr>
              <a:t>е</a:t>
            </a:r>
            <a:r>
              <a:rPr lang="uk-UA" sz="2400" b="1" dirty="0" smtClean="0">
                <a:solidFill>
                  <a:srgbClr val="FF0000"/>
                </a:solidFill>
              </a:rPr>
              <a:t>кран або  запис в файл.</a:t>
            </a:r>
          </a:p>
          <a:p>
            <a:pPr marL="0" indent="0" algn="just">
              <a:buNone/>
            </a:pPr>
            <a:r>
              <a:rPr lang="uk-UA" sz="2400" b="1" dirty="0" smtClean="0">
                <a:solidFill>
                  <a:srgbClr val="FF0000"/>
                </a:solidFill>
              </a:rPr>
              <a:t>Цього функціоналу вже достатньо для проведення робіт з матрицями на базовому рівні в вищої математики. За допомогою цієї програми я також проводив налагодження роботи інших програм які також використовують матриці.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  <p:custDataLst>
              <p:custData r:id="rId1"/>
            </p:custDataLst>
          </p:nvPr>
        </p:nvSpPr>
        <p:spPr>
          <a:xfrm>
            <a:off x="2995748" y="156935"/>
            <a:ext cx="5346700" cy="600075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Стисло про цей проект: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04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423" y="1010194"/>
            <a:ext cx="11730446" cy="5529943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err="1">
                <a:solidFill>
                  <a:srgbClr val="FF0000"/>
                </a:solidFill>
              </a:rPr>
              <a:t>Останнім</a:t>
            </a:r>
            <a:r>
              <a:rPr lang="ru-RU" b="1" dirty="0">
                <a:solidFill>
                  <a:srgbClr val="FF0000"/>
                </a:solidFill>
              </a:rPr>
              <a:t> часом </a:t>
            </a:r>
            <a:r>
              <a:rPr lang="ru-RU" b="1" dirty="0" err="1">
                <a:solidFill>
                  <a:srgbClr val="FF0000"/>
                </a:solidFill>
              </a:rPr>
              <a:t>матриці</a:t>
            </a:r>
            <a:r>
              <a:rPr lang="ru-RU" b="1" dirty="0">
                <a:solidFill>
                  <a:srgbClr val="FF0000"/>
                </a:solidFill>
              </a:rPr>
              <a:t>, як </a:t>
            </a:r>
            <a:r>
              <a:rPr lang="ru-RU" b="1" dirty="0" err="1">
                <a:solidFill>
                  <a:srgbClr val="FF0000"/>
                </a:solidFill>
              </a:rPr>
              <a:t>математичний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об'єкт</a:t>
            </a:r>
            <a:r>
              <a:rPr lang="ru-RU" b="1" dirty="0">
                <a:solidFill>
                  <a:srgbClr val="FF0000"/>
                </a:solidFill>
              </a:rPr>
              <a:t>, стали </a:t>
            </a:r>
            <a:r>
              <a:rPr lang="uk-UA" b="1" dirty="0" err="1" smtClean="0">
                <a:solidFill>
                  <a:srgbClr val="FF0000"/>
                </a:solidFill>
              </a:rPr>
              <a:t>відіг</a:t>
            </a:r>
            <a:r>
              <a:rPr lang="ru-RU" b="1" dirty="0" err="1" smtClean="0">
                <a:solidFill>
                  <a:srgbClr val="FF0000"/>
                </a:solidFill>
              </a:rPr>
              <a:t>равати</a:t>
            </a:r>
            <a:endParaRPr lang="ru-RU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ru-RU" b="1" dirty="0" err="1">
                <a:solidFill>
                  <a:srgbClr val="FF0000"/>
                </a:solidFill>
              </a:rPr>
              <a:t>важливу</a:t>
            </a:r>
            <a:r>
              <a:rPr lang="ru-RU" b="1" dirty="0">
                <a:solidFill>
                  <a:srgbClr val="FF0000"/>
                </a:solidFill>
              </a:rPr>
              <a:t> роль </a:t>
            </a:r>
            <a:r>
              <a:rPr lang="ru-RU" b="1" dirty="0" smtClean="0">
                <a:solidFill>
                  <a:srgbClr val="FF0000"/>
                </a:solidFill>
              </a:rPr>
              <a:t>у </a:t>
            </a:r>
            <a:r>
              <a:rPr lang="ru-RU" b="1" dirty="0" err="1">
                <a:solidFill>
                  <a:srgbClr val="FF0000"/>
                </a:solidFill>
              </a:rPr>
              <a:t>різних</a:t>
            </a:r>
            <a:r>
              <a:rPr lang="ru-RU" b="1" dirty="0">
                <a:solidFill>
                  <a:srgbClr val="FF0000"/>
                </a:solidFill>
              </a:rPr>
              <a:t> науках. </a:t>
            </a:r>
            <a:r>
              <a:rPr lang="ru-RU" b="1" dirty="0" err="1">
                <a:solidFill>
                  <a:srgbClr val="FF0000"/>
                </a:solidFill>
              </a:rPr>
              <a:t>Їх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унікальність</a:t>
            </a:r>
            <a:r>
              <a:rPr lang="ru-RU" b="1" dirty="0">
                <a:solidFill>
                  <a:srgbClr val="FF0000"/>
                </a:solidFill>
              </a:rPr>
              <a:t> в тому, </a:t>
            </a:r>
            <a:r>
              <a:rPr lang="ru-RU" b="1" dirty="0" err="1">
                <a:solidFill>
                  <a:srgbClr val="FF0000"/>
                </a:solidFill>
              </a:rPr>
              <a:t>що</a:t>
            </a:r>
            <a:r>
              <a:rPr lang="ru-RU" b="1" dirty="0">
                <a:solidFill>
                  <a:srgbClr val="FF0000"/>
                </a:solidFill>
              </a:rPr>
              <a:t> вони</a:t>
            </a:r>
          </a:p>
          <a:p>
            <a:pPr marL="0" indent="0" algn="just">
              <a:buNone/>
            </a:pPr>
            <a:r>
              <a:rPr lang="ru-RU" b="1" dirty="0" err="1">
                <a:solidFill>
                  <a:srgbClr val="FF0000"/>
                </a:solidFill>
              </a:rPr>
              <a:t>дозволяють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оперувати</a:t>
            </a:r>
            <a:r>
              <a:rPr lang="ru-RU" b="1" dirty="0">
                <a:solidFill>
                  <a:srgbClr val="FF0000"/>
                </a:solidFill>
              </a:rPr>
              <a:t> не </a:t>
            </a:r>
            <a:r>
              <a:rPr lang="ru-RU" b="1" dirty="0" err="1" smtClean="0">
                <a:solidFill>
                  <a:srgbClr val="FF0000"/>
                </a:solidFill>
              </a:rPr>
              <a:t>однією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цифрою, числом </a:t>
            </a:r>
            <a:r>
              <a:rPr lang="ru-RU" b="1" dirty="0" err="1">
                <a:solidFill>
                  <a:srgbClr val="FF0000"/>
                </a:solidFill>
              </a:rPr>
              <a:t>або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групою</a:t>
            </a:r>
            <a:r>
              <a:rPr lang="ru-RU" b="1" dirty="0">
                <a:solidFill>
                  <a:srgbClr val="FF0000"/>
                </a:solidFill>
              </a:rPr>
              <a:t> чисел, а </a:t>
            </a:r>
            <a:r>
              <a:rPr lang="ru-RU" b="1" dirty="0" err="1" smtClean="0">
                <a:solidFill>
                  <a:srgbClr val="FF0000"/>
                </a:solidFill>
              </a:rPr>
              <a:t>цілими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масивами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які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можуть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описувати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дані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різної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природи</a:t>
            </a:r>
            <a:r>
              <a:rPr lang="ru-RU" b="1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b="1" dirty="0" err="1">
                <a:solidFill>
                  <a:srgbClr val="FF0000"/>
                </a:solidFill>
              </a:rPr>
              <a:t>Сьогодні</a:t>
            </a:r>
            <a:r>
              <a:rPr lang="ru-RU" b="1" dirty="0">
                <a:solidFill>
                  <a:srgbClr val="FF0000"/>
                </a:solidFill>
              </a:rPr>
              <a:t> без </a:t>
            </a:r>
            <a:r>
              <a:rPr lang="ru-RU" b="1" dirty="0" err="1">
                <a:solidFill>
                  <a:srgbClr val="FF0000"/>
                </a:solidFill>
              </a:rPr>
              <a:t>матриць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неможлива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тривимірна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комп'ютерна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графіка</a:t>
            </a:r>
            <a:r>
              <a:rPr lang="ru-RU" b="1" dirty="0">
                <a:solidFill>
                  <a:srgbClr val="FF0000"/>
                </a:solidFill>
              </a:rPr>
              <a:t>, в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якій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необхідно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приводити</a:t>
            </a:r>
            <a:r>
              <a:rPr lang="ru-RU" b="1" dirty="0">
                <a:solidFill>
                  <a:srgbClr val="FF0000"/>
                </a:solidFill>
              </a:rPr>
              <a:t> в </a:t>
            </a:r>
            <a:r>
              <a:rPr lang="ru-RU" b="1" dirty="0" err="1">
                <a:solidFill>
                  <a:srgbClr val="FF0000"/>
                </a:solidFill>
              </a:rPr>
              <a:t>дію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сотні</a:t>
            </a:r>
            <a:r>
              <a:rPr lang="ru-RU" b="1" dirty="0">
                <a:solidFill>
                  <a:srgbClr val="FF0000"/>
                </a:solidFill>
              </a:rPr>
              <a:t> і </a:t>
            </a:r>
            <a:r>
              <a:rPr lang="ru-RU" b="1" dirty="0" err="1">
                <a:solidFill>
                  <a:srgbClr val="FF0000"/>
                </a:solidFill>
              </a:rPr>
              <a:t>тисячі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об'єктів</a:t>
            </a:r>
            <a:r>
              <a:rPr lang="ru-RU" b="1" dirty="0">
                <a:solidFill>
                  <a:srgbClr val="FF0000"/>
                </a:solidFill>
              </a:rPr>
              <a:t>. В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аналітичній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економіці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матриці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також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віді</a:t>
            </a:r>
            <a:r>
              <a:rPr lang="ru-RU" b="1" dirty="0" err="1" smtClean="0">
                <a:solidFill>
                  <a:srgbClr val="FF0000"/>
                </a:solidFill>
              </a:rPr>
              <a:t>грають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важливу</a:t>
            </a:r>
            <a:r>
              <a:rPr lang="ru-RU" b="1" dirty="0">
                <a:solidFill>
                  <a:srgbClr val="FF0000"/>
                </a:solidFill>
              </a:rPr>
              <a:t> роль при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вирішенні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деяких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фінансових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завдань</a:t>
            </a:r>
            <a:r>
              <a:rPr lang="ru-RU" b="1" dirty="0">
                <a:solidFill>
                  <a:srgbClr val="FF0000"/>
                </a:solidFill>
              </a:rPr>
              <a:t>. </a:t>
            </a:r>
            <a:r>
              <a:rPr lang="ru-RU" b="1" dirty="0" err="1">
                <a:solidFill>
                  <a:srgbClr val="FF0000"/>
                </a:solidFill>
              </a:rPr>
              <a:t>Фізика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астрономія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біологія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хімія</a:t>
            </a:r>
            <a:r>
              <a:rPr lang="ru-RU" b="1" dirty="0">
                <a:solidFill>
                  <a:srgbClr val="FF0000"/>
                </a:solidFill>
              </a:rPr>
              <a:t>,</a:t>
            </a:r>
          </a:p>
          <a:p>
            <a:pPr marL="0" indent="0" algn="just">
              <a:buNone/>
            </a:pPr>
            <a:r>
              <a:rPr lang="ru-RU" b="1" dirty="0" err="1">
                <a:solidFill>
                  <a:srgbClr val="FF0000"/>
                </a:solidFill>
              </a:rPr>
              <a:t>соціологія</a:t>
            </a:r>
            <a:r>
              <a:rPr lang="ru-RU" b="1" dirty="0">
                <a:solidFill>
                  <a:srgbClr val="FF0000"/>
                </a:solidFill>
              </a:rPr>
              <a:t> і </a:t>
            </a:r>
            <a:r>
              <a:rPr lang="ru-RU" b="1" dirty="0" err="1">
                <a:solidFill>
                  <a:srgbClr val="FF0000"/>
                </a:solidFill>
              </a:rPr>
              <a:t>безліч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інших</a:t>
            </a:r>
            <a:r>
              <a:rPr lang="ru-RU" b="1" dirty="0">
                <a:solidFill>
                  <a:srgbClr val="FF0000"/>
                </a:solidFill>
              </a:rPr>
              <a:t> наук </a:t>
            </a:r>
            <a:r>
              <a:rPr lang="ru-RU" b="1" dirty="0" err="1">
                <a:solidFill>
                  <a:srgbClr val="FF0000"/>
                </a:solidFill>
              </a:rPr>
              <a:t>мають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свої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поняття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матриць</a:t>
            </a:r>
            <a:r>
              <a:rPr lang="ru-RU" b="1" dirty="0">
                <a:solidFill>
                  <a:srgbClr val="FF0000"/>
                </a:solidFill>
              </a:rPr>
              <a:t> і </a:t>
            </a:r>
            <a:r>
              <a:rPr lang="ru-RU" b="1" dirty="0" err="1">
                <a:solidFill>
                  <a:srgbClr val="FF0000"/>
                </a:solidFill>
              </a:rPr>
              <a:t>оперують</a:t>
            </a:r>
            <a:r>
              <a:rPr lang="ru-RU" b="1" dirty="0">
                <a:solidFill>
                  <a:srgbClr val="FF0000"/>
                </a:solidFill>
              </a:rPr>
              <a:t> з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</a:rPr>
              <a:t>ними.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795452" y="156755"/>
            <a:ext cx="4580709" cy="531222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rgbClr val="FF0000"/>
                </a:solidFill>
              </a:rPr>
              <a:t>Чому саме матриці?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735978" y="127361"/>
            <a:ext cx="4572000" cy="600891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rgbClr val="FF0000"/>
                </a:solidFill>
              </a:rPr>
              <a:t>Приклади матриць: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583474" y="1036319"/>
            <a:ext cx="5178062" cy="4929051"/>
            <a:chOff x="1428204" y="1149532"/>
            <a:chExt cx="4733926" cy="4528458"/>
          </a:xfrm>
        </p:grpSpPr>
        <p:pic>
          <p:nvPicPr>
            <p:cNvPr id="1028" name="Picture 4" descr="ÐÐ°ÑÑÐ¸Ð½ÐºÐ¸ Ð¿Ð¾ Ð·Ð°Ð¿ÑÐ¾ÑÑ matlab ÑÐ¸Ð³ÑÑÑ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30"/>
            <a:stretch/>
          </p:blipFill>
          <p:spPr bwMode="auto">
            <a:xfrm>
              <a:off x="1428205" y="1715590"/>
              <a:ext cx="4733925" cy="3962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Заголовок 1"/>
            <p:cNvSpPr txBox="1">
              <a:spLocks/>
            </p:cNvSpPr>
            <p:nvPr/>
          </p:nvSpPr>
          <p:spPr>
            <a:xfrm>
              <a:off x="1428204" y="1149532"/>
              <a:ext cx="4733349" cy="56605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ffectLst>
              <a:reflection blurRad="6350" stA="50000" endA="300" endPos="55500" dist="1016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uk-UA" sz="24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Графічне зображення</a:t>
              </a:r>
            </a:p>
            <a:p>
              <a:pPr algn="ctr"/>
              <a:r>
                <a:rPr lang="uk-UA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м</a:t>
              </a:r>
              <a:r>
                <a:rPr lang="uk-UA" sz="24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атриці на прикладі</a:t>
              </a:r>
              <a:r>
                <a:rPr lang="en-US" sz="24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400" b="1" dirty="0" err="1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Matlab</a:t>
              </a:r>
              <a:r>
                <a:rPr lang="uk-UA" sz="24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440489" y="1036318"/>
            <a:ext cx="5177431" cy="4929051"/>
            <a:chOff x="5970226" y="1038901"/>
            <a:chExt cx="5177431" cy="4493624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4"/>
            <a:srcRect b="10053"/>
            <a:stretch/>
          </p:blipFill>
          <p:spPr>
            <a:xfrm>
              <a:off x="5970542" y="1659386"/>
              <a:ext cx="5176800" cy="38731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5970226" y="1038901"/>
              <a:ext cx="5177431" cy="620485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ffectLst>
              <a:reflection blurRad="6350" stA="50000" endA="300" endPos="55500" dist="1016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uk-UA" sz="24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Економічна матриця</a:t>
              </a:r>
            </a:p>
            <a:p>
              <a:pPr algn="ctr"/>
              <a:r>
                <a:rPr lang="uk-UA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п</a:t>
              </a:r>
              <a:r>
                <a:rPr lang="uk-UA" sz="24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ривабливості/ефективності </a:t>
              </a:r>
              <a:endPara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2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14"/>
          <p:cNvSpPr>
            <a:spLocks noGrp="1"/>
          </p:cNvSpPr>
          <p:nvPr>
            <p:ph idx="1"/>
          </p:nvPr>
        </p:nvSpPr>
        <p:spPr>
          <a:xfrm>
            <a:off x="949234" y="1785257"/>
            <a:ext cx="10276114" cy="38578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b="1" dirty="0" smtClean="0">
                <a:solidFill>
                  <a:srgbClr val="FF0000"/>
                </a:solidFill>
              </a:rPr>
              <a:t>В підсумку можна оцінити важливість матриць в </a:t>
            </a:r>
            <a:r>
              <a:rPr lang="uk-UA" b="1" dirty="0" smtClean="0">
                <a:solidFill>
                  <a:srgbClr val="FF0000"/>
                </a:solidFill>
              </a:rPr>
              <a:t>навколишньому </a:t>
            </a:r>
            <a:r>
              <a:rPr lang="uk-UA" b="1" dirty="0" smtClean="0">
                <a:solidFill>
                  <a:srgbClr val="FF0000"/>
                </a:solidFill>
              </a:rPr>
              <a:t>світі </a:t>
            </a:r>
            <a:r>
              <a:rPr lang="uk-UA" b="1" dirty="0" smtClean="0">
                <a:solidFill>
                  <a:srgbClr val="FF0000"/>
                </a:solidFill>
              </a:rPr>
              <a:t>і, </a:t>
            </a:r>
            <a:r>
              <a:rPr lang="uk-UA" b="1" dirty="0" smtClean="0">
                <a:solidFill>
                  <a:srgbClr val="FF0000"/>
                </a:solidFill>
              </a:rPr>
              <a:t>тим паче, </a:t>
            </a:r>
            <a:r>
              <a:rPr lang="uk-UA" b="1" dirty="0" smtClean="0">
                <a:solidFill>
                  <a:srgbClr val="FF0000"/>
                </a:solidFill>
              </a:rPr>
              <a:t>у </a:t>
            </a:r>
            <a:r>
              <a:rPr lang="uk-UA" b="1" dirty="0" smtClean="0">
                <a:solidFill>
                  <a:srgbClr val="FF0000"/>
                </a:solidFill>
              </a:rPr>
              <a:t>навчанні. </a:t>
            </a:r>
            <a:r>
              <a:rPr lang="uk-UA" b="1" dirty="0">
                <a:solidFill>
                  <a:srgbClr val="FF0000"/>
                </a:solidFill>
              </a:rPr>
              <a:t>Сьогодні матриці </a:t>
            </a:r>
            <a:r>
              <a:rPr lang="uk-UA" b="1" dirty="0" smtClean="0">
                <a:solidFill>
                  <a:srgbClr val="FF0000"/>
                </a:solidFill>
              </a:rPr>
              <a:t>набувають </a:t>
            </a:r>
            <a:r>
              <a:rPr lang="uk-UA" b="1" dirty="0">
                <a:solidFill>
                  <a:srgbClr val="FF0000"/>
                </a:solidFill>
              </a:rPr>
              <a:t>все </a:t>
            </a:r>
            <a:r>
              <a:rPr lang="uk-UA" b="1" dirty="0" smtClean="0">
                <a:solidFill>
                  <a:srgbClr val="FF0000"/>
                </a:solidFill>
              </a:rPr>
              <a:t>більшої популярності </a:t>
            </a:r>
            <a:r>
              <a:rPr lang="uk-UA" b="1" dirty="0">
                <a:solidFill>
                  <a:srgbClr val="FF0000"/>
                </a:solidFill>
              </a:rPr>
              <a:t>завдяки швидкості роботи з ними і </a:t>
            </a:r>
            <a:r>
              <a:rPr lang="uk-UA" b="1" dirty="0" err="1" smtClean="0">
                <a:solidFill>
                  <a:srgbClr val="FF0000"/>
                </a:solidFill>
              </a:rPr>
              <a:t>можлиості</a:t>
            </a:r>
            <a:r>
              <a:rPr lang="uk-UA" b="1" dirty="0" smtClean="0">
                <a:solidFill>
                  <a:srgbClr val="FF0000"/>
                </a:solidFill>
              </a:rPr>
              <a:t> </a:t>
            </a:r>
            <a:r>
              <a:rPr lang="uk-UA" b="1" dirty="0">
                <a:solidFill>
                  <a:srgbClr val="FF0000"/>
                </a:solidFill>
              </a:rPr>
              <a:t>майже відразу її проаналізувати. </a:t>
            </a:r>
            <a:r>
              <a:rPr lang="uk-UA" b="1" dirty="0" smtClean="0">
                <a:solidFill>
                  <a:srgbClr val="FF0000"/>
                </a:solidFill>
              </a:rPr>
              <a:t>З точки зору </a:t>
            </a:r>
          </a:p>
          <a:p>
            <a:pPr marL="0" indent="0">
              <a:buNone/>
            </a:pPr>
            <a:r>
              <a:rPr lang="uk-UA" b="1" dirty="0">
                <a:solidFill>
                  <a:srgbClr val="FF0000"/>
                </a:solidFill>
              </a:rPr>
              <a:t>п</a:t>
            </a:r>
            <a:r>
              <a:rPr lang="uk-UA" b="1" dirty="0" smtClean="0">
                <a:solidFill>
                  <a:srgbClr val="FF0000"/>
                </a:solidFill>
              </a:rPr>
              <a:t>сихології матричний </a:t>
            </a:r>
            <a:r>
              <a:rPr lang="uk-UA" b="1" dirty="0" smtClean="0">
                <a:solidFill>
                  <a:srgbClr val="FF0000"/>
                </a:solidFill>
              </a:rPr>
              <a:t>вигляд </a:t>
            </a:r>
            <a:r>
              <a:rPr lang="uk-UA" b="1" dirty="0" smtClean="0">
                <a:solidFill>
                  <a:srgbClr val="FF0000"/>
                </a:solidFill>
              </a:rPr>
              <a:t>подання матеріалу є значно вигіднішим ніж інші методи через більшу компактність і </a:t>
            </a:r>
            <a:r>
              <a:rPr lang="uk-UA" b="1" dirty="0" smtClean="0">
                <a:solidFill>
                  <a:srgbClr val="FF0000"/>
                </a:solidFill>
              </a:rPr>
              <a:t>лаконічний </a:t>
            </a:r>
            <a:r>
              <a:rPr lang="uk-UA" b="1" dirty="0" smtClean="0">
                <a:solidFill>
                  <a:srgbClr val="FF0000"/>
                </a:solidFill>
              </a:rPr>
              <a:t>(без зайвих подробиць) </a:t>
            </a:r>
            <a:r>
              <a:rPr lang="uk-UA" b="1" dirty="0" smtClean="0">
                <a:solidFill>
                  <a:srgbClr val="FF0000"/>
                </a:solidFill>
              </a:rPr>
              <a:t>вигляд </a:t>
            </a:r>
            <a:r>
              <a:rPr lang="uk-UA" b="1" dirty="0" smtClean="0">
                <a:solidFill>
                  <a:srgbClr val="FF0000"/>
                </a:solidFill>
              </a:rPr>
              <a:t>вхідного потоку даних.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uk-UA" b="1" dirty="0" smtClean="0">
                <a:solidFill>
                  <a:srgbClr val="FF0000"/>
                </a:solidFill>
              </a:rPr>
              <a:t>Цей проект, я сподіваюся, допоможе вам швидко і точно проводити операції з матрицями в різних сферах </a:t>
            </a:r>
            <a:r>
              <a:rPr lang="uk-UA" b="1" dirty="0" smtClean="0">
                <a:solidFill>
                  <a:srgbClr val="FF0000"/>
                </a:solidFill>
              </a:rPr>
              <a:t>людської діяльності.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728752" y="495754"/>
            <a:ext cx="2255521" cy="636588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  <a:effectLst>
            <a:reflection blurRad="6350" stA="50000" endA="300" endPos="55500" dist="101600" dir="5400000" sy="-100000" algn="bl" rotWithShape="0"/>
          </a:effectLst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rgbClr val="FF0000"/>
                </a:solidFill>
              </a:rPr>
              <a:t>Підсумок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230902" y="370386"/>
            <a:ext cx="9305925" cy="1266826"/>
          </a:xfrm>
        </p:spPr>
        <p:txBody>
          <a:bodyPr>
            <a:normAutofit/>
          </a:bodyPr>
          <a:lstStyle/>
          <a:p>
            <a:pPr algn="ctr"/>
            <a:r>
              <a:rPr lang="ru-RU" sz="6600" dirty="0" err="1" smtClean="0">
                <a:solidFill>
                  <a:srgbClr val="C00000"/>
                </a:solidFill>
                <a:latin typeface="Monotype Corsiva" panose="03010101010201010101" pitchFamily="66" charset="0"/>
              </a:rPr>
              <a:t>Дякую</a:t>
            </a:r>
            <a:r>
              <a:rPr lang="ru-RU" sz="6600" dirty="0" smtClean="0">
                <a:solidFill>
                  <a:srgbClr val="C00000"/>
                </a:solidFill>
                <a:latin typeface="Monotype Corsiva" panose="03010101010201010101" pitchFamily="66" charset="0"/>
              </a:rPr>
              <a:t> за </a:t>
            </a:r>
            <a:r>
              <a:rPr lang="ru-RU" sz="6600" dirty="0" err="1" smtClean="0">
                <a:solidFill>
                  <a:srgbClr val="C00000"/>
                </a:solidFill>
                <a:latin typeface="Monotype Corsiva" panose="03010101010201010101" pitchFamily="66" charset="0"/>
              </a:rPr>
              <a:t>увагу</a:t>
            </a:r>
            <a:r>
              <a:rPr lang="ru-RU" sz="6600" dirty="0" smtClean="0">
                <a:solidFill>
                  <a:srgbClr val="C00000"/>
                </a:solidFill>
                <a:latin typeface="Monotype Corsiva" panose="03010101010201010101" pitchFamily="66" charset="0"/>
              </a:rPr>
              <a:t>!</a:t>
            </a:r>
            <a:endParaRPr lang="en-US" sz="6600" dirty="0">
              <a:solidFill>
                <a:srgbClr val="C0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48" y="1871117"/>
            <a:ext cx="3429000" cy="4752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21288" r="20764"/>
          <a:stretch/>
        </p:blipFill>
        <p:spPr>
          <a:xfrm>
            <a:off x="3223395" y="1637212"/>
            <a:ext cx="5320937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3000">
        <p14:glitter pattern="hexagon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6 3.7037E-6 L -2.08333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6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flas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13fbb49c-e18e-4cd2-9f5c-b2aa6b84c978" Revision="1" Stencil="System.MyShapes" StencilVersion="1.0"/>
</Control>
</file>

<file path=customXml/item2.xml><?xml version="1.0" encoding="utf-8"?>
<Control xmlns="http://schemas.microsoft.com/VisualStudio/2011/storyboarding/control">
  <Id Name="13fbb49c-e18e-4cd2-9f5c-b2aa6b84c978" Revision="1" Stencil="System.MyShapes" StencilVersion="1.0"/>
</Control>
</file>

<file path=customXml/itemProps1.xml><?xml version="1.0" encoding="utf-8"?>
<ds:datastoreItem xmlns:ds="http://schemas.openxmlformats.org/officeDocument/2006/customXml" ds:itemID="{3BED99DA-518C-4FA9-A78C-9FBB25DF76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B400804-6CB0-45A9-AD1F-C88C087EB4C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345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Тема Office</vt:lpstr>
      <vt:lpstr>Макеты раскадровки</vt:lpstr>
      <vt:lpstr>Презентація на тему: «Програмування матричних операцій»</vt:lpstr>
      <vt:lpstr>Стисло про цей проект:</vt:lpstr>
      <vt:lpstr>Чому саме матриці?</vt:lpstr>
      <vt:lpstr>Приклади матриць:</vt:lpstr>
      <vt:lpstr>Підсумок</vt:lpstr>
      <vt:lpstr>Дякую за увагу!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сорока</dc:creator>
  <cp:lastModifiedBy>артем сорока</cp:lastModifiedBy>
  <cp:revision>26</cp:revision>
  <dcterms:created xsi:type="dcterms:W3CDTF">2019-03-25T09:18:45Z</dcterms:created>
  <dcterms:modified xsi:type="dcterms:W3CDTF">2019-04-02T13:59:19Z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