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08.11.2020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548680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sz="6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Выработка требований к ПО</a:t>
            </a:r>
            <a:endParaRPr lang="ru-RU" sz="6000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405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Каноническая форма</a:t>
            </a:r>
            <a:endParaRPr lang="ru-RU" sz="32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Описание </a:t>
            </a:r>
            <a:r>
              <a:rPr lang="ru-RU" dirty="0"/>
              <a:t>функциональности с помощью выражений вида</a:t>
            </a:r>
            <a:r>
              <a:rPr lang="ru-RU" dirty="0" smtClean="0"/>
              <a:t>: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r>
              <a:rPr lang="ru-RU" sz="2400" i="1" dirty="0"/>
              <a:t>&lt;Программная система&gt; &lt;должна&gt; &lt;действие&gt; &lt;Объект&gt;&lt;условия&gt;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  <a:p>
            <a:r>
              <a:rPr lang="ru-RU" sz="2400" i="1" dirty="0"/>
              <a:t>&lt;Программная система&gt; &lt;должна&gt; позволять &lt;Участник&gt; &lt;действие&gt; &lt;Объект&gt;&lt;условия&gt;</a:t>
            </a:r>
            <a:endParaRPr lang="ru-RU" sz="2400" dirty="0"/>
          </a:p>
          <a:p>
            <a:pPr marL="0" indent="0">
              <a:buNone/>
            </a:pP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57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Сценарии способов применения (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Use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Cases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  <a:endParaRPr lang="ru-RU" sz="32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	Канонические </a:t>
            </a:r>
            <a:r>
              <a:rPr lang="ru-RU" dirty="0"/>
              <a:t>функциональные требования достаточно сложны для планирования разработки итерациями и контроля полноты, поэтому описание функциональности в формате сценариев способов применения хорошо дополняет канонические ФТ, выступая их источником/контейнером и задавая хорошую основу для последующей итерационной работы архитектора, </a:t>
            </a:r>
            <a:r>
              <a:rPr lang="ru-RU" dirty="0" err="1"/>
              <a:t>тестировщика</a:t>
            </a:r>
            <a:r>
              <a:rPr lang="ru-RU" dirty="0"/>
              <a:t>, технического писателя.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87844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Сценарии способов применения (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Use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Cases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  <a:endParaRPr lang="ru-RU" sz="32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Формат сценариев включает в себя:</a:t>
            </a:r>
          </a:p>
          <a:p>
            <a:pPr lvl="0"/>
            <a:r>
              <a:rPr lang="ru-RU" dirty="0" smtClean="0"/>
              <a:t>Название;</a:t>
            </a:r>
            <a:endParaRPr lang="ru-RU" dirty="0"/>
          </a:p>
          <a:p>
            <a:pPr lvl="0"/>
            <a:r>
              <a:rPr lang="ru-RU" dirty="0"/>
              <a:t>Действующие </a:t>
            </a:r>
            <a:r>
              <a:rPr lang="ru-RU" dirty="0" smtClean="0"/>
              <a:t>лица;</a:t>
            </a:r>
            <a:endParaRPr lang="ru-RU" dirty="0"/>
          </a:p>
          <a:p>
            <a:pPr lvl="0"/>
            <a:r>
              <a:rPr lang="ru-RU" dirty="0" smtClean="0"/>
              <a:t>Предусловия;</a:t>
            </a:r>
            <a:endParaRPr lang="ru-RU" dirty="0"/>
          </a:p>
          <a:p>
            <a:pPr lvl="0"/>
            <a:r>
              <a:rPr lang="ru-RU" dirty="0"/>
              <a:t>Основной </a:t>
            </a:r>
            <a:r>
              <a:rPr lang="ru-RU" dirty="0" smtClean="0"/>
              <a:t>поток;</a:t>
            </a:r>
            <a:endParaRPr lang="ru-RU" dirty="0"/>
          </a:p>
          <a:p>
            <a:r>
              <a:rPr lang="ru-RU" dirty="0" smtClean="0"/>
              <a:t>Расширения.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47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Сценарии способов применения (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Use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Cases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  <a:endParaRPr lang="ru-RU" sz="32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Основное </a:t>
            </a:r>
            <a:r>
              <a:rPr lang="ru-RU" dirty="0"/>
              <a:t>назначение сценариев способов применения по задумке их авторов — проектирование и описание взаимодействия пользователя с программной системой, однако на практике техника может быть успешно использована как для описания интеграций, так и для работы алгоритмов обработки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27408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</a:rPr>
              <a:t>Часть 3</a:t>
            </a:r>
            <a:endParaRPr lang="ru-RU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8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Моделирование </a:t>
            </a:r>
            <a:r>
              <a:rPr lang="ru-RU" sz="48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</a:rPr>
              <a:t>данных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407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Постановка проблемы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600" dirty="0" smtClean="0"/>
              <a:t>	Требования </a:t>
            </a:r>
            <a:r>
              <a:rPr lang="ru-RU" sz="3600" dirty="0"/>
              <a:t>в общем случае не должны заменять проектирование интерфейсов, бизнес-объектов, и баз данных, но должны давать достаточно информации для последующего проектирования.</a:t>
            </a:r>
          </a:p>
          <a:p>
            <a:pPr marL="0" indent="0" algn="just">
              <a:buNone/>
            </a:pPr>
            <a:endParaRPr lang="ru-RU" sz="3600" dirty="0" smtClean="0"/>
          </a:p>
        </p:txBody>
      </p:sp>
    </p:spTree>
    <p:extLst>
      <p:ext uri="{BB962C8B-B14F-4D97-AF65-F5344CB8AC3E}">
        <p14:creationId xmlns:p14="http://schemas.microsoft.com/office/powerpoint/2010/main" val="16307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Концептуальная модель данных</a:t>
            </a:r>
            <a:b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endParaRPr lang="ru-RU" sz="36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ru-RU" dirty="0" smtClean="0"/>
              <a:t>Должна отражать:</a:t>
            </a:r>
          </a:p>
          <a:p>
            <a:pPr marL="0" lvl="0" indent="0">
              <a:buNone/>
            </a:pPr>
            <a:endParaRPr lang="ru-RU" dirty="0" smtClean="0"/>
          </a:p>
          <a:p>
            <a:pPr lvl="0"/>
            <a:r>
              <a:rPr lang="ru-RU" dirty="0" smtClean="0"/>
              <a:t>классы </a:t>
            </a:r>
            <a:r>
              <a:rPr lang="ru-RU" dirty="0"/>
              <a:t>данных, с которыми должна работать программная </a:t>
            </a:r>
            <a:r>
              <a:rPr lang="ru-RU" dirty="0" smtClean="0"/>
              <a:t>система;</a:t>
            </a:r>
            <a:endParaRPr lang="ru-RU" dirty="0"/>
          </a:p>
          <a:p>
            <a:pPr lvl="0"/>
            <a:r>
              <a:rPr lang="ru-RU" dirty="0"/>
              <a:t>связи между этими </a:t>
            </a:r>
            <a:r>
              <a:rPr lang="ru-RU" dirty="0" smtClean="0"/>
              <a:t>классами.</a:t>
            </a: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sz="2000" dirty="0">
                <a:solidFill>
                  <a:srgbClr val="FF0000"/>
                </a:solidFill>
              </a:rPr>
              <a:t>UML </a:t>
            </a:r>
            <a:r>
              <a:rPr lang="ru-RU" sz="2000" dirty="0" err="1">
                <a:solidFill>
                  <a:srgbClr val="FF0000"/>
                </a:solidFill>
              </a:rPr>
              <a:t>Class</a:t>
            </a:r>
            <a:r>
              <a:rPr lang="ru-RU" sz="2000" dirty="0">
                <a:solidFill>
                  <a:srgbClr val="FF0000"/>
                </a:solidFill>
              </a:rPr>
              <a:t> </a:t>
            </a:r>
            <a:r>
              <a:rPr lang="ru-RU" sz="2000" dirty="0" err="1">
                <a:solidFill>
                  <a:srgbClr val="FF0000"/>
                </a:solidFill>
              </a:rPr>
              <a:t>Diagram</a:t>
            </a:r>
            <a:endParaRPr lang="ru-RU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41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Словарь данных (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Data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Dictionary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  <a:endParaRPr lang="ru-RU" sz="32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Атрибутный состав классов данных не очень удобно поддерживать на диаграмме, но это не значит, что он не нужен.</a:t>
            </a:r>
          </a:p>
          <a:p>
            <a:pPr marL="0" indent="0">
              <a:buNone/>
            </a:pPr>
            <a:r>
              <a:rPr lang="ru-RU" i="1" dirty="0"/>
              <a:t>&lt;Определяемое&gt; =</a:t>
            </a:r>
            <a:br>
              <a:rPr lang="ru-RU" i="1" dirty="0"/>
            </a:br>
            <a:r>
              <a:rPr lang="ru-RU" i="1" dirty="0"/>
              <a:t>&lt;компонент 1&gt; + &lt;компонент 2&gt; + &lt;компонент …&gt; + &lt;компонент N&gt;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7106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</a:rPr>
              <a:t>Часть 4</a:t>
            </a:r>
            <a:endParaRPr lang="ru-RU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800" dirty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Контроль полноты требований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615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Трассировка классов данных на типовые операции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	Есть</a:t>
            </a:r>
            <a:r>
              <a:rPr lang="ru-RU" dirty="0"/>
              <a:t> </a:t>
            </a:r>
            <a:r>
              <a:rPr lang="ru-RU" dirty="0" smtClean="0"/>
              <a:t>множество способов измерять и обеспечивать полноту требований, </a:t>
            </a:r>
            <a:r>
              <a:rPr lang="ru-RU" dirty="0"/>
              <a:t>один из самых полезных и простых их них — построение матрицы трассировок перечня классов данных на типовые информационные операции:</a:t>
            </a:r>
          </a:p>
          <a:p>
            <a:pPr lvl="0"/>
            <a:r>
              <a:rPr lang="ru-RU" dirty="0" smtClean="0"/>
              <a:t>Создание;</a:t>
            </a:r>
            <a:endParaRPr lang="ru-RU" dirty="0"/>
          </a:p>
          <a:p>
            <a:pPr lvl="0"/>
            <a:r>
              <a:rPr lang="ru-RU" dirty="0" smtClean="0"/>
              <a:t>Обновление;</a:t>
            </a:r>
            <a:endParaRPr lang="ru-RU" dirty="0"/>
          </a:p>
          <a:p>
            <a:pPr lvl="0"/>
            <a:r>
              <a:rPr lang="ru-RU" dirty="0" smtClean="0"/>
              <a:t>Просмотр;</a:t>
            </a:r>
            <a:endParaRPr lang="ru-RU" dirty="0"/>
          </a:p>
          <a:p>
            <a:pPr lvl="0"/>
            <a:r>
              <a:rPr lang="ru-RU" dirty="0" smtClean="0"/>
              <a:t>Поиск;</a:t>
            </a:r>
            <a:endParaRPr lang="ru-RU" dirty="0"/>
          </a:p>
          <a:p>
            <a:pPr lvl="0"/>
            <a:r>
              <a:rPr lang="ru-RU" dirty="0" smtClean="0"/>
              <a:t>Импорт;</a:t>
            </a:r>
            <a:endParaRPr lang="ru-RU" dirty="0"/>
          </a:p>
          <a:p>
            <a:pPr lvl="0"/>
            <a:r>
              <a:rPr lang="ru-RU" dirty="0" smtClean="0"/>
              <a:t>Удаление;</a:t>
            </a:r>
            <a:endParaRPr lang="ru-RU" dirty="0"/>
          </a:p>
          <a:p>
            <a:pPr lvl="0"/>
            <a:r>
              <a:rPr lang="ru-RU" dirty="0" smtClean="0"/>
              <a:t>Архивирование.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197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Часть 1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endParaRPr lang="ru-RU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Описание </a:t>
            </a:r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контекста, целей и рамок программной системы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42380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Трассировка классов данных на типовые операции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Матрица помогает принять осознанные решения — есть ли необходимость реализовывать в создаваемой программной системе функцию, отвечающую за конкретную информационную операцию над конкретным классом данных или нет.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7758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</a:rPr>
              <a:t>Часть 5</a:t>
            </a:r>
            <a:endParaRPr lang="ru-RU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endParaRPr lang="ru-RU" dirty="0" smtClean="0"/>
          </a:p>
          <a:p>
            <a:pPr marL="0" indent="0" algn="ctr">
              <a:buNone/>
            </a:pPr>
            <a:r>
              <a:rPr lang="ru-RU" sz="4800" dirty="0" smtClean="0">
                <a:ln>
                  <a:solidFill>
                    <a:schemeClr val="tx1"/>
                  </a:solidFill>
                </a:ln>
                <a:solidFill>
                  <a:schemeClr val="accent1"/>
                </a:solidFill>
              </a:rPr>
              <a:t>Качество ПО</a:t>
            </a:r>
            <a:endParaRPr lang="ru-RU" sz="4800" dirty="0">
              <a:ln>
                <a:solidFill>
                  <a:schemeClr val="tx1"/>
                </a:solidFill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6635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Формулирование требований к качеству и ограничениям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	Эта </a:t>
            </a:r>
            <a:r>
              <a:rPr lang="ru-RU" dirty="0"/>
              <a:t>техника обычно использует в качестве основы канонический формат требований</a:t>
            </a:r>
          </a:p>
          <a:p>
            <a:pPr marL="0" indent="0">
              <a:buNone/>
            </a:pPr>
            <a:r>
              <a:rPr lang="ru-RU" dirty="0" smtClean="0"/>
              <a:t>	Обычно </a:t>
            </a:r>
            <a:r>
              <a:rPr lang="ru-RU" dirty="0"/>
              <a:t>существует большой разрыв между десятками атрибутов качества ПО, которые предлагают семейства международных стандартов ISO </a:t>
            </a:r>
            <a:r>
              <a:rPr lang="ru-RU" dirty="0" smtClean="0"/>
              <a:t>и </a:t>
            </a:r>
            <a:r>
              <a:rPr lang="ru-RU" dirty="0"/>
              <a:t>проектной практикой, где требования к качеству не предъявляют, что становится проблемой на этапах сдачи и эксплуатации программной системы.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1061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1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Формулирование требований к качеству и ограничениям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/>
              <a:t>Чтобы сократить этот </a:t>
            </a:r>
            <a:r>
              <a:rPr lang="ru-RU" dirty="0" smtClean="0"/>
              <a:t>разрыв необходимо освоить основные из них</a:t>
            </a:r>
            <a:endParaRPr lang="ru-RU" dirty="0"/>
          </a:p>
          <a:p>
            <a:pPr lvl="0"/>
            <a:r>
              <a:rPr lang="ru-RU" b="1" dirty="0"/>
              <a:t>Атрибуты внешнего качества</a:t>
            </a:r>
            <a:r>
              <a:rPr lang="ru-RU" dirty="0"/>
              <a:t>: производительность, надёжность, доступность, масштабируемость, </a:t>
            </a:r>
            <a:r>
              <a:rPr lang="ru-RU" dirty="0" smtClean="0"/>
              <a:t>безопасность;</a:t>
            </a:r>
            <a:endParaRPr lang="ru-RU" dirty="0"/>
          </a:p>
          <a:p>
            <a:pPr lvl="0"/>
            <a:r>
              <a:rPr lang="ru-RU" b="1" dirty="0"/>
              <a:t>Атрибуты качества в использовании</a:t>
            </a:r>
            <a:r>
              <a:rPr lang="ru-RU" dirty="0"/>
              <a:t>: результативность, эффективность, скорость обучения, точность, </a:t>
            </a:r>
            <a:r>
              <a:rPr lang="ru-RU" dirty="0" smtClean="0"/>
              <a:t>утомляемость;</a:t>
            </a:r>
            <a:endParaRPr lang="ru-RU" dirty="0"/>
          </a:p>
          <a:p>
            <a:pPr lvl="0"/>
            <a:r>
              <a:rPr lang="ru-RU" b="1" dirty="0"/>
              <a:t>Ограничения</a:t>
            </a:r>
            <a:r>
              <a:rPr lang="ru-RU" dirty="0"/>
              <a:t>: совместимость с оборудованием, системным ПО, ограничения на языки и средства разработки, допущения о квалификации пользователей, состав поставки, лицензионные </a:t>
            </a:r>
            <a:r>
              <a:rPr lang="ru-RU" dirty="0" smtClean="0"/>
              <a:t>ограничения.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324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pPr algn="r"/>
            <a:r>
              <a:rPr lang="ru-RU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Постановка проблемы</a:t>
            </a:r>
            <a:endParaRPr lang="ru-RU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ru-RU" sz="3600" dirty="0" smtClean="0"/>
          </a:p>
          <a:p>
            <a:pPr marL="0" indent="0" algn="just">
              <a:buNone/>
            </a:pPr>
            <a:r>
              <a:rPr lang="ru-RU" sz="3600" dirty="0" smtClean="0"/>
              <a:t>	Одна </a:t>
            </a:r>
            <a:r>
              <a:rPr lang="ru-RU" sz="3600" dirty="0"/>
              <a:t>из важнейших проблем и факторов успеха ИТ-проектов — корректная работа с целями и границами программного решения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427712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Контекстная диаграмма (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Context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6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Diagram</a:t>
            </a:r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Один из старейших, простых и эффективных способов показать контекст и рамки программной системы — контекстная диаграмма.</a:t>
            </a:r>
          </a:p>
          <a:p>
            <a:pPr marL="0" indent="0">
              <a:buNone/>
            </a:pPr>
            <a:r>
              <a:rPr lang="ru-RU" dirty="0"/>
              <a:t> </a:t>
            </a:r>
          </a:p>
          <a:p>
            <a:pPr marL="0" indent="0">
              <a:buNone/>
            </a:pPr>
            <a:r>
              <a:rPr lang="ru-RU" dirty="0"/>
              <a:t>Она показывает 3 аспекта:</a:t>
            </a:r>
          </a:p>
          <a:p>
            <a:pPr lvl="0"/>
            <a:r>
              <a:rPr lang="ru-RU" dirty="0"/>
              <a:t>какие роли пользователей взаимодействуют с программной </a:t>
            </a:r>
            <a:r>
              <a:rPr lang="ru-RU" dirty="0" smtClean="0"/>
              <a:t>системой;</a:t>
            </a:r>
            <a:endParaRPr lang="ru-RU" dirty="0"/>
          </a:p>
          <a:p>
            <a:pPr lvl="0"/>
            <a:r>
              <a:rPr lang="ru-RU" dirty="0"/>
              <a:t>какие внешние программные системы взаимодействуют с программной </a:t>
            </a:r>
            <a:r>
              <a:rPr lang="ru-RU" dirty="0" smtClean="0"/>
              <a:t>системой;</a:t>
            </a:r>
            <a:endParaRPr lang="ru-RU" dirty="0"/>
          </a:p>
          <a:p>
            <a:pPr lvl="0"/>
            <a:r>
              <a:rPr lang="ru-RU" dirty="0"/>
              <a:t>какими данными обменивается создаваемая программная система с </a:t>
            </a:r>
            <a:r>
              <a:rPr lang="ru-RU" dirty="0" smtClean="0"/>
              <a:t>окружением.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848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8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Диаграмма способов применения (</a:t>
            </a:r>
            <a:r>
              <a:rPr lang="ru-RU" sz="28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Use</a:t>
            </a:r>
            <a:r>
              <a:rPr lang="ru-RU" sz="28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28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Case</a:t>
            </a:r>
            <a:r>
              <a:rPr lang="ru-RU" sz="28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28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Diagram</a:t>
            </a:r>
            <a:r>
              <a:rPr lang="ru-RU" sz="28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Более свежий формат представления рамок программной системы, фокусирующийся на ключевых результатах её применения для пользователей и смежных систем — диаграмма способов применения.</a:t>
            </a:r>
          </a:p>
          <a:p>
            <a:pPr marL="0" indent="0">
              <a:buNone/>
            </a:pPr>
            <a:r>
              <a:rPr lang="ru-RU" dirty="0"/>
              <a:t>Диаграмма показывает:</a:t>
            </a:r>
          </a:p>
          <a:p>
            <a:pPr lvl="0"/>
            <a:r>
              <a:rPr lang="ru-RU" dirty="0"/>
              <a:t>роли пользователей, использующих программную </a:t>
            </a:r>
            <a:r>
              <a:rPr lang="ru-RU" dirty="0" smtClean="0"/>
              <a:t>систему;</a:t>
            </a:r>
            <a:endParaRPr lang="ru-RU" dirty="0"/>
          </a:p>
          <a:p>
            <a:pPr lvl="0"/>
            <a:r>
              <a:rPr lang="ru-RU" dirty="0"/>
              <a:t>смежные программные </a:t>
            </a:r>
            <a:r>
              <a:rPr lang="ru-RU" dirty="0" smtClean="0"/>
              <a:t>системы;</a:t>
            </a:r>
            <a:endParaRPr lang="ru-RU" dirty="0"/>
          </a:p>
          <a:p>
            <a:pPr lvl="0"/>
            <a:r>
              <a:rPr lang="ru-RU" dirty="0"/>
              <a:t>ключевые результаты/задачи, которые пользователи и смежные системы получают от неё в формате «Деятельность + Результат</a:t>
            </a:r>
            <a:r>
              <a:rPr lang="ru-RU" dirty="0" smtClean="0"/>
              <a:t>».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FF0000"/>
                </a:solidFill>
              </a:rPr>
              <a:t>Диаграмма имеет свои преимущества и недостатки по сравнению с контекстной, поэтому полезно уметь создавать обе, при необходимости сочетая в своём проекте.</a:t>
            </a:r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204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Карточка </a:t>
            </a:r>
            <a:r>
              <a:rPr lang="ru-RU" sz="36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проекта</a:t>
            </a:r>
            <a:endParaRPr lang="ru-RU" sz="36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Идеальная основа для старта разработки требований к ПО — хорошо проработанные бизнес-требования и концепция ПО. В тех проектах, где таких наработок нет</a:t>
            </a:r>
            <a:r>
              <a:rPr lang="ru-RU"/>
              <a:t>, </a:t>
            </a:r>
            <a:r>
              <a:rPr lang="ru-RU" smtClean="0"/>
              <a:t>необходимо использовать </a:t>
            </a:r>
            <a:r>
              <a:rPr lang="ru-RU" dirty="0"/>
              <a:t>их упрощённую замену — карточку проекта.</a:t>
            </a:r>
          </a:p>
          <a:p>
            <a:pPr marL="0" indent="0">
              <a:buNone/>
            </a:pPr>
            <a:r>
              <a:rPr lang="ru-RU" dirty="0"/>
              <a:t>Какие разделы в ней есть:</a:t>
            </a:r>
          </a:p>
          <a:p>
            <a:pPr lvl="0"/>
            <a:r>
              <a:rPr lang="ru-RU" b="1" dirty="0"/>
              <a:t>Текущая ситуация</a:t>
            </a:r>
            <a:r>
              <a:rPr lang="ru-RU" dirty="0"/>
              <a:t> — автоматизируемая деятельность, заинтересованные лица, текущие решения (как участники деятельности выполняют свою работу сейчас), </a:t>
            </a:r>
            <a:r>
              <a:rPr lang="ru-RU" dirty="0" smtClean="0"/>
              <a:t>проблемы;</a:t>
            </a:r>
            <a:endParaRPr lang="ru-RU" dirty="0"/>
          </a:p>
          <a:p>
            <a:pPr lvl="0"/>
            <a:r>
              <a:rPr lang="ru-RU" b="1" dirty="0"/>
              <a:t>Целевая ситуация </a:t>
            </a:r>
            <a:r>
              <a:rPr lang="ru-RU" dirty="0"/>
              <a:t>— целевые показатели, важные для заинтересованных сторон — как минимум для заказчика и </a:t>
            </a:r>
            <a:r>
              <a:rPr lang="ru-RU" dirty="0" smtClean="0"/>
              <a:t>пользователей;</a:t>
            </a:r>
            <a:endParaRPr lang="ru-RU" dirty="0"/>
          </a:p>
          <a:p>
            <a:pPr lvl="0"/>
            <a:r>
              <a:rPr lang="ru-RU" b="1" dirty="0"/>
              <a:t>Концепция решения</a:t>
            </a:r>
            <a:r>
              <a:rPr lang="ru-RU" dirty="0"/>
              <a:t> — роли пользователей, список основных свойств (ПО), смежные </a:t>
            </a:r>
            <a:r>
              <a:rPr lang="ru-RU" dirty="0" smtClean="0"/>
              <a:t>системы.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417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r"/>
            <a:r>
              <a:rPr lang="ru-RU" sz="36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Карточка </a:t>
            </a:r>
            <a:r>
              <a:rPr lang="ru-RU" sz="36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проекта</a:t>
            </a:r>
            <a:br>
              <a:rPr lang="ru-RU" sz="36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</a:br>
            <a:r>
              <a:rPr lang="ru-RU" sz="3600" dirty="0" smtClean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Структура</a:t>
            </a:r>
            <a:endParaRPr lang="ru-RU" sz="3600" dirty="0">
              <a:ln>
                <a:solidFill>
                  <a:schemeClr val="tx1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Цель;</a:t>
            </a:r>
          </a:p>
          <a:p>
            <a:pPr marL="514350" indent="-514350">
              <a:buAutoNum type="arabicPeriod"/>
            </a:pPr>
            <a:r>
              <a:rPr lang="ru-RU" dirty="0" smtClean="0"/>
              <a:t>Задачи;</a:t>
            </a:r>
          </a:p>
          <a:p>
            <a:pPr marL="514350" indent="-514350">
              <a:buAutoNum type="arabicPeriod"/>
            </a:pPr>
            <a:r>
              <a:rPr lang="ru-RU" dirty="0" smtClean="0"/>
              <a:t>Ключевые результаты;</a:t>
            </a:r>
          </a:p>
          <a:p>
            <a:pPr marL="514350" indent="-514350">
              <a:buAutoNum type="arabicPeriod"/>
            </a:pPr>
            <a:r>
              <a:rPr lang="ru-RU" dirty="0" smtClean="0"/>
              <a:t>Критерии результативности;</a:t>
            </a:r>
          </a:p>
          <a:p>
            <a:pPr marL="514350" indent="-514350">
              <a:buAutoNum type="arabicPeriod"/>
            </a:pPr>
            <a:r>
              <a:rPr lang="ru-RU" dirty="0" smtClean="0"/>
              <a:t>План реализации проекта;</a:t>
            </a:r>
          </a:p>
          <a:p>
            <a:pPr marL="514350" indent="-514350">
              <a:buAutoNum type="arabicPeriod"/>
            </a:pPr>
            <a:r>
              <a:rPr lang="ru-RU" dirty="0" smtClean="0"/>
              <a:t>Возможные риски;</a:t>
            </a:r>
          </a:p>
          <a:p>
            <a:pPr marL="514350" indent="-514350">
              <a:buAutoNum type="arabicPeriod"/>
            </a:pPr>
            <a:r>
              <a:rPr lang="ru-RU" dirty="0" smtClean="0"/>
              <a:t>Диаграмма </a:t>
            </a:r>
            <a:r>
              <a:rPr lang="ru-RU" dirty="0" err="1" smtClean="0"/>
              <a:t>Ганта</a:t>
            </a:r>
            <a:r>
              <a:rPr lang="ru-RU" dirty="0" smtClean="0"/>
              <a:t>;</a:t>
            </a:r>
          </a:p>
          <a:p>
            <a:pPr marL="514350" indent="-514350">
              <a:buAutoNum type="arabicPeriod"/>
            </a:pPr>
            <a:r>
              <a:rPr lang="ru-RU" dirty="0" smtClean="0"/>
              <a:t>Бюджет.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4962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ru-RU" dirty="0" smtClean="0">
                <a:ln>
                  <a:solidFill>
                    <a:schemeClr val="tx2"/>
                  </a:solidFill>
                </a:ln>
                <a:solidFill>
                  <a:schemeClr val="accent2"/>
                </a:solidFill>
              </a:rPr>
              <a:t>Часть 2</a:t>
            </a:r>
            <a:endParaRPr lang="ru-RU" dirty="0">
              <a:ln>
                <a:solidFill>
                  <a:schemeClr val="tx2"/>
                </a:solidFill>
              </a:ln>
              <a:solidFill>
                <a:schemeClr val="accent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ru-RU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0" indent="0" algn="ctr">
              <a:buNone/>
            </a:pPr>
            <a:r>
              <a:rPr lang="ru-RU" sz="4000" dirty="0" smtClean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Функциональная </a:t>
            </a:r>
            <a:r>
              <a:rPr lang="ru-RU" sz="4000" dirty="0">
                <a:ln>
                  <a:solidFill>
                    <a:schemeClr val="tx1"/>
                  </a:solidFill>
                </a:ln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модель программной системы</a:t>
            </a:r>
            <a:endParaRPr lang="ru-RU" sz="4000" dirty="0">
              <a:ln>
                <a:solidFill>
                  <a:schemeClr val="tx1"/>
                </a:solidFill>
              </a:ln>
              <a:solidFill>
                <a:schemeClr val="tx2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6468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Диаграмма состояний (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Statechart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 </a:t>
            </a:r>
            <a:r>
              <a:rPr lang="ru-RU" sz="3200" dirty="0" err="1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Diagram</a:t>
            </a:r>
            <a:r>
              <a:rPr lang="ru-RU" sz="3200" dirty="0">
                <a:ln>
                  <a:solidFill>
                    <a:schemeClr val="tx1"/>
                  </a:solidFill>
                </a:ln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3600" dirty="0"/>
              <a:t>Показывает для выбранного класса данных:</a:t>
            </a:r>
          </a:p>
          <a:p>
            <a:pPr lvl="0"/>
            <a:r>
              <a:rPr lang="ru-RU" sz="3600" dirty="0"/>
              <a:t>допустимые </a:t>
            </a:r>
            <a:r>
              <a:rPr lang="ru-RU" sz="3600" dirty="0" smtClean="0"/>
              <a:t>состояния;</a:t>
            </a:r>
            <a:endParaRPr lang="ru-RU" sz="3600" dirty="0"/>
          </a:p>
          <a:p>
            <a:pPr lvl="0"/>
            <a:r>
              <a:rPr lang="ru-RU" sz="3600" dirty="0"/>
              <a:t>допустимые </a:t>
            </a:r>
            <a:r>
              <a:rPr lang="ru-RU" sz="3600" dirty="0" smtClean="0"/>
              <a:t>переходы;</a:t>
            </a:r>
            <a:endParaRPr lang="ru-RU" sz="3600" dirty="0"/>
          </a:p>
          <a:p>
            <a:pPr lvl="0"/>
            <a:r>
              <a:rPr lang="ru-RU" sz="3600" dirty="0"/>
              <a:t>условия </a:t>
            </a:r>
            <a:r>
              <a:rPr lang="ru-RU" sz="3600" dirty="0" smtClean="0"/>
              <a:t>переходов.</a:t>
            </a:r>
          </a:p>
          <a:p>
            <a:pPr lvl="0"/>
            <a:endParaRPr lang="ru-RU" dirty="0"/>
          </a:p>
          <a:p>
            <a:pPr lvl="0"/>
            <a:endParaRPr lang="ru-RU" dirty="0" smtClean="0"/>
          </a:p>
          <a:p>
            <a:pPr marL="0" lv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1600" dirty="0">
                <a:solidFill>
                  <a:srgbClr val="FF0000"/>
                </a:solidFill>
              </a:rPr>
              <a:t>Обычно строится для 1–2 классов данных, обладающих нетривиальным жизненным циклом (не «новый-обновлён-удалён</a:t>
            </a:r>
            <a:r>
              <a:rPr lang="ru-RU" sz="1600" dirty="0" smtClean="0">
                <a:solidFill>
                  <a:srgbClr val="FF0000"/>
                </a:solidFill>
              </a:rPr>
              <a:t>»)</a:t>
            </a:r>
            <a:endParaRPr lang="ru-RU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345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415</Words>
  <Application>Microsoft Office PowerPoint</Application>
  <PresentationFormat>Экран (4:3)</PresentationFormat>
  <Paragraphs>112</Paragraphs>
  <Slides>23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4" baseType="lpstr">
      <vt:lpstr>Тема Office</vt:lpstr>
      <vt:lpstr>Презентация PowerPoint</vt:lpstr>
      <vt:lpstr>Часть 1</vt:lpstr>
      <vt:lpstr>Постановка проблемы</vt:lpstr>
      <vt:lpstr>Контекстная диаграмма (Context Diagram) </vt:lpstr>
      <vt:lpstr>Диаграмма способов применения (Use Case Diagram)</vt:lpstr>
      <vt:lpstr>Карточка проекта</vt:lpstr>
      <vt:lpstr>Карточка проекта Структура</vt:lpstr>
      <vt:lpstr>Часть 2</vt:lpstr>
      <vt:lpstr>Диаграмма состояний (Statechart Diagram)</vt:lpstr>
      <vt:lpstr>Каноническая форма</vt:lpstr>
      <vt:lpstr>Сценарии способов применения (Use Cases)</vt:lpstr>
      <vt:lpstr>Сценарии способов применения (Use Cases)</vt:lpstr>
      <vt:lpstr>Сценарии способов применения (Use Cases)</vt:lpstr>
      <vt:lpstr>Часть 3</vt:lpstr>
      <vt:lpstr>Постановка проблемы</vt:lpstr>
      <vt:lpstr>Концептуальная модель данных </vt:lpstr>
      <vt:lpstr>Словарь данных (Data Dictionary)</vt:lpstr>
      <vt:lpstr>Часть 4</vt:lpstr>
      <vt:lpstr>Трассировка классов данных на типовые операции </vt:lpstr>
      <vt:lpstr>Трассировка классов данных на типовые операции </vt:lpstr>
      <vt:lpstr>Часть 5</vt:lpstr>
      <vt:lpstr>Формулирование требований к качеству и ограничениям </vt:lpstr>
      <vt:lpstr>Формулирование требований к качеству и ограничениям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21</cp:revision>
  <dcterms:created xsi:type="dcterms:W3CDTF">2020-11-08T18:08:40Z</dcterms:created>
  <dcterms:modified xsi:type="dcterms:W3CDTF">2020-11-08T19:09:25Z</dcterms:modified>
</cp:coreProperties>
</file>