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340769"/>
            <a:ext cx="7772400" cy="3744416"/>
          </a:xfrm>
        </p:spPr>
        <p:txBody>
          <a:bodyPr>
            <a:normAutofit fontScale="90000"/>
          </a:bodyPr>
          <a:lstStyle/>
          <a:p>
            <a:r>
              <a:rPr lang="ru-RU" sz="6000" dirty="0"/>
              <a:t>Моделирование бизнес-процессов с использованием </a:t>
            </a:r>
            <a:r>
              <a:rPr lang="ru-RU" sz="6000" dirty="0" err="1"/>
              <a:t>case</a:t>
            </a:r>
            <a:r>
              <a:rPr lang="ru-RU" sz="6000" dirty="0"/>
              <a:t>-средств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158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ARIS (</a:t>
            </a:r>
            <a:r>
              <a:rPr lang="ru-RU" dirty="0" err="1" smtClean="0"/>
              <a:t>Architecture</a:t>
            </a:r>
            <a:r>
              <a:rPr lang="ru-RU" dirty="0" smtClean="0"/>
              <a:t> </a:t>
            </a:r>
            <a:r>
              <a:rPr lang="ru-RU" dirty="0" err="1" smtClean="0"/>
              <a:t>of</a:t>
            </a:r>
            <a:r>
              <a:rPr lang="ru-RU" dirty="0" smtClean="0"/>
              <a:t> </a:t>
            </a:r>
            <a:r>
              <a:rPr lang="ru-RU" dirty="0" err="1" smtClean="0"/>
              <a:t>Integrated</a:t>
            </a:r>
            <a:r>
              <a:rPr lang="ru-RU" dirty="0" smtClean="0"/>
              <a:t> </a:t>
            </a:r>
            <a:r>
              <a:rPr lang="ru-RU" dirty="0" err="1" smtClean="0"/>
              <a:t>Information</a:t>
            </a:r>
            <a:r>
              <a:rPr lang="ru-RU" dirty="0" smtClean="0"/>
              <a:t> </a:t>
            </a:r>
            <a:r>
              <a:rPr lang="ru-RU" dirty="0" err="1" smtClean="0"/>
              <a:t>Systems</a:t>
            </a:r>
            <a:r>
              <a:rPr lang="ru-RU" dirty="0"/>
              <a:t>) – методология и тиражируемый программный продукт для построения организационной и функциональной структур, структур данных и процессов;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Методологии </a:t>
            </a:r>
            <a:r>
              <a:rPr lang="ru-RU" dirty="0"/>
              <a:t>моделирования бизнес-процессов</a:t>
            </a:r>
          </a:p>
        </p:txBody>
      </p:sp>
    </p:spTree>
    <p:extLst>
      <p:ext uri="{BB962C8B-B14F-4D97-AF65-F5344CB8AC3E}">
        <p14:creationId xmlns:p14="http://schemas.microsoft.com/office/powerpoint/2010/main" val="7404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ARIS (</a:t>
            </a:r>
            <a:r>
              <a:rPr lang="ru-RU" dirty="0" err="1" smtClean="0"/>
              <a:t>Architecture</a:t>
            </a:r>
            <a:r>
              <a:rPr lang="ru-RU" dirty="0" smtClean="0"/>
              <a:t> </a:t>
            </a:r>
            <a:r>
              <a:rPr lang="ru-RU" dirty="0" err="1" smtClean="0"/>
              <a:t>of</a:t>
            </a:r>
            <a:r>
              <a:rPr lang="ru-RU" dirty="0" smtClean="0"/>
              <a:t> </a:t>
            </a:r>
            <a:r>
              <a:rPr lang="ru-RU" dirty="0" err="1" smtClean="0"/>
              <a:t>Integrated</a:t>
            </a:r>
            <a:r>
              <a:rPr lang="ru-RU" dirty="0" smtClean="0"/>
              <a:t> </a:t>
            </a:r>
            <a:r>
              <a:rPr lang="ru-RU" dirty="0" err="1" smtClean="0"/>
              <a:t>Information</a:t>
            </a:r>
            <a:r>
              <a:rPr lang="ru-RU" dirty="0" smtClean="0"/>
              <a:t> </a:t>
            </a:r>
            <a:r>
              <a:rPr lang="ru-RU" dirty="0" err="1" smtClean="0"/>
              <a:t>Systems</a:t>
            </a:r>
            <a:r>
              <a:rPr lang="ru-RU" dirty="0"/>
              <a:t>) – методология и тиражируемый программный продукт для построения организационной и функциональной структур, структур данных и процессов;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Методологии </a:t>
            </a:r>
            <a:r>
              <a:rPr lang="ru-RU" dirty="0"/>
              <a:t>моделирования бизнес-процессов</a:t>
            </a:r>
          </a:p>
        </p:txBody>
      </p:sp>
    </p:spTree>
    <p:extLst>
      <p:ext uri="{BB962C8B-B14F-4D97-AF65-F5344CB8AC3E}">
        <p14:creationId xmlns:p14="http://schemas.microsoft.com/office/powerpoint/2010/main" val="381769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DFD (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Flow</a:t>
            </a:r>
            <a:r>
              <a:rPr lang="ru-RU" dirty="0"/>
              <a:t>, поток данных) – методология графического структурного анализа, описывающая внешние по отношению к системе источники и адресаты данных, логические функции, потоки данных и хранилища данных, к которым осуществляется доступ.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Методологии </a:t>
            </a:r>
            <a:r>
              <a:rPr lang="ru-RU" dirty="0"/>
              <a:t>моделирования бизнес-процессов</a:t>
            </a:r>
          </a:p>
        </p:txBody>
      </p:sp>
    </p:spTree>
    <p:extLst>
      <p:ext uri="{BB962C8B-B14F-4D97-AF65-F5344CB8AC3E}">
        <p14:creationId xmlns:p14="http://schemas.microsoft.com/office/powerpoint/2010/main" val="29007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AllFusionProcessModelerr7 (</a:t>
            </a:r>
            <a:r>
              <a:rPr lang="ru-RU" dirty="0" err="1" smtClean="0"/>
              <a:t>Computer</a:t>
            </a:r>
            <a:r>
              <a:rPr lang="ru-RU" dirty="0" smtClean="0"/>
              <a:t> </a:t>
            </a:r>
            <a:r>
              <a:rPr lang="ru-RU" dirty="0" err="1" smtClean="0"/>
              <a:t>Associates</a:t>
            </a:r>
            <a:r>
              <a:rPr lang="ru-RU" dirty="0" smtClean="0"/>
              <a:t>);</a:t>
            </a:r>
          </a:p>
          <a:p>
            <a:r>
              <a:rPr lang="ru-RU" dirty="0" err="1" smtClean="0"/>
              <a:t>RationalRose</a:t>
            </a:r>
            <a:r>
              <a:rPr lang="ru-RU" dirty="0" smtClean="0"/>
              <a:t> (</a:t>
            </a:r>
            <a:r>
              <a:rPr lang="ru-RU" dirty="0" err="1" smtClean="0"/>
              <a:t>Rational</a:t>
            </a:r>
            <a:r>
              <a:rPr lang="ru-RU" dirty="0" smtClean="0"/>
              <a:t> </a:t>
            </a:r>
            <a:r>
              <a:rPr lang="ru-RU" dirty="0" err="1" smtClean="0"/>
              <a:t>Software</a:t>
            </a:r>
            <a:r>
              <a:rPr lang="ru-RU" dirty="0" smtClean="0"/>
              <a:t>);</a:t>
            </a:r>
          </a:p>
          <a:p>
            <a:r>
              <a:rPr lang="ru-RU" dirty="0" err="1" smtClean="0"/>
              <a:t>OracleDesigner</a:t>
            </a:r>
            <a:r>
              <a:rPr lang="ru-RU" dirty="0" smtClean="0"/>
              <a:t> (</a:t>
            </a:r>
            <a:r>
              <a:rPr lang="ru-RU" dirty="0" err="1" smtClean="0"/>
              <a:t>Oracle</a:t>
            </a:r>
            <a:r>
              <a:rPr lang="ru-RU" dirty="0" smtClean="0"/>
              <a:t>);</a:t>
            </a:r>
          </a:p>
          <a:p>
            <a:r>
              <a:rPr lang="ru-RU" dirty="0" smtClean="0"/>
              <a:t>ARIS (</a:t>
            </a:r>
            <a:r>
              <a:rPr lang="ru-RU" dirty="0" err="1" smtClean="0"/>
              <a:t>IDSScheerAG</a:t>
            </a:r>
            <a:r>
              <a:rPr lang="ru-RU" dirty="0" smtClean="0"/>
              <a:t>);</a:t>
            </a:r>
          </a:p>
          <a:p>
            <a:r>
              <a:rPr lang="ru-RU" dirty="0" err="1" smtClean="0"/>
              <a:t>PowerDesigner</a:t>
            </a:r>
            <a:r>
              <a:rPr lang="ru-RU" dirty="0" smtClean="0"/>
              <a:t>(</a:t>
            </a:r>
            <a:r>
              <a:rPr lang="ru-RU" dirty="0" err="1" smtClean="0"/>
              <a:t>Sybase</a:t>
            </a:r>
            <a:r>
              <a:rPr lang="ru-RU" dirty="0" smtClean="0"/>
              <a:t>);</a:t>
            </a:r>
          </a:p>
          <a:p>
            <a:r>
              <a:rPr lang="ru-RU" dirty="0"/>
              <a:t>и</a:t>
            </a:r>
            <a:r>
              <a:rPr lang="ru-RU" dirty="0" smtClean="0"/>
              <a:t> др.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Системы </a:t>
            </a:r>
            <a:r>
              <a:rPr lang="ru-RU" dirty="0"/>
              <a:t>моделирования бизнес-процессов организации</a:t>
            </a:r>
          </a:p>
        </p:txBody>
      </p:sp>
    </p:spTree>
    <p:extLst>
      <p:ext uri="{BB962C8B-B14F-4D97-AF65-F5344CB8AC3E}">
        <p14:creationId xmlns:p14="http://schemas.microsoft.com/office/powerpoint/2010/main" val="177078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Моделирование бизнес-процесса с использованием </a:t>
            </a:r>
            <a:r>
              <a:rPr lang="ru-RU" sz="3200" dirty="0" smtClean="0"/>
              <a:t>методологии </a:t>
            </a:r>
            <a:r>
              <a:rPr lang="en-US" sz="3200" dirty="0" smtClean="0"/>
              <a:t>IDEF0</a:t>
            </a:r>
            <a:endParaRPr lang="ru-RU" sz="3200" dirty="0"/>
          </a:p>
        </p:txBody>
      </p:sp>
      <p:pic>
        <p:nvPicPr>
          <p:cNvPr id="4" name="Рисунок 3" descr="https://studfile.net/html/2706/959/html_P4Fx0iwdIa.XBSM/img-XpUY1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8136904" cy="46805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14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i="1" dirty="0"/>
              <a:t>контекстная</a:t>
            </a:r>
            <a:r>
              <a:rPr lang="ru-RU" i="1" dirty="0"/>
              <a:t> диаграмма</a:t>
            </a:r>
            <a:r>
              <a:rPr lang="ru-RU" dirty="0"/>
              <a:t>– общее описание бизнес-процесса и его взаимодействия с внешней </a:t>
            </a:r>
            <a:r>
              <a:rPr lang="ru-RU" dirty="0" smtClean="0"/>
              <a:t>средой;</a:t>
            </a:r>
          </a:p>
          <a:p>
            <a:pPr lvl="0"/>
            <a:r>
              <a:rPr lang="ru-RU" i="1" dirty="0"/>
              <a:t>диаграмма декомпозиции</a:t>
            </a:r>
            <a:r>
              <a:rPr lang="ru-RU" dirty="0"/>
              <a:t>– разбиение БП на работы и определение типа связи между ними;</a:t>
            </a:r>
          </a:p>
          <a:p>
            <a:pPr lvl="0"/>
            <a:r>
              <a:rPr lang="ru-RU" i="1" dirty="0"/>
              <a:t>диаграмма дерева узлов</a:t>
            </a:r>
            <a:r>
              <a:rPr lang="ru-RU" dirty="0"/>
              <a:t>– иерархическая зависимость работ без указания их взаимосвязи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</a:t>
            </a:r>
            <a:r>
              <a:rPr lang="ru-RU" dirty="0" smtClean="0"/>
              <a:t>ипы </a:t>
            </a:r>
            <a:r>
              <a:rPr lang="ru-RU" dirty="0"/>
              <a:t>диаграмм: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10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стрелки </a:t>
            </a:r>
            <a:r>
              <a:rPr lang="ru-RU" dirty="0" smtClean="0"/>
              <a:t>сверху –</a:t>
            </a:r>
            <a:r>
              <a:rPr lang="ru-RU" dirty="0"/>
              <a:t> </a:t>
            </a:r>
            <a:r>
              <a:rPr lang="ru-RU" i="1" dirty="0"/>
              <a:t>Управление </a:t>
            </a:r>
            <a:r>
              <a:rPr lang="ru-RU" dirty="0"/>
              <a:t>– правила, стратегии, процедуры или стандарты, которыми руководствуется работа. Управление влияет на работу, но не преобразуется работой. Каждая работа на диаграмме должна иметь хотя бы одну стрелку управления;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Типы стрелок  </a:t>
            </a:r>
            <a:r>
              <a:rPr lang="ru-RU" dirty="0"/>
              <a:t>методологии IDEF0 </a:t>
            </a:r>
          </a:p>
        </p:txBody>
      </p:sp>
    </p:spTree>
    <p:extLst>
      <p:ext uri="{BB962C8B-B14F-4D97-AF65-F5344CB8AC3E}">
        <p14:creationId xmlns:p14="http://schemas.microsoft.com/office/powerpoint/2010/main" val="11662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/>
              <a:t>стрелки слева – </a:t>
            </a:r>
            <a:r>
              <a:rPr lang="ru-RU" i="1" dirty="0"/>
              <a:t>Вход</a:t>
            </a:r>
            <a:r>
              <a:rPr lang="ru-RU" dirty="0"/>
              <a:t>– ресурсы (материальные, информационные, денежные и др.), которые используются или преобразуются работой для получения результата (выхода</a:t>
            </a:r>
            <a:r>
              <a:rPr lang="ru-RU" dirty="0" smtClean="0"/>
              <a:t>);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Типы стрелок  </a:t>
            </a:r>
            <a:r>
              <a:rPr lang="ru-RU" dirty="0"/>
              <a:t>методологии IDEF0 </a:t>
            </a:r>
          </a:p>
        </p:txBody>
      </p:sp>
    </p:spTree>
    <p:extLst>
      <p:ext uri="{BB962C8B-B14F-4D97-AF65-F5344CB8AC3E}">
        <p14:creationId xmlns:p14="http://schemas.microsoft.com/office/powerpoint/2010/main" val="309822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/>
              <a:t>стрелки вправо – </a:t>
            </a:r>
            <a:r>
              <a:rPr lang="ru-RU" i="1" dirty="0"/>
              <a:t>Выход </a:t>
            </a:r>
            <a:r>
              <a:rPr lang="ru-RU" dirty="0"/>
              <a:t>– результаты (продукт, услуга, документ и др.), которые производятся работой. Работа без результата не имеет смысла и не должна моделироваться;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Типы стрелок  </a:t>
            </a:r>
            <a:r>
              <a:rPr lang="ru-RU" dirty="0"/>
              <a:t>методологии IDEF0 </a:t>
            </a:r>
          </a:p>
        </p:txBody>
      </p:sp>
    </p:spTree>
    <p:extLst>
      <p:ext uri="{BB962C8B-B14F-4D97-AF65-F5344CB8AC3E}">
        <p14:creationId xmlns:p14="http://schemas.microsoft.com/office/powerpoint/2010/main" val="333969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/>
              <a:t>стрелки снизу – </a:t>
            </a:r>
            <a:r>
              <a:rPr lang="ru-RU" i="1" dirty="0"/>
              <a:t>Механизмы </a:t>
            </a:r>
            <a:r>
              <a:rPr lang="ru-RU" dirty="0"/>
              <a:t>– инструменты (средства, исполнители), которые выполняют работу (персонал предприятия, станки, устройства, программные продукты и т.д.).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Типы стрелок  </a:t>
            </a:r>
            <a:r>
              <a:rPr lang="ru-RU" dirty="0"/>
              <a:t>методологии IDEF0 </a:t>
            </a:r>
          </a:p>
        </p:txBody>
      </p:sp>
    </p:spTree>
    <p:extLst>
      <p:ext uri="{BB962C8B-B14F-4D97-AF65-F5344CB8AC3E}">
        <p14:creationId xmlns:p14="http://schemas.microsoft.com/office/powerpoint/2010/main" val="299954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Приобрести навыки построения функциональной модели бизнес-процесса в предметной области, используя </a:t>
            </a:r>
            <a:r>
              <a:rPr lang="ru-RU" dirty="0" smtClean="0"/>
              <a:t>CASE-средства и методологию IDEF0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занятия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534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-171400"/>
            <a:ext cx="9577064" cy="7128792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43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Анализ – описание бизнес-логики предметной области;</a:t>
            </a:r>
          </a:p>
          <a:p>
            <a:r>
              <a:rPr lang="ru-RU" dirty="0" smtClean="0"/>
              <a:t>Проектирование – определение архитектуры и структуры системы;</a:t>
            </a:r>
          </a:p>
          <a:p>
            <a:r>
              <a:rPr lang="ru-RU" dirty="0" smtClean="0"/>
              <a:t>Кодирование;</a:t>
            </a:r>
          </a:p>
          <a:p>
            <a:r>
              <a:rPr lang="ru-RU" dirty="0" smtClean="0"/>
              <a:t>Тестирование;</a:t>
            </a:r>
          </a:p>
          <a:p>
            <a:r>
              <a:rPr lang="ru-RU" dirty="0" smtClean="0"/>
              <a:t>Внедрение;</a:t>
            </a:r>
          </a:p>
          <a:p>
            <a:r>
              <a:rPr lang="ru-RU" dirty="0" smtClean="0"/>
              <a:t>Сопровождение.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разработки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971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i="1" dirty="0"/>
              <a:t>Бизнес-процесс</a:t>
            </a:r>
            <a:r>
              <a:rPr lang="ru-RU" dirty="0"/>
              <a:t>(БП) – упорядоченная во времени и пространстве совокупность взаимосвязанных работ, направленных на получение определенного результата (</a:t>
            </a:r>
            <a:r>
              <a:rPr lang="ru-RU" dirty="0" smtClean="0"/>
              <a:t>продукции, работ или услуг).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688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i="1" dirty="0"/>
              <a:t>Моделирование бизнес-процессов</a:t>
            </a:r>
            <a:r>
              <a:rPr lang="ru-RU" dirty="0"/>
              <a:t>– это описание бизнес-процессов предприятия, позволяющее руководителю знать, как работают рядовые сотрудники, а рядовым сотрудникам – как работают их коллеги и на какой результат направлена вся их деятельность.</a:t>
            </a:r>
          </a:p>
        </p:txBody>
      </p:sp>
    </p:spTree>
    <p:extLst>
      <p:ext uri="{BB962C8B-B14F-4D97-AF65-F5344CB8AC3E}">
        <p14:creationId xmlns:p14="http://schemas.microsoft.com/office/powerpoint/2010/main" val="339506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i="1" dirty="0"/>
              <a:t>Модель бизнес-процесса</a:t>
            </a:r>
            <a:r>
              <a:rPr lang="ru-RU" dirty="0"/>
              <a:t>– представление бизнес-процесса на специализированном языке (с помощью специализированной нотации – текстовой, табличной, графической).</a:t>
            </a:r>
          </a:p>
        </p:txBody>
      </p:sp>
    </p:spTree>
    <p:extLst>
      <p:ext uri="{BB962C8B-B14F-4D97-AF65-F5344CB8AC3E}">
        <p14:creationId xmlns:p14="http://schemas.microsoft.com/office/powerpoint/2010/main" val="296229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i="1" dirty="0"/>
              <a:t>Методология моделирования бизнес-процессов</a:t>
            </a:r>
            <a:r>
              <a:rPr lang="ru-RU" dirty="0"/>
              <a:t>– совокупность методов и принципов построения моделей бизнес-процессов.</a:t>
            </a:r>
          </a:p>
        </p:txBody>
      </p:sp>
    </p:spTree>
    <p:extLst>
      <p:ext uri="{BB962C8B-B14F-4D97-AF65-F5344CB8AC3E}">
        <p14:creationId xmlns:p14="http://schemas.microsoft.com/office/powerpoint/2010/main" val="425641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IDEF0(</a:t>
            </a:r>
            <a:r>
              <a:rPr lang="ru-RU" dirty="0" err="1"/>
              <a:t>BusinessProcess</a:t>
            </a:r>
            <a:r>
              <a:rPr lang="ru-RU" dirty="0"/>
              <a:t>, функциональная модель) методология функционального моделирования и графическая нотация, предназначенная для формализации и описания бизнес-процессов. В ней система представляется как совокупность взаимодействующих работ или функций;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Методологии </a:t>
            </a:r>
            <a:r>
              <a:rPr lang="ru-RU" dirty="0"/>
              <a:t>моделирования бизнес-процессов</a:t>
            </a:r>
          </a:p>
        </p:txBody>
      </p:sp>
    </p:spTree>
    <p:extLst>
      <p:ext uri="{BB962C8B-B14F-4D97-AF65-F5344CB8AC3E}">
        <p14:creationId xmlns:p14="http://schemas.microsoft.com/office/powerpoint/2010/main" val="407760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IDEF3 (</a:t>
            </a:r>
            <a:r>
              <a:rPr lang="ru-RU" dirty="0" err="1"/>
              <a:t>ProcessFlow</a:t>
            </a:r>
            <a:r>
              <a:rPr lang="ru-RU" dirty="0"/>
              <a:t>, поток работ) –методология моделирования, использующая графическое описание информационных потоков, взаимоотношений между процессами обработки информации и объектов, являющихся частью этих процессов;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Методологии </a:t>
            </a:r>
            <a:r>
              <a:rPr lang="ru-RU" dirty="0"/>
              <a:t>моделирования бизнес-процессов</a:t>
            </a:r>
          </a:p>
        </p:txBody>
      </p:sp>
    </p:spTree>
    <p:extLst>
      <p:ext uri="{BB962C8B-B14F-4D97-AF65-F5344CB8AC3E}">
        <p14:creationId xmlns:p14="http://schemas.microsoft.com/office/powerpoint/2010/main" val="255117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38</TotalTime>
  <Words>407</Words>
  <Application>Microsoft Office PowerPoint</Application>
  <PresentationFormat>Экран (4:3)</PresentationFormat>
  <Paragraphs>44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Волна</vt:lpstr>
      <vt:lpstr>Моделирование бизнес-процессов с использованием case-средств </vt:lpstr>
      <vt:lpstr>Цель занятия</vt:lpstr>
      <vt:lpstr>Этапы разработки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Методологии моделирования бизнес-процессов</vt:lpstr>
      <vt:lpstr>Методологии моделирования бизнес-процессов</vt:lpstr>
      <vt:lpstr>Методологии моделирования бизнес-процессов</vt:lpstr>
      <vt:lpstr>Методологии моделирования бизнес-процессов</vt:lpstr>
      <vt:lpstr>Методологии моделирования бизнес-процессов</vt:lpstr>
      <vt:lpstr>Системы моделирования бизнес-процессов организации</vt:lpstr>
      <vt:lpstr>Моделирование бизнес-процесса с использованием методологии IDEF0</vt:lpstr>
      <vt:lpstr>Типы диаграмм: </vt:lpstr>
      <vt:lpstr>Типы стрелок  методологии IDEF0 </vt:lpstr>
      <vt:lpstr>Типы стрелок  методологии IDEF0 </vt:lpstr>
      <vt:lpstr>Типы стрелок  методологии IDEF0 </vt:lpstr>
      <vt:lpstr>Типы стрелок  методологии IDEF0 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бизнес-процессов с использованием case-средств </dc:title>
  <dc:creator>Admin</dc:creator>
  <cp:lastModifiedBy>Admin</cp:lastModifiedBy>
  <cp:revision>17</cp:revision>
  <dcterms:created xsi:type="dcterms:W3CDTF">2020-09-16T19:40:46Z</dcterms:created>
  <dcterms:modified xsi:type="dcterms:W3CDTF">2022-10-27T18:17:05Z</dcterms:modified>
</cp:coreProperties>
</file>