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04" r:id="rId3"/>
    <p:sldId id="305" r:id="rId4"/>
    <p:sldId id="306" r:id="rId5"/>
    <p:sldId id="307" r:id="rId6"/>
    <p:sldId id="30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57" r:id="rId17"/>
    <p:sldId id="258" r:id="rId18"/>
    <p:sldId id="268" r:id="rId19"/>
    <p:sldId id="269" r:id="rId20"/>
    <p:sldId id="270" r:id="rId21"/>
    <p:sldId id="271" r:id="rId22"/>
    <p:sldId id="273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91" r:id="rId31"/>
    <p:sldId id="292" r:id="rId32"/>
    <p:sldId id="290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33B12-468A-475A-9C76-8C2EC6139B1B}" type="datetimeFigureOut">
              <a:rPr lang="ru-RU" smtClean="0"/>
              <a:pPr/>
              <a:t>29.09.2024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3297C-5E62-4428-9F34-B2182337C78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3297C-5E62-4428-9F34-B2182337C787}" type="slidenum">
              <a:rPr lang="ru-RU" smtClean="0"/>
              <a:pPr/>
              <a:t>42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3A4-3935-4A40-A01D-FE5B185780A2}" type="datetimeFigureOut">
              <a:rPr lang="ru-RU" smtClean="0"/>
              <a:pPr/>
              <a:t>29.09.2024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0056-A1EE-469B-88B8-48D2A9B04F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3A4-3935-4A40-A01D-FE5B185780A2}" type="datetimeFigureOut">
              <a:rPr lang="ru-RU" smtClean="0"/>
              <a:pPr/>
              <a:t>29.09.2024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0056-A1EE-469B-88B8-48D2A9B04F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3A4-3935-4A40-A01D-FE5B185780A2}" type="datetimeFigureOut">
              <a:rPr lang="ru-RU" smtClean="0"/>
              <a:pPr/>
              <a:t>29.09.2024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0056-A1EE-469B-88B8-48D2A9B04F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3A4-3935-4A40-A01D-FE5B185780A2}" type="datetimeFigureOut">
              <a:rPr lang="ru-RU" smtClean="0"/>
              <a:pPr/>
              <a:t>29.09.2024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0056-A1EE-469B-88B8-48D2A9B04F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3A4-3935-4A40-A01D-FE5B185780A2}" type="datetimeFigureOut">
              <a:rPr lang="ru-RU" smtClean="0"/>
              <a:pPr/>
              <a:t>29.09.2024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0056-A1EE-469B-88B8-48D2A9B04F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3A4-3935-4A40-A01D-FE5B185780A2}" type="datetimeFigureOut">
              <a:rPr lang="ru-RU" smtClean="0"/>
              <a:pPr/>
              <a:t>29.09.2024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0056-A1EE-469B-88B8-48D2A9B04F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3A4-3935-4A40-A01D-FE5B185780A2}" type="datetimeFigureOut">
              <a:rPr lang="ru-RU" smtClean="0"/>
              <a:pPr/>
              <a:t>29.09.2024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0056-A1EE-469B-88B8-48D2A9B04F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3A4-3935-4A40-A01D-FE5B185780A2}" type="datetimeFigureOut">
              <a:rPr lang="ru-RU" smtClean="0"/>
              <a:pPr/>
              <a:t>29.09.2024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0056-A1EE-469B-88B8-48D2A9B04F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3A4-3935-4A40-A01D-FE5B185780A2}" type="datetimeFigureOut">
              <a:rPr lang="ru-RU" smtClean="0"/>
              <a:pPr/>
              <a:t>29.09.2024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0056-A1EE-469B-88B8-48D2A9B04F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3A4-3935-4A40-A01D-FE5B185780A2}" type="datetimeFigureOut">
              <a:rPr lang="ru-RU" smtClean="0"/>
              <a:pPr/>
              <a:t>29.09.2024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0056-A1EE-469B-88B8-48D2A9B04F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FB3A4-3935-4A40-A01D-FE5B185780A2}" type="datetimeFigureOut">
              <a:rPr lang="ru-RU" smtClean="0"/>
              <a:pPr/>
              <a:t>29.09.2024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A0056-A1EE-469B-88B8-48D2A9B04F8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FB3A4-3935-4A40-A01D-FE5B185780A2}" type="datetimeFigureOut">
              <a:rPr lang="ru-RU" smtClean="0"/>
              <a:pPr/>
              <a:t>29.09.2024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A0056-A1EE-469B-88B8-48D2A9B04F8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Анализ предметной области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Понятие бизнес-процессов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Сущность и значение моделирования </a:t>
            </a:r>
            <a:r>
              <a:rPr lang="ru-RU" b="1" dirty="0" smtClean="0"/>
              <a:t>бизнес-процессов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600" b="1" dirty="0"/>
              <a:t>Моделирование бизнес-процесса</a:t>
            </a:r>
            <a:r>
              <a:rPr lang="ru-RU" sz="3600" dirty="0"/>
              <a:t> </a:t>
            </a:r>
            <a:r>
              <a:rPr lang="ru-RU" sz="3600" dirty="0" smtClean="0"/>
              <a:t>– </a:t>
            </a:r>
          </a:p>
          <a:p>
            <a:pPr>
              <a:buNone/>
            </a:pPr>
            <a:r>
              <a:rPr lang="ru-RU" sz="3600" dirty="0" smtClean="0"/>
              <a:t>процесс </a:t>
            </a:r>
            <a:r>
              <a:rPr lang="ru-RU" sz="3600" dirty="0"/>
              <a:t>отражения субъективного видения потока работ в виде формальной модели, состоящей из взаимосвязанных операций.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Цель моделирования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3600" dirty="0" smtClean="0"/>
              <a:t>Систематизация </a:t>
            </a:r>
            <a:r>
              <a:rPr lang="ru-RU" sz="3600" dirty="0"/>
              <a:t>знаний о компании и ее бизнес-процессах в наглядной графической форме более удобной для аналитической обработки полученной информации.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Моделирование бизнес-процессов включает два этапа: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ru-RU" b="1" dirty="0" smtClean="0"/>
              <a:t>Структурное</a:t>
            </a:r>
          </a:p>
          <a:p>
            <a:pPr marL="514350" indent="-514350">
              <a:buNone/>
            </a:pPr>
            <a:r>
              <a:rPr lang="ru-RU" sz="3600" dirty="0" smtClean="0"/>
              <a:t>Выполняется в </a:t>
            </a:r>
            <a:r>
              <a:rPr lang="ru-RU" sz="3600" dirty="0"/>
              <a:t>нотации IDEF0 с использованием инструментария </a:t>
            </a:r>
            <a:r>
              <a:rPr lang="ru-RU" sz="3600" dirty="0" err="1"/>
              <a:t>BPwin</a:t>
            </a:r>
            <a:r>
              <a:rPr lang="ru-RU" sz="3600" dirty="0"/>
              <a:t> </a:t>
            </a:r>
            <a:endParaRPr lang="ru-RU" sz="3600" dirty="0" smtClean="0"/>
          </a:p>
          <a:p>
            <a:pPr marL="514350" indent="-514350">
              <a:buNone/>
            </a:pPr>
            <a:r>
              <a:rPr lang="ru-RU" sz="3600" dirty="0" smtClean="0"/>
              <a:t>или </a:t>
            </a:r>
            <a:r>
              <a:rPr lang="ru-RU" sz="3600" dirty="0"/>
              <a:t>на языке UML с использованием инструментария </a:t>
            </a:r>
            <a:r>
              <a:rPr lang="ru-RU" sz="3600" dirty="0" err="1"/>
              <a:t>Rational</a:t>
            </a:r>
            <a:r>
              <a:rPr lang="ru-RU" sz="3600" dirty="0"/>
              <a:t> </a:t>
            </a:r>
            <a:r>
              <a:rPr lang="ru-RU" sz="3600" dirty="0" err="1"/>
              <a:t>Rose</a:t>
            </a:r>
            <a:r>
              <a:rPr lang="ru-RU" sz="3600" dirty="0"/>
              <a:t>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3600" dirty="0" smtClean="0"/>
              <a:t>  2)  </a:t>
            </a:r>
            <a:r>
              <a:rPr lang="ru-RU" sz="3600" b="1" dirty="0" smtClean="0"/>
              <a:t>Детальное</a:t>
            </a:r>
            <a:r>
              <a:rPr lang="ru-RU" sz="3600" dirty="0" smtClean="0"/>
              <a:t> - выполняется </a:t>
            </a:r>
            <a:r>
              <a:rPr lang="ru-RU" sz="3600" dirty="0"/>
              <a:t>на языке UML</a:t>
            </a:r>
            <a:r>
              <a:rPr lang="ru-RU" sz="3600" dirty="0" smtClean="0"/>
              <a:t>.</a:t>
            </a:r>
          </a:p>
          <a:p>
            <a:pPr>
              <a:buNone/>
            </a:pPr>
            <a:r>
              <a:rPr lang="ru-RU" sz="3600" b="1" dirty="0" smtClean="0"/>
              <a:t>В</a:t>
            </a:r>
            <a:r>
              <a:rPr lang="ru-RU" sz="3600" dirty="0" smtClean="0"/>
              <a:t>ыполняется </a:t>
            </a:r>
            <a:r>
              <a:rPr lang="ru-RU" sz="3600" dirty="0"/>
              <a:t>в той же модели и </a:t>
            </a:r>
            <a:endParaRPr lang="ru-RU" sz="3600" dirty="0" smtClean="0"/>
          </a:p>
          <a:p>
            <a:pPr>
              <a:buNone/>
            </a:pPr>
            <a:r>
              <a:rPr lang="ru-RU" sz="3600" dirty="0" smtClean="0"/>
              <a:t>должно </a:t>
            </a:r>
            <a:r>
              <a:rPr lang="ru-RU" sz="3600" dirty="0"/>
              <a:t>отражать требуемую детализацию и </a:t>
            </a:r>
            <a:endParaRPr lang="ru-RU" sz="3600" dirty="0" smtClean="0"/>
          </a:p>
          <a:p>
            <a:pPr>
              <a:buNone/>
            </a:pPr>
            <a:r>
              <a:rPr lang="ru-RU" sz="3600" dirty="0" smtClean="0"/>
              <a:t>обеспечить </a:t>
            </a:r>
            <a:r>
              <a:rPr lang="ru-RU" sz="3600" dirty="0"/>
              <a:t>однозначное представление о деятельности организации.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 </a:t>
            </a:r>
            <a:r>
              <a:rPr lang="ru-RU" b="1" dirty="0" smtClean="0"/>
              <a:t>методологией </a:t>
            </a:r>
            <a:r>
              <a:rPr lang="ru-RU" dirty="0" smtClean="0"/>
              <a:t>(нотацией)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Понимается </a:t>
            </a:r>
            <a:r>
              <a:rPr lang="ru-RU" dirty="0"/>
              <a:t>совокупность способов, при помощи которых объекты реального мира и связи между ними представляются в виде модели.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Любая методология включает: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/>
              <a:t>– </a:t>
            </a:r>
            <a:r>
              <a:rPr lang="ru-RU" sz="3600" dirty="0"/>
              <a:t>теоретическая база; </a:t>
            </a:r>
          </a:p>
          <a:p>
            <a:pPr>
              <a:buNone/>
            </a:pPr>
            <a:r>
              <a:rPr lang="ru-RU" sz="3600" dirty="0" smtClean="0"/>
              <a:t>–</a:t>
            </a:r>
            <a:r>
              <a:rPr lang="ru-RU" sz="3600" dirty="0"/>
              <a:t>описание шагов, необходимых для получения заданного результата; </a:t>
            </a:r>
            <a:endParaRPr lang="ru-RU" sz="3600" dirty="0" smtClean="0"/>
          </a:p>
          <a:p>
            <a:pPr>
              <a:buNone/>
            </a:pPr>
            <a:r>
              <a:rPr lang="ru-RU" sz="3600" dirty="0" smtClean="0"/>
              <a:t>–</a:t>
            </a:r>
            <a:r>
              <a:rPr lang="ru-RU" sz="3600" dirty="0"/>
              <a:t>рекомендации по </a:t>
            </a:r>
            <a:r>
              <a:rPr lang="ru-RU" sz="3600" dirty="0" smtClean="0"/>
              <a:t>использованию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0" y="5857892"/>
            <a:ext cx="9144000" cy="1000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3857628"/>
            <a:ext cx="9144000" cy="3000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3071810"/>
            <a:ext cx="9144000" cy="3786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0" y="1714488"/>
            <a:ext cx="9144000" cy="5143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0" y="1000108"/>
            <a:ext cx="9144000" cy="5857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История развития методологий моделирования </a:t>
            </a:r>
            <a:r>
              <a:rPr lang="ru-RU" sz="3200" b="1" dirty="0" smtClean="0">
                <a:solidFill>
                  <a:schemeClr val="tx1"/>
                </a:solidFill>
              </a:rPr>
              <a:t>бизнес-процессов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Методологии семейства </a:t>
            </a:r>
            <a:r>
              <a:rPr lang="ru-RU" dirty="0"/>
              <a:t>IDEF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600" dirty="0"/>
              <a:t>IDEF0 - методология функционального моделирования. </a:t>
            </a:r>
            <a:endParaRPr lang="ru-RU" sz="3600" dirty="0" smtClean="0"/>
          </a:p>
          <a:p>
            <a:pPr>
              <a:buNone/>
            </a:pPr>
            <a:r>
              <a:rPr lang="ru-RU" sz="3600" dirty="0" smtClean="0"/>
              <a:t>С </a:t>
            </a:r>
            <a:r>
              <a:rPr lang="ru-RU" sz="3600" dirty="0"/>
              <a:t>помощью </a:t>
            </a:r>
            <a:r>
              <a:rPr lang="ru-RU" sz="3600" dirty="0" smtClean="0"/>
              <a:t>языка </a:t>
            </a:r>
            <a:r>
              <a:rPr lang="ru-RU" sz="3600" dirty="0"/>
              <a:t>IDEF0, </a:t>
            </a:r>
            <a:r>
              <a:rPr lang="ru-RU" sz="3600" dirty="0" smtClean="0"/>
              <a:t>система </a:t>
            </a:r>
            <a:r>
              <a:rPr lang="ru-RU" sz="3600" dirty="0"/>
              <a:t>предстает </a:t>
            </a:r>
            <a:r>
              <a:rPr lang="ru-RU" sz="3600" dirty="0" smtClean="0"/>
              <a:t>в </a:t>
            </a:r>
            <a:r>
              <a:rPr lang="ru-RU" sz="3600" dirty="0"/>
              <a:t>виде набора взаимосвязанных функций. </a:t>
            </a:r>
            <a:endParaRPr lang="ru-RU" sz="3600" dirty="0" smtClean="0"/>
          </a:p>
          <a:p>
            <a:pPr>
              <a:buNone/>
            </a:pPr>
            <a:r>
              <a:rPr lang="ru-RU" sz="3600" dirty="0" smtClean="0"/>
              <a:t>Первый этап </a:t>
            </a:r>
            <a:r>
              <a:rPr lang="ru-RU" sz="3600" dirty="0"/>
              <a:t>изучения любой системы;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400" dirty="0"/>
              <a:t>IDEF1 – методология моделирования информационных потоков внутри системы, позволяющая отображать и анализировать их структуру и взаимосвязи; </a:t>
            </a:r>
          </a:p>
          <a:p>
            <a:pPr>
              <a:buNone/>
            </a:pPr>
            <a:r>
              <a:rPr lang="ru-RU" sz="3400" dirty="0"/>
              <a:t>IDEF1X (IDEF1 </a:t>
            </a:r>
            <a:r>
              <a:rPr lang="ru-RU" sz="3400" dirty="0" err="1"/>
              <a:t>Extended</a:t>
            </a:r>
            <a:r>
              <a:rPr lang="ru-RU" sz="3400" dirty="0"/>
              <a:t>) – методология построения реляционных структур. </a:t>
            </a:r>
            <a:endParaRPr lang="ru-RU" sz="3400" dirty="0" smtClean="0"/>
          </a:p>
          <a:p>
            <a:pPr>
              <a:buNone/>
            </a:pPr>
            <a:r>
              <a:rPr lang="ru-RU" sz="3400" dirty="0" smtClean="0"/>
              <a:t>Используется </a:t>
            </a:r>
            <a:r>
              <a:rPr lang="ru-RU" sz="3400" dirty="0"/>
              <a:t>для моделирования реляционных баз данных; </a:t>
            </a:r>
            <a:endParaRPr lang="ru-RU" sz="3400" dirty="0" smtClean="0"/>
          </a:p>
          <a:p>
            <a:pPr>
              <a:buNone/>
            </a:pPr>
            <a:r>
              <a:rPr lang="ru-RU" sz="3400" dirty="0"/>
              <a:t>IDEF2 – методология динамического моделирования развития систем. 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5008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IDEF3 – методология документирования процессов, происходящих в </a:t>
            </a:r>
            <a:r>
              <a:rPr lang="ru-RU" dirty="0" smtClean="0"/>
              <a:t>системе.</a:t>
            </a:r>
          </a:p>
          <a:p>
            <a:pPr>
              <a:buNone/>
            </a:pPr>
            <a:r>
              <a:rPr lang="ru-RU" dirty="0" smtClean="0"/>
              <a:t>С </a:t>
            </a:r>
            <a:r>
              <a:rPr lang="ru-RU" dirty="0"/>
              <a:t>помощью IDEF3 описываются сценарий и последовательность операций для каждого процесса. </a:t>
            </a:r>
            <a:endParaRPr lang="ru-RU" dirty="0" smtClean="0"/>
          </a:p>
          <a:p>
            <a:pPr>
              <a:buNone/>
            </a:pPr>
            <a:r>
              <a:rPr lang="ru-RU" dirty="0"/>
              <a:t>IDEF4 – методология построения объектно-ориентированных систем.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Средства </a:t>
            </a:r>
            <a:r>
              <a:rPr lang="ru-RU" dirty="0"/>
              <a:t>IDEF4 позволяют наглядно отображать структуру объектов и заложенные принципы их </a:t>
            </a:r>
            <a:r>
              <a:rPr lang="ru-RU" dirty="0" smtClean="0"/>
              <a:t>взаимодействия.</a:t>
            </a:r>
          </a:p>
          <a:p>
            <a:pPr>
              <a:buNone/>
            </a:pPr>
            <a:r>
              <a:rPr lang="ru-RU" dirty="0"/>
              <a:t>IDEF5 – методология исследования сложных систем </a:t>
            </a:r>
            <a:r>
              <a:rPr lang="ru-RU" dirty="0" smtClean="0"/>
              <a:t>. 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714356"/>
            <a:ext cx="8229600" cy="5454657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Деятельность, направленная на выявление реальных потребностей заказчика, а также на выяснения смысла высказанных требований, называется </a:t>
            </a:r>
            <a:r>
              <a:rPr lang="ru-RU" b="1" dirty="0" smtClean="0"/>
              <a:t>анализом предметной области</a:t>
            </a:r>
            <a:r>
              <a:rPr lang="ru-RU" dirty="0" smtClean="0"/>
              <a:t> (</a:t>
            </a:r>
            <a:r>
              <a:rPr lang="ru-RU" b="1" dirty="0" err="1" smtClean="0"/>
              <a:t>бизнес-моделированием</a:t>
            </a:r>
            <a:r>
              <a:rPr lang="ru-RU" dirty="0" smtClean="0"/>
              <a:t>, если речь идет о потребностях коммерческой организации). 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63579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400" b="1" dirty="0"/>
              <a:t>Система ARIS </a:t>
            </a:r>
            <a:r>
              <a:rPr lang="ru-RU" sz="3400" dirty="0" smtClean="0"/>
              <a:t>- комплекс </a:t>
            </a:r>
            <a:r>
              <a:rPr lang="ru-RU" sz="3400" dirty="0"/>
              <a:t>средств анализа и моделирования деятельности предприятия. </a:t>
            </a:r>
            <a:endParaRPr lang="ru-RU" sz="3400" dirty="0" smtClean="0"/>
          </a:p>
          <a:p>
            <a:pPr>
              <a:buNone/>
            </a:pPr>
            <a:r>
              <a:rPr lang="ru-RU" sz="3400" dirty="0" smtClean="0"/>
              <a:t>Ее </a:t>
            </a:r>
            <a:r>
              <a:rPr lang="ru-RU" sz="3400" dirty="0"/>
              <a:t>методическую основу составляет совокупность различных методов </a:t>
            </a:r>
            <a:r>
              <a:rPr lang="ru-RU" sz="3400" dirty="0" smtClean="0"/>
              <a:t>моделирования. </a:t>
            </a:r>
          </a:p>
          <a:p>
            <a:pPr>
              <a:buNone/>
            </a:pPr>
            <a:r>
              <a:rPr lang="ru-RU" sz="3400" dirty="0" smtClean="0"/>
              <a:t>Одна </a:t>
            </a:r>
            <a:r>
              <a:rPr lang="ru-RU" sz="3400" dirty="0"/>
              <a:t>и та же модель может разрабатываться с использованием нескольких </a:t>
            </a:r>
            <a:r>
              <a:rPr lang="ru-RU" sz="3400" dirty="0" smtClean="0"/>
              <a:t>методов. </a:t>
            </a:r>
            <a:endParaRPr lang="ru-RU" sz="3400" dirty="0"/>
          </a:p>
          <a:p>
            <a:endParaRPr lang="ru-RU" sz="3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Способы описания </a:t>
            </a:r>
            <a:r>
              <a:rPr lang="ru-RU" b="1" dirty="0" smtClean="0"/>
              <a:t>бизнес-процессов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400" dirty="0" smtClean="0"/>
              <a:t>1. Вертикальное описание</a:t>
            </a:r>
          </a:p>
          <a:p>
            <a:pPr>
              <a:buNone/>
            </a:pPr>
            <a:r>
              <a:rPr lang="ru-RU" sz="3400" dirty="0" smtClean="0"/>
              <a:t> Показывают </a:t>
            </a:r>
            <a:r>
              <a:rPr lang="ru-RU" sz="3400" dirty="0"/>
              <a:t>только работы и их иерархический порядок в дереве бизнес-процесса. </a:t>
            </a:r>
            <a:endParaRPr lang="ru-RU" sz="3400" dirty="0" smtClean="0"/>
          </a:p>
          <a:p>
            <a:pPr>
              <a:buNone/>
            </a:pPr>
            <a:r>
              <a:rPr lang="ru-RU" sz="3400" dirty="0" smtClean="0"/>
              <a:t>Имеются </a:t>
            </a:r>
            <a:r>
              <a:rPr lang="ru-RU" sz="3400" dirty="0"/>
              <a:t>только вертикальные связи между родительскими и дочерними работами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file1_html_m481bb627.png"/>
          <p:cNvPicPr>
            <a:picLocks noGrp="1"/>
          </p:cNvPicPr>
          <p:nvPr>
            <p:ph idx="1"/>
          </p:nvPr>
        </p:nvPicPr>
        <p:blipFill>
          <a:blip r:embed="rId2" cstate="print"/>
          <a:srcRect r="58363" b="8333"/>
          <a:stretch>
            <a:fillRect/>
          </a:stretch>
        </p:blipFill>
        <p:spPr>
          <a:xfrm>
            <a:off x="1571604" y="0"/>
            <a:ext cx="6215106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3000372"/>
            <a:ext cx="9144000" cy="2000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928670"/>
            <a:ext cx="9144000" cy="4143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2. Горизонтальное описание</a:t>
            </a:r>
          </a:p>
          <a:p>
            <a:pPr>
              <a:buNone/>
            </a:pPr>
            <a:r>
              <a:rPr lang="ru-RU" dirty="0" smtClean="0"/>
              <a:t>Показывается</a:t>
            </a:r>
            <a:r>
              <a:rPr lang="ru-RU" dirty="0"/>
              <a:t>, как эти работы между собой взаимосвязаны,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в </a:t>
            </a:r>
            <a:r>
              <a:rPr lang="ru-RU" dirty="0"/>
              <a:t>какой последовательности они выполняются,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какие </a:t>
            </a:r>
            <a:r>
              <a:rPr lang="ru-RU" dirty="0"/>
              <a:t>информационные и материальные потоки между ними движутся.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file1_html_m481bb627.png"/>
          <p:cNvPicPr>
            <a:picLocks noGrp="1"/>
          </p:cNvPicPr>
          <p:nvPr>
            <p:ph idx="1"/>
          </p:nvPr>
        </p:nvPicPr>
        <p:blipFill>
          <a:blip r:embed="rId2" cstate="print"/>
          <a:srcRect l="45818" b="5208"/>
          <a:stretch>
            <a:fillRect/>
          </a:stretch>
        </p:blipFill>
        <p:spPr>
          <a:xfrm>
            <a:off x="1428728" y="0"/>
            <a:ext cx="5715008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643174" y="1285860"/>
            <a:ext cx="1071538" cy="1285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857752" y="1285860"/>
            <a:ext cx="1071538" cy="1285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43174" y="3286124"/>
            <a:ext cx="1071538" cy="1285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857752" y="3286124"/>
            <a:ext cx="1071538" cy="12858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573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Существуют </a:t>
            </a:r>
            <a:r>
              <a:rPr lang="ru-RU" dirty="0"/>
              <a:t>три основных способа горизонтального описания бизнес-процессов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76873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текстовый, </a:t>
            </a:r>
          </a:p>
          <a:p>
            <a:r>
              <a:rPr lang="ru-RU" sz="3600" dirty="0" smtClean="0"/>
              <a:t>табличный, </a:t>
            </a:r>
          </a:p>
          <a:p>
            <a:r>
              <a:rPr lang="ru-RU" sz="3600" dirty="0" smtClean="0"/>
              <a:t>графический.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ru-RU" dirty="0" smtClean="0"/>
              <a:t>Текстовый способ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85778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Текстовое </a:t>
            </a:r>
            <a:r>
              <a:rPr lang="ru-RU" sz="3600" dirty="0"/>
              <a:t>последовательное описание </a:t>
            </a:r>
            <a:r>
              <a:rPr lang="ru-RU" sz="3600" dirty="0" smtClean="0"/>
              <a:t>бизнес-процесса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Пример. </a:t>
            </a:r>
            <a:r>
              <a:rPr lang="ru-RU" b="1" dirty="0"/>
              <a:t>Б</a:t>
            </a:r>
            <a:r>
              <a:rPr lang="ru-RU" b="1" dirty="0" smtClean="0"/>
              <a:t>изнес процесс: «Оформление заказа»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rmAutofit/>
          </a:bodyPr>
          <a:lstStyle/>
          <a:p>
            <a:r>
              <a:rPr lang="ru-RU" sz="3400" dirty="0" smtClean="0"/>
              <a:t>Продавец принимает заказ от покупателя, </a:t>
            </a:r>
          </a:p>
          <a:p>
            <a:r>
              <a:rPr lang="ru-RU" sz="3400" dirty="0" smtClean="0"/>
              <a:t>оформляет договор, </a:t>
            </a:r>
          </a:p>
          <a:p>
            <a:r>
              <a:rPr lang="ru-RU" sz="3400" dirty="0" smtClean="0"/>
              <a:t>принимает предоплату. </a:t>
            </a:r>
          </a:p>
          <a:p>
            <a:r>
              <a:rPr lang="ru-RU" sz="3400" dirty="0" smtClean="0"/>
              <a:t>Предоплата передается в бухгалтерию. </a:t>
            </a:r>
          </a:p>
          <a:p>
            <a:r>
              <a:rPr lang="ru-RU" sz="3400" dirty="0" smtClean="0"/>
              <a:t>Информация о заказе поступает директору, и запускается следующий бизнес-процесс «Выполнение заказа».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ru-RU" b="1" dirty="0" smtClean="0"/>
              <a:t>Табличный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0" y="1357298"/>
          <a:ext cx="9144000" cy="5099713"/>
        </p:xfrm>
        <a:graphic>
          <a:graphicData uri="http://schemas.openxmlformats.org/drawingml/2006/table">
            <a:tbl>
              <a:tblPr/>
              <a:tblGrid>
                <a:gridCol w="48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3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91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14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№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336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Операция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336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b="1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Ответствен-ный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336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Что (Вход)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336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От кого (Поставщик)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336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Что (Выход)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-23368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Кому (Клиент)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6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Принять заказ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Продавец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Заказ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Покупатель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Оформить договор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Продавец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Договор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Директор, 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б-п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. «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Выполне-ние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заказа».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Получить предоплату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Продавец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Предоплата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Покупатель</a:t>
                      </a:r>
                      <a:endParaRPr lang="ru-RU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Предоплата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/>
                      </a:r>
                      <a:b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</a:br>
                      <a:r>
                        <a:rPr lang="ru-RU" sz="20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Бухгалтерия</a:t>
                      </a:r>
                      <a:endParaRPr lang="ru-RU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0" y="2500306"/>
            <a:ext cx="9144000" cy="435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3571876"/>
            <a:ext cx="9144000" cy="3286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5214950"/>
            <a:ext cx="9144000" cy="1643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0" y="1357298"/>
            <a:ext cx="9144000" cy="5500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</a:t>
            </a:r>
            <a:r>
              <a:rPr lang="ru-RU" b="1" dirty="0" smtClean="0"/>
              <a:t>Графический</a:t>
            </a:r>
            <a:endParaRPr lang="ru-RU" dirty="0"/>
          </a:p>
        </p:txBody>
      </p:sp>
      <p:pic>
        <p:nvPicPr>
          <p:cNvPr id="4" name="Содержимое 3" descr="file1_html_340cb80d.gif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285860"/>
            <a:ext cx="9144000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5008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Анализ предметной области – </a:t>
            </a:r>
            <a:r>
              <a:rPr lang="ru-RU" b="1" dirty="0" smtClean="0"/>
              <a:t>это первый шаг этапа системного анализа</a:t>
            </a:r>
            <a:r>
              <a:rPr lang="ru-RU" dirty="0" smtClean="0"/>
              <a:t>, с которого начинается разработка программной системы. </a:t>
            </a:r>
          </a:p>
          <a:p>
            <a:pPr>
              <a:buNone/>
            </a:pPr>
            <a:r>
              <a:rPr lang="ru-RU" dirty="0" smtClean="0"/>
              <a:t>Разработчики должны научиться</a:t>
            </a:r>
          </a:p>
          <a:p>
            <a:r>
              <a:rPr lang="ru-RU" dirty="0" smtClean="0"/>
              <a:t>понимать язык, на котором говорят заказчики;</a:t>
            </a:r>
          </a:p>
          <a:p>
            <a:r>
              <a:rPr lang="ru-RU" dirty="0" smtClean="0"/>
              <a:t>выявить цели их деятельности;</a:t>
            </a:r>
          </a:p>
          <a:p>
            <a:r>
              <a:rPr lang="ru-RU" dirty="0" smtClean="0"/>
              <a:t>определить набор решаемых ими задач;</a:t>
            </a:r>
          </a:p>
          <a:p>
            <a:r>
              <a:rPr lang="ru-RU" dirty="0" smtClean="0"/>
              <a:t>определить набор сущностей, с которыми приходится иметь дело при решении этих задач.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Выделение основных и вспомогательных бизнес-процессов мебельного цеха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Проанализировав деятельность мебельного цеха и проведя </a:t>
            </a:r>
            <a:r>
              <a:rPr lang="ru-RU" sz="3600" dirty="0" err="1" smtClean="0"/>
              <a:t>предпроектное</a:t>
            </a:r>
            <a:r>
              <a:rPr lang="ru-RU" sz="3600" dirty="0" smtClean="0"/>
              <a:t> исследование, мы смогли выделить четыре </a:t>
            </a:r>
            <a:r>
              <a:rPr lang="ru-RU" sz="3600" i="1" dirty="0" smtClean="0"/>
              <a:t>основных</a:t>
            </a:r>
            <a:r>
              <a:rPr lang="ru-RU" sz="3600" dirty="0" smtClean="0"/>
              <a:t> бизнес-процессов мебельного цеха:</a:t>
            </a:r>
            <a:endParaRPr lang="ru-RU" sz="3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 smtClean="0"/>
              <a:t>Пример. Основные</a:t>
            </a:r>
            <a:r>
              <a:rPr lang="ru-RU" dirty="0" smtClean="0"/>
              <a:t> бизнес-процессы мебельного цеха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3" indent="0"/>
            <a:r>
              <a:rPr lang="ru-RU" sz="3600" dirty="0" smtClean="0"/>
              <a:t>Оформление заказа;</a:t>
            </a:r>
          </a:p>
          <a:p>
            <a:pPr marL="0" lvl="3" indent="0"/>
            <a:r>
              <a:rPr lang="ru-RU" sz="3600" dirty="0" smtClean="0"/>
              <a:t>Выполнение заказа;</a:t>
            </a:r>
          </a:p>
          <a:p>
            <a:pPr marL="0" lvl="3" indent="0"/>
            <a:r>
              <a:rPr lang="ru-RU" sz="3600" dirty="0" smtClean="0"/>
              <a:t>Доставка заказа покупателю;</a:t>
            </a:r>
          </a:p>
          <a:p>
            <a:pPr marL="0" lvl="3" indent="0"/>
            <a:r>
              <a:rPr lang="ru-RU" sz="3600" dirty="0" smtClean="0"/>
              <a:t>Разработка новой модели.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 fontScale="90000"/>
          </a:bodyPr>
          <a:lstStyle/>
          <a:p>
            <a:r>
              <a:rPr lang="ru-RU" i="1" dirty="0" smtClean="0"/>
              <a:t>Вспомогательные</a:t>
            </a:r>
            <a:r>
              <a:rPr lang="ru-RU" dirty="0" smtClean="0"/>
              <a:t> бизнес-процессы: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00594"/>
          </a:xfrm>
        </p:spPr>
        <p:txBody>
          <a:bodyPr>
            <a:normAutofit/>
          </a:bodyPr>
          <a:lstStyle/>
          <a:p>
            <a:r>
              <a:rPr lang="ru-RU" sz="3600" dirty="0" smtClean="0">
                <a:latin typeface="+mj-lt"/>
              </a:rPr>
              <a:t>Технологическая проработка заказа;</a:t>
            </a:r>
          </a:p>
          <a:p>
            <a:r>
              <a:rPr lang="ru-RU" sz="3600" dirty="0" smtClean="0">
                <a:latin typeface="+mj-lt"/>
              </a:rPr>
              <a:t>Получение материалов со склада;</a:t>
            </a:r>
          </a:p>
          <a:p>
            <a:r>
              <a:rPr lang="ru-RU" sz="3600" dirty="0" smtClean="0">
                <a:latin typeface="+mj-lt"/>
              </a:rPr>
              <a:t>Работа склада;</a:t>
            </a:r>
          </a:p>
          <a:p>
            <a:r>
              <a:rPr lang="ru-RU" sz="3600" dirty="0" smtClean="0">
                <a:latin typeface="+mj-lt"/>
              </a:rPr>
              <a:t>Работа бухгалтерии.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Подходы к улучшению бизнес-процессов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ru-RU" sz="3600" b="1" dirty="0" smtClean="0"/>
              <a:t>FAST (Методика быстрого анализа решения)</a:t>
            </a:r>
            <a:endParaRPr lang="ru-RU" sz="3600" dirty="0" smtClean="0"/>
          </a:p>
          <a:p>
            <a:pPr>
              <a:buNone/>
            </a:pPr>
            <a:r>
              <a:rPr lang="ru-RU" sz="3600" dirty="0" smtClean="0"/>
              <a:t>Методика быстрого анализа решения основывается на способе улучшения, впервые использованном IBM в середине 80-х. 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ru-RU" b="1" i="1" dirty="0" smtClean="0"/>
              <a:t>Методика быстрого анализа решения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7864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Концентрирует внимание группы на определенном процессе в ходе одно- двухдневного совещания для определения способов, которыми группа может улучшить этот процесс в течение следующих 90 дней. </a:t>
            </a:r>
          </a:p>
          <a:p>
            <a:pPr>
              <a:buNone/>
            </a:pPr>
            <a:r>
              <a:rPr lang="ru-RU" dirty="0" smtClean="0"/>
              <a:t>Перед окончанием совещания руководство одобряет или отвергает предложенные улучшения.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Улучшениями при применении FAST-подхода являются: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снижение затрат, </a:t>
            </a:r>
          </a:p>
          <a:p>
            <a:r>
              <a:rPr lang="ru-RU" sz="3600" dirty="0" smtClean="0"/>
              <a:t>длительности цикла; </a:t>
            </a:r>
          </a:p>
          <a:p>
            <a:r>
              <a:rPr lang="ru-RU" sz="3600" dirty="0" smtClean="0"/>
              <a:t>уровня ошибок на 5-15% за 3-месячный период. </a:t>
            </a:r>
          </a:p>
          <a:p>
            <a:pPr>
              <a:buNone/>
            </a:pPr>
            <a:r>
              <a:rPr lang="ru-RU" sz="3600" dirty="0" smtClean="0"/>
              <a:t>Выявление возможностей для улучшений и одобрение их внедрения осуществляется за 1 -2 дня, поэтому данный подход и получил свое название FAST2.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 Подход FAST реализуется в ходе следующих 8 этапов: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428736"/>
            <a:ext cx="8229600" cy="5429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900" dirty="0" smtClean="0"/>
              <a:t>1. Определяется процесс, кандидат на FAST</a:t>
            </a:r>
          </a:p>
          <a:p>
            <a:pPr>
              <a:buNone/>
            </a:pPr>
            <a:r>
              <a:rPr lang="ru-RU" sz="3900" dirty="0" smtClean="0"/>
              <a:t>2. Заказчик соглашается поддержать инициативу проведения FAST в отношении процесса</a:t>
            </a:r>
          </a:p>
          <a:p>
            <a:pPr>
              <a:buNone/>
            </a:pPr>
            <a:r>
              <a:rPr lang="ru-RU" sz="3900" dirty="0" smtClean="0"/>
              <a:t>3. Назначается команда FAST, подготавливается набор целей и одобряется заказчиком.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686800" cy="63579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4</a:t>
            </a:r>
            <a:r>
              <a:rPr lang="ru-RU" sz="3600" dirty="0" smtClean="0"/>
              <a:t>. Команда FAST собирается в течение 1-2-х дней для разработки обобщенной блок-схемы процесса и определения мероприятий, способных улучшить показатели процесса</a:t>
            </a:r>
          </a:p>
          <a:p>
            <a:pPr>
              <a:buNone/>
            </a:pPr>
            <a:r>
              <a:rPr lang="ru-RU" sz="3600" dirty="0" smtClean="0"/>
              <a:t>5. Члены команды FAST должны признать свою ответственность за внедрение всех рекомендаций, переданных заказчику</a:t>
            </a:r>
          </a:p>
          <a:p>
            <a:pPr>
              <a:buNone/>
            </a:pPr>
            <a:r>
              <a:rPr lang="ru-RU" sz="3600" dirty="0" smtClean="0"/>
              <a:t>6. По истечении 1-2-х дневного совещания з</a:t>
            </a:r>
            <a:r>
              <a:rPr lang="ru-RU" dirty="0" smtClean="0"/>
              <a:t>аказчик присоединяется к совещанию и команда FAST представляет ему свои выводы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3600" dirty="0" smtClean="0"/>
              <a:t>7. Перед окончанием совещания заказчик </a:t>
            </a:r>
            <a:r>
              <a:rPr lang="ru-RU" sz="3600" b="1" dirty="0" smtClean="0"/>
              <a:t>одобряет или отвергает </a:t>
            </a:r>
            <a:r>
              <a:rPr lang="ru-RU" sz="3600" dirty="0" smtClean="0"/>
              <a:t>предложенные улучшения</a:t>
            </a:r>
          </a:p>
          <a:p>
            <a:pPr>
              <a:buNone/>
            </a:pPr>
            <a:r>
              <a:rPr lang="ru-RU" sz="3600" dirty="0" smtClean="0"/>
              <a:t>8. Одобренные решения </a:t>
            </a:r>
            <a:r>
              <a:rPr lang="ru-RU" sz="3600" b="1" dirty="0" smtClean="0"/>
              <a:t>внедряются </a:t>
            </a:r>
            <a:r>
              <a:rPr lang="ru-RU" sz="3600" dirty="0" smtClean="0"/>
              <a:t>назначенными членами команды FAST в течение следующих </a:t>
            </a:r>
            <a:r>
              <a:rPr lang="ru-RU" sz="3600" b="1" dirty="0" smtClean="0"/>
              <a:t>3-х месяцев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i="1" dirty="0" err="1" smtClean="0"/>
              <a:t>Бенчмаркинг</a:t>
            </a:r>
            <a:r>
              <a:rPr lang="ru-RU" b="1" i="1" dirty="0" smtClean="0"/>
              <a:t> (</a:t>
            </a:r>
            <a:r>
              <a:rPr lang="ru-RU" b="1" i="1" dirty="0" err="1" smtClean="0"/>
              <a:t>Benchmarking</a:t>
            </a:r>
            <a:r>
              <a:rPr lang="ru-RU" b="1" i="1" dirty="0" smtClean="0"/>
              <a:t>) процесса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3900" dirty="0" smtClean="0"/>
              <a:t>С англ. «эталонное тестирование».</a:t>
            </a:r>
          </a:p>
          <a:p>
            <a:pPr>
              <a:buNone/>
            </a:pPr>
            <a:r>
              <a:rPr lang="ru-RU" sz="3900" dirty="0" smtClean="0"/>
              <a:t>Систематический метод определения, понимания и творческого развития товаров, услуг, проектов, оборудования, процессов для улучшения текущей деятельности организации, посредством изучения того, как разные организации выполняют одинаковые или похожие операции.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Модели предметной области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286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Анализом предметной области </a:t>
            </a:r>
            <a:r>
              <a:rPr lang="ru-RU" b="1" dirty="0" smtClean="0"/>
              <a:t>занимаются системные аналитики или </a:t>
            </a:r>
            <a:r>
              <a:rPr lang="ru-RU" b="1" dirty="0" err="1" smtClean="0"/>
              <a:t>бизнес-аналитики</a:t>
            </a:r>
            <a:r>
              <a:rPr lang="ru-RU" dirty="0" smtClean="0"/>
              <a:t>. </a:t>
            </a:r>
          </a:p>
          <a:p>
            <a:pPr>
              <a:buNone/>
            </a:pPr>
            <a:r>
              <a:rPr lang="ru-RU" dirty="0" smtClean="0"/>
              <a:t>Они передают полученные ими знания другим членам проектной команды, сформулировав их на более понятном разработчикам языке. </a:t>
            </a:r>
          </a:p>
          <a:p>
            <a:pPr>
              <a:buNone/>
            </a:pPr>
            <a:r>
              <a:rPr lang="ru-RU" dirty="0" smtClean="0"/>
              <a:t>Для передачи этих знаний обычно служит некоторый </a:t>
            </a:r>
            <a:r>
              <a:rPr lang="ru-RU" b="1" dirty="0" smtClean="0"/>
              <a:t>набор моделей, в виде графических схем и текстовых документов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Сравнительный анализ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3600" dirty="0" smtClean="0"/>
              <a:t>Сравнение некоторых наборов показателей схожих элементов.</a:t>
            </a:r>
          </a:p>
          <a:p>
            <a:pPr>
              <a:buNone/>
            </a:pPr>
            <a:r>
              <a:rPr lang="ru-RU" sz="3600" dirty="0" smtClean="0"/>
              <a:t>Снижает затраты, длительность цикла и уровень ошибок на 20-50%</a:t>
            </a:r>
          </a:p>
          <a:p>
            <a:pPr>
              <a:buNone/>
            </a:pPr>
            <a:r>
              <a:rPr lang="ru-RU" sz="3600" dirty="0" smtClean="0"/>
              <a:t>Занимает от 4-х до 6-ти месяцев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Ключевые процессы сравниваются с лучшими эквивалентными процессами</a:t>
            </a:r>
          </a:p>
          <a:p>
            <a:pPr>
              <a:buNone/>
            </a:pPr>
            <a:r>
              <a:rPr lang="ru-RU" dirty="0" smtClean="0"/>
              <a:t>Определяют несколько организаций, которые функционируют лучше, чем организация, проводящая это исследование</a:t>
            </a:r>
          </a:p>
          <a:p>
            <a:pPr>
              <a:buNone/>
            </a:pPr>
            <a:r>
              <a:rPr lang="ru-RU" dirty="0" smtClean="0"/>
              <a:t>Оценивает процессы другой организации для того, чтобы определить, почему они функционируют лучше, чем процессы в организации, проводящей это исследование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ru-RU" dirty="0" smtClean="0"/>
              <a:t>Эта концепция проектирования процессов часто называется концепцией наиболее выгодного нацеленного на будущее решения </a:t>
            </a:r>
            <a:r>
              <a:rPr lang="ru-RU" dirty="0" err="1" smtClean="0"/>
              <a:t>Best-Value</a:t>
            </a:r>
            <a:r>
              <a:rPr lang="ru-RU" dirty="0" smtClean="0"/>
              <a:t> </a:t>
            </a:r>
            <a:r>
              <a:rPr lang="ru-RU" dirty="0" err="1" smtClean="0"/>
              <a:t>Future-State</a:t>
            </a:r>
            <a:r>
              <a:rPr lang="ru-RU" dirty="0" smtClean="0"/>
              <a:t> </a:t>
            </a:r>
            <a:r>
              <a:rPr lang="ru-RU" dirty="0" err="1" smtClean="0"/>
              <a:t>Solution</a:t>
            </a:r>
            <a:r>
              <a:rPr lang="ru-RU" dirty="0" smtClean="0"/>
              <a:t> (BFSS)) </a:t>
            </a:r>
          </a:p>
          <a:p>
            <a:pPr>
              <a:buNone/>
            </a:pPr>
            <a:r>
              <a:rPr lang="ru-RU" dirty="0" smtClean="0"/>
              <a:t>BFSS  - сочетание корректирующих воздействий и изменений, которые могут быть применены к изучаемому предмету (процессу) для увеличения его ценности для акционеров.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b="1" dirty="0" err="1" smtClean="0"/>
              <a:t>Перепроектирование</a:t>
            </a:r>
            <a:r>
              <a:rPr lang="ru-RU" b="1" dirty="0" smtClean="0"/>
              <a:t> процесса (Концентрированное улучшение)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Концентрирует усилия </a:t>
            </a:r>
            <a:r>
              <a:rPr lang="ru-RU" sz="3600" i="1" dirty="0" smtClean="0"/>
              <a:t>команды по улучшению процесса </a:t>
            </a:r>
            <a:r>
              <a:rPr lang="ru-RU" sz="3600" dirty="0" smtClean="0"/>
              <a:t>(</a:t>
            </a:r>
            <a:r>
              <a:rPr lang="ru-RU" sz="3600" dirty="0" err="1" smtClean="0"/>
              <a:t>Process</a:t>
            </a:r>
            <a:r>
              <a:rPr lang="ru-RU" sz="3600" dirty="0" smtClean="0"/>
              <a:t> </a:t>
            </a:r>
            <a:r>
              <a:rPr lang="ru-RU" sz="3600" dirty="0" err="1" smtClean="0"/>
              <a:t>Improvement</a:t>
            </a:r>
            <a:r>
              <a:rPr lang="ru-RU" sz="3600" dirty="0" smtClean="0"/>
              <a:t> </a:t>
            </a:r>
            <a:r>
              <a:rPr lang="ru-RU" sz="3600" dirty="0" err="1" smtClean="0"/>
              <a:t>Team</a:t>
            </a:r>
            <a:r>
              <a:rPr lang="ru-RU" sz="3600" dirty="0" smtClean="0"/>
              <a:t> (PIT)) на совершенствовании существующего процесса</a:t>
            </a:r>
          </a:p>
          <a:p>
            <a:r>
              <a:rPr lang="ru-RU" sz="3600" dirty="0" smtClean="0"/>
              <a:t>применяется к процессам, которые достаточно успешно работают и в настоящий момент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Перепроектирование</a:t>
            </a:r>
            <a:r>
              <a:rPr lang="ru-RU" dirty="0" smtClean="0"/>
              <a:t> процесса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снижает затраты</a:t>
            </a:r>
          </a:p>
          <a:p>
            <a:r>
              <a:rPr lang="ru-RU" sz="4000" dirty="0" smtClean="0"/>
              <a:t>длительность цикла </a:t>
            </a:r>
          </a:p>
          <a:p>
            <a:r>
              <a:rPr lang="ru-RU" sz="4000" dirty="0" smtClean="0"/>
              <a:t>количество ошибок на 30-60%. </a:t>
            </a:r>
            <a:endParaRPr lang="ru-RU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500834"/>
          </a:xfrm>
        </p:spPr>
        <p:txBody>
          <a:bodyPr>
            <a:normAutofit/>
          </a:bodyPr>
          <a:lstStyle/>
          <a:p>
            <a:r>
              <a:rPr lang="ru-RU" dirty="0" smtClean="0"/>
              <a:t>Используется для 70-90% основных бизнес-процессов.</a:t>
            </a:r>
          </a:p>
          <a:p>
            <a:r>
              <a:rPr lang="ru-RU" dirty="0" smtClean="0"/>
              <a:t>При </a:t>
            </a:r>
            <a:r>
              <a:rPr lang="ru-RU" dirty="0" err="1" smtClean="0"/>
              <a:t>перепроектировании</a:t>
            </a:r>
            <a:r>
              <a:rPr lang="ru-RU" dirty="0" smtClean="0"/>
              <a:t> процессов строится имитационная модель текущего состояния (</a:t>
            </a:r>
            <a:r>
              <a:rPr lang="ru-RU" dirty="0" err="1" smtClean="0"/>
              <a:t>as-is</a:t>
            </a:r>
            <a:r>
              <a:rPr lang="ru-RU" dirty="0" smtClean="0"/>
              <a:t>).</a:t>
            </a:r>
          </a:p>
          <a:p>
            <a:r>
              <a:rPr lang="ru-RU" sz="3600" b="1" dirty="0" smtClean="0"/>
              <a:t>После этого применяются следующие средства:</a:t>
            </a:r>
          </a:p>
          <a:p>
            <a:pPr lvl="0"/>
            <a:r>
              <a:rPr lang="ru-RU" sz="3600" dirty="0" smtClean="0"/>
              <a:t>Устранение бюрократии</a:t>
            </a:r>
          </a:p>
          <a:p>
            <a:pPr lvl="0"/>
            <a:r>
              <a:rPr lang="ru-RU" sz="3600" dirty="0" smtClean="0"/>
              <a:t>Анализ добавленной ценности</a:t>
            </a:r>
          </a:p>
          <a:p>
            <a:r>
              <a:rPr lang="ru-RU" sz="3600" dirty="0" smtClean="0"/>
              <a:t>Устранение дублирования</a:t>
            </a:r>
          </a:p>
          <a:p>
            <a:pPr lvl="0"/>
            <a:endParaRPr lang="ru-RU" sz="3600" dirty="0" smtClean="0"/>
          </a:p>
          <a:p>
            <a:endParaRPr lang="ru-RU" sz="3600" b="1" dirty="0" smtClean="0"/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643710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Упрощение методов</a:t>
            </a:r>
          </a:p>
          <a:p>
            <a:pPr lvl="0"/>
            <a:r>
              <a:rPr lang="ru-RU" dirty="0" smtClean="0"/>
              <a:t>Сокращение длительности цикла</a:t>
            </a:r>
          </a:p>
          <a:p>
            <a:pPr lvl="0"/>
            <a:r>
              <a:rPr lang="ru-RU" dirty="0" smtClean="0"/>
              <a:t>Защита от ошибок (анализ текущих проблем)</a:t>
            </a:r>
          </a:p>
          <a:p>
            <a:pPr lvl="0"/>
            <a:r>
              <a:rPr lang="ru-RU" dirty="0" smtClean="0"/>
              <a:t>Модернизация процесса (реструктуризация организации)</a:t>
            </a:r>
          </a:p>
          <a:p>
            <a:pPr lvl="0"/>
            <a:r>
              <a:rPr lang="ru-RU" dirty="0" smtClean="0"/>
              <a:t>Простой язык</a:t>
            </a:r>
          </a:p>
          <a:p>
            <a:pPr lvl="0"/>
            <a:r>
              <a:rPr lang="ru-RU" dirty="0" smtClean="0"/>
              <a:t>Стандартизация</a:t>
            </a:r>
          </a:p>
          <a:p>
            <a:pPr lvl="0"/>
            <a:r>
              <a:rPr lang="ru-RU" dirty="0" smtClean="0"/>
              <a:t> Партнерские отношения с поставщиками</a:t>
            </a:r>
          </a:p>
          <a:p>
            <a:pPr lvl="0"/>
            <a:r>
              <a:rPr lang="ru-RU" dirty="0" smtClean="0"/>
              <a:t>Автоматизация, механизация, применение информационных технологий.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 err="1" smtClean="0"/>
              <a:t>Реинжениринг</a:t>
            </a:r>
            <a:r>
              <a:rPr lang="ru-RU" b="1" dirty="0" smtClean="0"/>
              <a:t> процесса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Называют инновацией процесса, поскольку его успех в основном основывается на инновациях и творческих способностях команды по улучшению процесса.</a:t>
            </a:r>
          </a:p>
          <a:p>
            <a:r>
              <a:rPr lang="ru-RU" sz="3600" dirty="0" smtClean="0"/>
              <a:t>В некоторых организациях этот подход называют «Анализ общей картины» или «Разработка нового процесса»</a:t>
            </a:r>
            <a:endParaRPr lang="ru-RU" sz="3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Реинжениринг</a:t>
            </a:r>
            <a:r>
              <a:rPr lang="ru-RU" b="1" dirty="0" smtClean="0"/>
              <a:t> процесса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Обеспечивает свежий взгляд на цели процесса и </a:t>
            </a:r>
          </a:p>
          <a:p>
            <a:r>
              <a:rPr lang="ru-RU" dirty="0" smtClean="0"/>
              <a:t>полностью игнорирует существующий процесс и структуру организации. </a:t>
            </a:r>
          </a:p>
          <a:p>
            <a:r>
              <a:rPr lang="ru-RU" dirty="0" smtClean="0"/>
              <a:t>Все начинается с чистого листа бумаги</a:t>
            </a:r>
            <a:endParaRPr lang="ru-RU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снижает затраты и длительность цикла на 60-90% </a:t>
            </a:r>
          </a:p>
          <a:p>
            <a:r>
              <a:rPr lang="ru-RU" sz="3600" dirty="0" smtClean="0"/>
              <a:t>снижает  уровень ошибок на 40-70%. </a:t>
            </a:r>
          </a:p>
          <a:p>
            <a:r>
              <a:rPr lang="ru-RU" sz="3600" dirty="0" smtClean="0"/>
              <a:t>является правильным шагом для 5-20% основных процессов, протекающих в рамках организации</a:t>
            </a:r>
            <a:endParaRPr lang="ru-RU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9293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Цель моделирования</a:t>
            </a:r>
            <a:r>
              <a:rPr lang="ru-RU" dirty="0" smtClean="0"/>
              <a:t>: получение ответов на совокупность вопросов.</a:t>
            </a:r>
            <a:br>
              <a:rPr lang="ru-RU" dirty="0" smtClean="0"/>
            </a:br>
            <a:endParaRPr lang="ru-RU" dirty="0" smtClean="0"/>
          </a:p>
          <a:p>
            <a:pPr>
              <a:buNone/>
            </a:pPr>
            <a:r>
              <a:rPr lang="ru-RU" dirty="0" smtClean="0"/>
              <a:t>Цель моделирования формулируется на самом раннем этапе разработки модели.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0"/>
            <a:ext cx="8229600" cy="5911873"/>
          </a:xfrm>
        </p:spPr>
        <p:txBody>
          <a:bodyPr>
            <a:noAutofit/>
          </a:bodyPr>
          <a:lstStyle/>
          <a:p>
            <a:r>
              <a:rPr lang="ru-RU" dirty="0" smtClean="0"/>
              <a:t>позволяет Команде по Улучшению Процесса максимально приблизить его к идеалу</a:t>
            </a:r>
          </a:p>
          <a:p>
            <a:r>
              <a:rPr lang="ru-RU" dirty="0" smtClean="0"/>
              <a:t>Команда отходит назад и оглядывает процесс свежим взглядом, задавая себе вопрос, как бы она спланировала этот процесс, если бы не было никаких ограничений.</a:t>
            </a:r>
          </a:p>
          <a:p>
            <a:r>
              <a:rPr lang="ru-RU" dirty="0" smtClean="0"/>
              <a:t>процесс стимулирует команду по улучшению процесса к разработке принципиально нового проекта процесса, который становится настоящим прорывом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наиболее дорогостоящий из всех подходов к улучшению б.-п.</a:t>
            </a:r>
          </a:p>
          <a:p>
            <a:r>
              <a:rPr lang="ru-RU" sz="4000" dirty="0" smtClean="0"/>
              <a:t>требует много времени</a:t>
            </a:r>
          </a:p>
          <a:p>
            <a:r>
              <a:rPr lang="ru-RU" sz="4000" dirty="0" smtClean="0"/>
              <a:t>наибольшая степень риска</a:t>
            </a:r>
            <a:endParaRPr lang="ru-RU" sz="40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Часто такой подход процесса включает в себя организационную перестройку и может быть крайне разрушительным для организации. </a:t>
            </a:r>
          </a:p>
          <a:p>
            <a:r>
              <a:rPr lang="ru-RU" sz="3600" dirty="0" smtClean="0"/>
              <a:t>Большинство организаций могут единовременно эффективно внедрять не более одного изменения такого масштаба.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541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Подход </a:t>
            </a:r>
            <a:r>
              <a:rPr lang="ru-RU" dirty="0" err="1" smtClean="0"/>
              <a:t>реинжениринга</a:t>
            </a:r>
            <a:r>
              <a:rPr lang="ru-RU" dirty="0" smtClean="0"/>
              <a:t> процесса для реализации BFSS состоит из четырех задач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r>
              <a:rPr lang="ru-RU" sz="3600" dirty="0" smtClean="0"/>
              <a:t>Задача № 1. Анализ общей картины</a:t>
            </a:r>
          </a:p>
          <a:p>
            <a:r>
              <a:rPr lang="ru-RU" sz="3600" dirty="0" smtClean="0"/>
              <a:t>Задача № 2. Теория единиц (</a:t>
            </a:r>
            <a:r>
              <a:rPr lang="ru-RU" sz="3600" dirty="0" err="1" smtClean="0"/>
              <a:t>of</a:t>
            </a:r>
            <a:r>
              <a:rPr lang="ru-RU" sz="3600" dirty="0" smtClean="0"/>
              <a:t> </a:t>
            </a:r>
            <a:r>
              <a:rPr lang="ru-RU" sz="3600" dirty="0" err="1" smtClean="0"/>
              <a:t>ones</a:t>
            </a:r>
            <a:r>
              <a:rPr lang="ru-RU" sz="3600" dirty="0" smtClean="0"/>
              <a:t>)</a:t>
            </a:r>
          </a:p>
          <a:p>
            <a:r>
              <a:rPr lang="ru-RU" sz="3600" dirty="0" smtClean="0"/>
              <a:t>Задача № 3. Имитация процесса</a:t>
            </a:r>
          </a:p>
          <a:p>
            <a:r>
              <a:rPr lang="ru-RU" sz="3600" dirty="0" smtClean="0"/>
              <a:t>Задача № 4. Моделирование процесса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6261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Объектом моделирования</a:t>
            </a:r>
            <a:r>
              <a:rPr lang="ru-RU" dirty="0" smtClean="0"/>
              <a:t> является сама система. При этом необходимо точно определить границы системы, чтобы избежать включения в модель посторонних объектов.</a:t>
            </a:r>
            <a:br>
              <a:rPr lang="ru-RU" dirty="0" smtClean="0"/>
            </a:br>
            <a:endParaRPr lang="ru-RU" dirty="0" smtClean="0"/>
          </a:p>
          <a:p>
            <a:pPr>
              <a:buNone/>
            </a:pPr>
            <a:r>
              <a:rPr lang="ru-RU" b="1" dirty="0" smtClean="0"/>
              <a:t>Результатом моделирования</a:t>
            </a:r>
            <a:r>
              <a:rPr lang="ru-RU" dirty="0" smtClean="0"/>
              <a:t> является набор взаимоувязанных описаний, начиная с описания самого верхнего уровня системы и кончая подробным описанием деталей или операций.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857256"/>
          </a:xfrm>
        </p:spPr>
        <p:txBody>
          <a:bodyPr/>
          <a:lstStyle/>
          <a:p>
            <a:r>
              <a:rPr lang="ru-RU" b="1" dirty="0" smtClean="0"/>
              <a:t>Процесс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/>
              <a:t>Процесс </a:t>
            </a:r>
            <a:r>
              <a:rPr lang="ru-RU" dirty="0"/>
              <a:t>— это поток работы, переходящий от одного человека к другому, а для больших процессов, вероятно, от одного отдела к другому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b="1" dirty="0" smtClean="0"/>
              <a:t>Процесс</a:t>
            </a:r>
            <a:r>
              <a:rPr lang="ru-RU" dirty="0"/>
              <a:t> [от лат. </a:t>
            </a:r>
            <a:r>
              <a:rPr lang="ru-RU" dirty="0" err="1"/>
              <a:t>processus</a:t>
            </a:r>
            <a:r>
              <a:rPr lang="ru-RU" dirty="0"/>
              <a:t> –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течение</a:t>
            </a:r>
            <a:r>
              <a:rPr lang="ru-RU" dirty="0"/>
              <a:t>] последовательная смена состояний в развитии чего-либо;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ход</a:t>
            </a:r>
            <a:r>
              <a:rPr lang="ru-RU" dirty="0"/>
              <a:t>, развитие какого либо явления. 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Бизнес-процесс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/>
              <a:t>Бизнес-процесс</a:t>
            </a:r>
            <a:r>
              <a:rPr lang="ru-RU" dirty="0" smtClean="0"/>
              <a:t> — структурированный набор действий, охватывающий различные сущности предприятия и подчиненный определенной цели.</a:t>
            </a:r>
          </a:p>
          <a:p>
            <a:pPr>
              <a:buNone/>
            </a:pPr>
            <a:r>
              <a:rPr lang="ru-RU" b="1" dirty="0"/>
              <a:t>Бизнес-процесс</a:t>
            </a:r>
            <a:r>
              <a:rPr lang="ru-RU" dirty="0"/>
              <a:t> — специфически упорядоченная во времени и в пространстве совокупность работ, с указанием начала и конца и точным определением входов и выходов»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(</a:t>
            </a:r>
            <a:r>
              <a:rPr lang="ru-RU" dirty="0"/>
              <a:t>Т. Давенпорт);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r>
              <a:rPr lang="ru-RU" b="1" dirty="0"/>
              <a:t>Типы </a:t>
            </a:r>
            <a:r>
              <a:rPr lang="ru-RU" b="1" dirty="0" smtClean="0"/>
              <a:t>бизнес-процессов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643578"/>
          </a:xfrm>
        </p:spPr>
        <p:txBody>
          <a:bodyPr>
            <a:normAutofit/>
          </a:bodyPr>
          <a:lstStyle/>
          <a:p>
            <a:r>
              <a:rPr lang="ru-RU" dirty="0"/>
              <a:t>Основные бизнес-процессы –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генерируют </a:t>
            </a:r>
            <a:r>
              <a:rPr lang="ru-RU" dirty="0"/>
              <a:t>доходы компании;</a:t>
            </a:r>
          </a:p>
          <a:p>
            <a:r>
              <a:rPr lang="ru-RU" dirty="0" smtClean="0"/>
              <a:t>Обеспечивающие </a:t>
            </a:r>
            <a:r>
              <a:rPr lang="ru-RU" dirty="0"/>
              <a:t>бизнес-процессы –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поддерживают </a:t>
            </a:r>
            <a:r>
              <a:rPr lang="ru-RU" dirty="0"/>
              <a:t>инфраструктуру компании,</a:t>
            </a:r>
          </a:p>
          <a:p>
            <a:r>
              <a:rPr lang="ru-RU" dirty="0" smtClean="0"/>
              <a:t>Бизнес-процессы </a:t>
            </a:r>
            <a:r>
              <a:rPr lang="ru-RU" dirty="0"/>
              <a:t>управления –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управляют </a:t>
            </a:r>
            <a:r>
              <a:rPr lang="ru-RU" dirty="0"/>
              <a:t>компанией,</a:t>
            </a:r>
          </a:p>
          <a:p>
            <a:r>
              <a:rPr lang="ru-RU" dirty="0" smtClean="0"/>
              <a:t>Бизнес-процессы </a:t>
            </a:r>
            <a:r>
              <a:rPr lang="ru-RU" dirty="0"/>
              <a:t>развития –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развивают </a:t>
            </a:r>
            <a:r>
              <a:rPr lang="ru-RU" dirty="0"/>
              <a:t>компанию.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1211</Words>
  <Application>Microsoft Office PowerPoint</Application>
  <PresentationFormat>Экран (4:3)</PresentationFormat>
  <Paragraphs>214</Paragraphs>
  <Slides>53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7" baseType="lpstr">
      <vt:lpstr>Arial</vt:lpstr>
      <vt:lpstr>Calibri</vt:lpstr>
      <vt:lpstr>Times New Roman</vt:lpstr>
      <vt:lpstr>Тема Office</vt:lpstr>
      <vt:lpstr>Анализ предметной области </vt:lpstr>
      <vt:lpstr>Презентация PowerPoint</vt:lpstr>
      <vt:lpstr>Презентация PowerPoint</vt:lpstr>
      <vt:lpstr>Модели предметной области</vt:lpstr>
      <vt:lpstr>Презентация PowerPoint</vt:lpstr>
      <vt:lpstr>Презентация PowerPoint</vt:lpstr>
      <vt:lpstr>Процесс </vt:lpstr>
      <vt:lpstr>Бизнес-процесс</vt:lpstr>
      <vt:lpstr>Типы бизнес-процессов</vt:lpstr>
      <vt:lpstr>Сущность и значение моделирования бизнес-процессов</vt:lpstr>
      <vt:lpstr>Цель моделирования</vt:lpstr>
      <vt:lpstr>Моделирование бизнес-процессов включает два этапа:</vt:lpstr>
      <vt:lpstr>Презентация PowerPoint</vt:lpstr>
      <vt:lpstr>Под методологией (нотацией) </vt:lpstr>
      <vt:lpstr>Любая методология включает: </vt:lpstr>
      <vt:lpstr>Презентация PowerPoint</vt:lpstr>
      <vt:lpstr>Методологии семейства IDEF</vt:lpstr>
      <vt:lpstr>Презентация PowerPoint</vt:lpstr>
      <vt:lpstr>Презентация PowerPoint</vt:lpstr>
      <vt:lpstr>Презентация PowerPoint</vt:lpstr>
      <vt:lpstr>Способы описания бизнес-процессов</vt:lpstr>
      <vt:lpstr>Презентация PowerPoint</vt:lpstr>
      <vt:lpstr>Презентация PowerPoint</vt:lpstr>
      <vt:lpstr>Презентация PowerPoint</vt:lpstr>
      <vt:lpstr>Существуют три основных способа горизонтального описания бизнес-процессов:</vt:lpstr>
      <vt:lpstr>1. Текстовый способ</vt:lpstr>
      <vt:lpstr>Пример. Бизнес процесс: «Оформление заказа» </vt:lpstr>
      <vt:lpstr>2. Табличный</vt:lpstr>
      <vt:lpstr>3. Графический</vt:lpstr>
      <vt:lpstr>Выделение основных и вспомогательных бизнес-процессов мебельного цеха</vt:lpstr>
      <vt:lpstr>Пример. Основные бизнес-процессы мебельного цеха</vt:lpstr>
      <vt:lpstr>Вспомогательные бизнес-процессы:</vt:lpstr>
      <vt:lpstr>Подходы к улучшению бизнес-процессов</vt:lpstr>
      <vt:lpstr>Методика быстрого анализа решения</vt:lpstr>
      <vt:lpstr>Улучшениями при применении FAST-подхода являются:</vt:lpstr>
      <vt:lpstr> Подход FAST реализуется в ходе следующих 8 этапов:</vt:lpstr>
      <vt:lpstr>Презентация PowerPoint</vt:lpstr>
      <vt:lpstr>Презентация PowerPoint</vt:lpstr>
      <vt:lpstr>Бенчмаркинг (Benchmarking) процесса</vt:lpstr>
      <vt:lpstr>Сравнительный анализ</vt:lpstr>
      <vt:lpstr>Презентация PowerPoint</vt:lpstr>
      <vt:lpstr>Презентация PowerPoint</vt:lpstr>
      <vt:lpstr>Перепроектирование процесса (Концентрированное улучшение)</vt:lpstr>
      <vt:lpstr>Перепроектирование процесса</vt:lpstr>
      <vt:lpstr>Презентация PowerPoint</vt:lpstr>
      <vt:lpstr>Презентация PowerPoint</vt:lpstr>
      <vt:lpstr>Реинжениринг процесса</vt:lpstr>
      <vt:lpstr>Реинжениринг процесса</vt:lpstr>
      <vt:lpstr>Достоинства</vt:lpstr>
      <vt:lpstr>Презентация PowerPoint</vt:lpstr>
      <vt:lpstr>Недостатки</vt:lpstr>
      <vt:lpstr>Презентация PowerPoint</vt:lpstr>
      <vt:lpstr>Подход реинжениринга процесса для реализации BFSS состоит из четырех задач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бизнес-процессов</dc:title>
  <dc:creator>Шпиронок Сергей Андреевич</dc:creator>
  <cp:lastModifiedBy>1</cp:lastModifiedBy>
  <cp:revision>30</cp:revision>
  <dcterms:created xsi:type="dcterms:W3CDTF">2012-10-04T19:45:00Z</dcterms:created>
  <dcterms:modified xsi:type="dcterms:W3CDTF">2024-09-29T19:06:01Z</dcterms:modified>
</cp:coreProperties>
</file>